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47" r:id="rId5"/>
    <p:sldId id="409" r:id="rId6"/>
    <p:sldId id="414" r:id="rId7"/>
    <p:sldId id="410" r:id="rId8"/>
    <p:sldId id="413" r:id="rId9"/>
    <p:sldId id="322" r:id="rId10"/>
    <p:sldId id="317" r:id="rId11"/>
    <p:sldId id="327" r:id="rId12"/>
    <p:sldId id="328" r:id="rId13"/>
    <p:sldId id="329" r:id="rId14"/>
    <p:sldId id="330" r:id="rId15"/>
    <p:sldId id="282" r:id="rId16"/>
    <p:sldId id="411" r:id="rId17"/>
    <p:sldId id="367" r:id="rId18"/>
  </p:sldIdLst>
  <p:sldSz cx="10693400" cy="7562850"/>
  <p:notesSz cx="756285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3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p:cViewPr varScale="1">
        <p:scale>
          <a:sx n="66" d="100"/>
          <a:sy n="66" d="100"/>
        </p:scale>
        <p:origin x="492" y="6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277310" cy="5342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4419" y="2"/>
            <a:ext cx="3276187" cy="534221"/>
          </a:xfrm>
          <a:prstGeom prst="rect">
            <a:avLst/>
          </a:prstGeom>
        </p:spPr>
        <p:txBody>
          <a:bodyPr vert="horz" lIns="91440" tIns="45720" rIns="91440" bIns="45720" rtlCol="0"/>
          <a:lstStyle>
            <a:lvl1pPr algn="r">
              <a:defRPr sz="1200"/>
            </a:lvl1pPr>
          </a:lstStyle>
          <a:p>
            <a:fld id="{7E564147-9379-4D09-B333-2254FBEF5298}" type="datetimeFigureOut">
              <a:rPr lang="en-GB" smtClean="0"/>
              <a:t>03/05/2024</a:t>
            </a:fld>
            <a:endParaRPr lang="en-GB"/>
          </a:p>
        </p:txBody>
      </p:sp>
      <p:sp>
        <p:nvSpPr>
          <p:cNvPr id="4" name="Slide Image Placeholder 3"/>
          <p:cNvSpPr>
            <a:spLocks noGrp="1" noRot="1" noChangeAspect="1"/>
          </p:cNvSpPr>
          <p:nvPr>
            <p:ph type="sldImg" idx="2"/>
          </p:nvPr>
        </p:nvSpPr>
        <p:spPr>
          <a:xfrm>
            <a:off x="947738" y="801688"/>
            <a:ext cx="5667375" cy="40100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6734" y="5079590"/>
            <a:ext cx="6049382" cy="481247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6937"/>
            <a:ext cx="3277310" cy="53422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4419" y="10156937"/>
            <a:ext cx="3276187" cy="534221"/>
          </a:xfrm>
          <a:prstGeom prst="rect">
            <a:avLst/>
          </a:prstGeom>
        </p:spPr>
        <p:txBody>
          <a:bodyPr vert="horz" lIns="91440" tIns="45720" rIns="91440" bIns="45720" rtlCol="0" anchor="b"/>
          <a:lstStyle>
            <a:lvl1pPr algn="r">
              <a:defRPr sz="1200"/>
            </a:lvl1pPr>
          </a:lstStyle>
          <a:p>
            <a:fld id="{9346F9B1-088D-42F2-B703-45101E413DF0}" type="slidenum">
              <a:rPr lang="en-GB" smtClean="0"/>
              <a:t>‹#›</a:t>
            </a:fld>
            <a:endParaRPr lang="en-GB"/>
          </a:p>
        </p:txBody>
      </p:sp>
    </p:spTree>
    <p:extLst>
      <p:ext uri="{BB962C8B-B14F-4D97-AF65-F5344CB8AC3E}">
        <p14:creationId xmlns:p14="http://schemas.microsoft.com/office/powerpoint/2010/main" val="402040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2</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22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756734" y="5079590"/>
            <a:ext cx="6049382" cy="48124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5: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177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756734" y="5079590"/>
            <a:ext cx="6049382" cy="48124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5: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74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3</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204253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4</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207125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5</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409958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51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65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29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45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05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6" y="2344483"/>
            <a:ext cx="9089391"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1" y="4235196"/>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17" name="bk object 17"/>
          <p:cNvSpPr/>
          <p:nvPr/>
        </p:nvSpPr>
        <p:spPr>
          <a:xfrm>
            <a:off x="1803175"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20"/>
            <a:ext cx="5853430" cy="215406"/>
          </a:xfrm>
        </p:spPr>
        <p:txBody>
          <a:bodyPr lIns="0" tIns="0" rIns="0" bIns="0"/>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sz="half" idx="2"/>
          </p:nvPr>
        </p:nvSpPr>
        <p:spPr>
          <a:xfrm>
            <a:off x="534671" y="173945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2" y="173945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77"/>
          </a:xfrm>
          <a:prstGeom prst="rect">
            <a:avLst/>
          </a:prstGeom>
        </p:spPr>
        <p:txBody>
          <a:bodyPr wrap="square" lIns="0" tIns="0" rIns="0" bIns="0">
            <a:spAutoFit/>
          </a:bodyPr>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19"/>
            <a:ext cx="5853430" cy="215444"/>
          </a:xfrm>
          <a:prstGeom prst="rect">
            <a:avLst/>
          </a:prstGeom>
        </p:spPr>
        <p:txBody>
          <a:bodyPr wrap="square" lIns="0" tIns="0" rIns="0" bIns="0">
            <a:spAutoFit/>
          </a:bodyPr>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a:xfrm>
            <a:off x="3635756" y="7033450"/>
            <a:ext cx="34218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69" y="7033450"/>
            <a:ext cx="245948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a:xfrm>
            <a:off x="7699248" y="7033450"/>
            <a:ext cx="245948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bodyStyle>
    <p:other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p:cNvSpPr/>
          <p:nvPr/>
        </p:nvSpPr>
        <p:spPr>
          <a:xfrm>
            <a:off x="1803175" y="0"/>
            <a:ext cx="0" cy="7560309"/>
          </a:xfrm>
          <a:custGeom>
            <a:avLst/>
            <a:gdLst/>
            <a:ahLst/>
            <a:cxnLst/>
            <a:rect l="l" t="t" r="r" b="b"/>
            <a:pathLst>
              <a:path h="7560309">
                <a:moveTo>
                  <a:pt x="0" y="0"/>
                </a:moveTo>
                <a:lnTo>
                  <a:pt x="0" y="7560005"/>
                </a:lnTo>
              </a:path>
            </a:pathLst>
          </a:custGeom>
          <a:ln w="6350">
            <a:solidFill>
              <a:srgbClr val="A7A9AC"/>
            </a:solidFill>
          </a:ln>
        </p:spPr>
        <p:txBody>
          <a:bodyPr wrap="square" lIns="0" tIns="0" rIns="0" bIns="0" rtlCol="0"/>
          <a:lstStyle/>
          <a:p>
            <a:endParaRPr/>
          </a:p>
        </p:txBody>
      </p:sp>
      <p:sp>
        <p:nvSpPr>
          <p:cNvPr id="55" name="object 30"/>
          <p:cNvSpPr txBox="1"/>
          <p:nvPr/>
        </p:nvSpPr>
        <p:spPr>
          <a:xfrm>
            <a:off x="927100" y="2485722"/>
            <a:ext cx="8725125" cy="912942"/>
          </a:xfrm>
          <a:prstGeom prst="rect">
            <a:avLst/>
          </a:prstGeom>
        </p:spPr>
        <p:txBody>
          <a:bodyPr vert="horz" wrap="square" lIns="0" tIns="83820" rIns="0" bIns="0" rtlCol="0">
            <a:spAutoFit/>
          </a:bodyPr>
          <a:lstStyle/>
          <a:p>
            <a:pPr algn="ctr">
              <a:spcBef>
                <a:spcPts val="660"/>
              </a:spcBef>
            </a:pPr>
            <a:endParaRPr lang="en-GB" sz="1600" spc="-5" dirty="0">
              <a:latin typeface="Lato"/>
              <a:cs typeface="Lato"/>
            </a:endParaRPr>
          </a:p>
          <a:p>
            <a:pPr algn="ctr">
              <a:spcBef>
                <a:spcPts val="660"/>
              </a:spcBef>
            </a:pPr>
            <a:endParaRPr sz="3199" dirty="0">
              <a:latin typeface="Lato"/>
              <a:cs typeface="Lato"/>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 y="5076825"/>
            <a:ext cx="2514601" cy="25146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9" y="2522866"/>
            <a:ext cx="2514600"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37" y="5076825"/>
            <a:ext cx="2514263" cy="25142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36" b="-1"/>
          <a:stretch/>
        </p:blipFill>
        <p:spPr>
          <a:xfrm>
            <a:off x="8178799" y="0"/>
            <a:ext cx="2514601" cy="24860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137" y="2522866"/>
            <a:ext cx="2514263" cy="251426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80"/>
          <a:stretch/>
        </p:blipFill>
        <p:spPr>
          <a:xfrm>
            <a:off x="-50801" y="0"/>
            <a:ext cx="2533651" cy="24860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901" y="218460"/>
            <a:ext cx="2001479" cy="2001479"/>
          </a:xfrm>
          <a:prstGeom prst="rect">
            <a:avLst/>
          </a:prstGeom>
        </p:spPr>
      </p:pic>
      <p:sp>
        <p:nvSpPr>
          <p:cNvPr id="2" name="TextBox 1">
            <a:extLst>
              <a:ext uri="{FF2B5EF4-FFF2-40B4-BE49-F238E27FC236}">
                <a16:creationId xmlns:a16="http://schemas.microsoft.com/office/drawing/2014/main" id="{2C6C6EDA-41AB-1F04-3785-836F20A23C2F}"/>
              </a:ext>
            </a:extLst>
          </p:cNvPr>
          <p:cNvSpPr txBox="1"/>
          <p:nvPr/>
        </p:nvSpPr>
        <p:spPr>
          <a:xfrm>
            <a:off x="3060702" y="3398664"/>
            <a:ext cx="4724398" cy="2308324"/>
          </a:xfrm>
          <a:prstGeom prst="rect">
            <a:avLst/>
          </a:prstGeom>
          <a:noFill/>
        </p:spPr>
        <p:txBody>
          <a:bodyPr wrap="square" rtlCol="0">
            <a:spAutoFit/>
          </a:bodyPr>
          <a:lstStyle/>
          <a:p>
            <a:pPr algn="ctr"/>
            <a:r>
              <a:rPr lang="en-GB" sz="4800" dirty="0"/>
              <a:t>Aromatherapy for Meditation &amp; Breathwork</a:t>
            </a:r>
          </a:p>
        </p:txBody>
      </p:sp>
    </p:spTree>
    <p:extLst>
      <p:ext uri="{BB962C8B-B14F-4D97-AF65-F5344CB8AC3E}">
        <p14:creationId xmlns:p14="http://schemas.microsoft.com/office/powerpoint/2010/main" val="51675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8194" name="Picture 2" descr="Ylang-Ylang, Yellow, Antique Flower, Nature">
            <a:extLst>
              <a:ext uri="{FF2B5EF4-FFF2-40B4-BE49-F238E27FC236}">
                <a16:creationId xmlns:a16="http://schemas.microsoft.com/office/drawing/2014/main" id="{515B795B-7A7D-45F6-95F8-EB910B9FB0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33" r="47434"/>
          <a:stretch/>
        </p:blipFill>
        <p:spPr bwMode="auto">
          <a:xfrm>
            <a:off x="8888808" y="-12554"/>
            <a:ext cx="1804592" cy="757540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5E3D9B71-2D49-4D4A-A63D-0BA12780067E}"/>
              </a:ext>
            </a:extLst>
          </p:cNvPr>
          <p:cNvSpPr/>
          <p:nvPr/>
        </p:nvSpPr>
        <p:spPr>
          <a:xfrm>
            <a:off x="0" y="0"/>
            <a:ext cx="1803171" cy="75628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8"/>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8"/>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a:r>
              <a:rPr lang="en-GB" sz="3200" dirty="0"/>
              <a:t>Ylang ylang</a:t>
            </a:r>
            <a:br>
              <a:rPr lang="en-GB" sz="2400" b="0" i="1" dirty="0"/>
            </a:br>
            <a:r>
              <a:rPr lang="en-GB" sz="2400" b="0" i="1" dirty="0"/>
              <a:t>Cananga </a:t>
            </a:r>
            <a:r>
              <a:rPr lang="en-GB" sz="2400" b="0" i="1" dirty="0" err="1"/>
              <a:t>odorata</a:t>
            </a:r>
            <a:br>
              <a:rPr lang="en-GB" sz="2400" b="0" i="1" dirty="0"/>
            </a:br>
            <a:endParaRPr sz="3200" b="0" i="1" dirty="0"/>
          </a:p>
        </p:txBody>
      </p:sp>
      <p:sp>
        <p:nvSpPr>
          <p:cNvPr id="92" name="Google Shape;92;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b="1" dirty="0">
                <a:latin typeface="Lato"/>
                <a:ea typeface="Lato"/>
                <a:cs typeface="Lato"/>
                <a:sym typeface="Lato"/>
              </a:rPr>
              <a:t>Saturday Club</a:t>
            </a:r>
            <a:endParaRPr dirty="0"/>
          </a:p>
          <a:p>
            <a:pPr marL="0" marR="0" lvl="0" indent="0" algn="ctr" rtl="0">
              <a:spcBef>
                <a:spcPts val="100"/>
              </a:spcBef>
              <a:spcAft>
                <a:spcPts val="0"/>
              </a:spcAft>
              <a:buNone/>
            </a:pPr>
            <a:r>
              <a:rPr lang="en-GB" sz="800" b="1" dirty="0">
                <a:latin typeface="Lato"/>
                <a:ea typeface="Lato"/>
                <a:cs typeface="Lato"/>
                <a:sym typeface="Lato"/>
              </a:rPr>
              <a:t>May 2024</a:t>
            </a:r>
            <a:endParaRPr sz="800" dirty="0">
              <a:latin typeface="Lato Black"/>
              <a:ea typeface="Lato Black"/>
              <a:cs typeface="Lato Black"/>
              <a:sym typeface="Lato Black"/>
            </a:endParaRPr>
          </a:p>
        </p:txBody>
      </p:sp>
      <p:sp>
        <p:nvSpPr>
          <p:cNvPr id="2" name="TextBox 1">
            <a:extLst>
              <a:ext uri="{FF2B5EF4-FFF2-40B4-BE49-F238E27FC236}">
                <a16:creationId xmlns:a16="http://schemas.microsoft.com/office/drawing/2014/main" id="{66B7D3AB-66B2-4F26-8F5B-1B88D1105330}"/>
              </a:ext>
            </a:extLst>
          </p:cNvPr>
          <p:cNvSpPr txBox="1"/>
          <p:nvPr/>
        </p:nvSpPr>
        <p:spPr>
          <a:xfrm>
            <a:off x="2011234" y="1673454"/>
            <a:ext cx="6669516" cy="4708981"/>
          </a:xfrm>
          <a:prstGeom prst="rect">
            <a:avLst/>
          </a:prstGeom>
          <a:noFill/>
        </p:spPr>
        <p:txBody>
          <a:bodyPr wrap="square" rtlCol="0">
            <a:spAutoFit/>
          </a:bodyPr>
          <a:lstStyle/>
          <a:p>
            <a:r>
              <a:rPr lang="en-GB" sz="2400" dirty="0">
                <a:latin typeface="Lato" panose="020B0604020202020204" charset="0"/>
              </a:rPr>
              <a:t>Ylang </a:t>
            </a:r>
            <a:r>
              <a:rPr lang="en-GB" sz="2400" dirty="0" err="1">
                <a:latin typeface="Lato" panose="020B0604020202020204" charset="0"/>
              </a:rPr>
              <a:t>Ylang</a:t>
            </a:r>
            <a:r>
              <a:rPr lang="en-GB" sz="2400" dirty="0">
                <a:latin typeface="Lato" panose="020B0604020202020204" charset="0"/>
              </a:rPr>
              <a:t> is a deep floral scent that many fall in love with, it has an exotic edge to it and studies show that it significantly increased calmness and relaxation of a small group of participants compared to controls.</a:t>
            </a:r>
          </a:p>
          <a:p>
            <a:endParaRPr lang="en-GB" sz="2400" dirty="0">
              <a:latin typeface="Lato" panose="020B0604020202020204" charset="0"/>
            </a:endParaRPr>
          </a:p>
          <a:p>
            <a:r>
              <a:rPr lang="en-GB" sz="2400" dirty="0" err="1">
                <a:latin typeface="Lato" panose="020B0604020202020204" charset="0"/>
              </a:rPr>
              <a:t>Hongratanaworakit</a:t>
            </a:r>
            <a:r>
              <a:rPr lang="en-GB" sz="2400" dirty="0">
                <a:latin typeface="Lato" panose="020B0604020202020204" charset="0"/>
              </a:rPr>
              <a:t> and </a:t>
            </a:r>
            <a:r>
              <a:rPr lang="en-GB" sz="2400" dirty="0" err="1">
                <a:latin typeface="Lato" panose="020B0604020202020204" charset="0"/>
              </a:rPr>
              <a:t>Buchbauer</a:t>
            </a:r>
            <a:r>
              <a:rPr lang="en-GB" sz="2400" dirty="0">
                <a:latin typeface="Lato" panose="020B0604020202020204" charset="0"/>
              </a:rPr>
              <a:t> (2004; 2006) also found a significant decrease in heart rate and blood pressure with topical application and inhalation of ylang </a:t>
            </a:r>
            <a:r>
              <a:rPr lang="en-GB" sz="2400" dirty="0" err="1">
                <a:latin typeface="Lato" panose="020B0604020202020204" charset="0"/>
              </a:rPr>
              <a:t>ylang</a:t>
            </a:r>
            <a:r>
              <a:rPr lang="en-GB" sz="2400" dirty="0">
                <a:latin typeface="Lato" panose="020B0604020202020204" charset="0"/>
              </a:rPr>
              <a:t> aroma, supporting the relaxing properties of the oil. It also happens to be one my favourites!</a:t>
            </a:r>
          </a:p>
          <a:p>
            <a:endParaRPr lang="en-GB" dirty="0">
              <a:latin typeface="Lato" panose="020B0604020202020204" charset="0"/>
            </a:endParaRPr>
          </a:p>
        </p:txBody>
      </p:sp>
    </p:spTree>
    <p:extLst>
      <p:ext uri="{BB962C8B-B14F-4D97-AF65-F5344CB8AC3E}">
        <p14:creationId xmlns:p14="http://schemas.microsoft.com/office/powerpoint/2010/main" val="154396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9218" name="Picture 2" descr="Vetiver essential oil 15 ml - doTERRA: 69.34 €">
            <a:extLst>
              <a:ext uri="{FF2B5EF4-FFF2-40B4-BE49-F238E27FC236}">
                <a16:creationId xmlns:a16="http://schemas.microsoft.com/office/drawing/2014/main" id="{00EEDC84-4D98-4573-9E72-E7B0EE948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03" r="43736"/>
          <a:stretch/>
        </p:blipFill>
        <p:spPr bwMode="auto">
          <a:xfrm>
            <a:off x="8896403" y="0"/>
            <a:ext cx="1796997" cy="756285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5E3D9B71-2D49-4D4A-A63D-0BA12780067E}"/>
              </a:ext>
            </a:extLst>
          </p:cNvPr>
          <p:cNvSpPr/>
          <p:nvPr/>
        </p:nvSpPr>
        <p:spPr>
          <a:xfrm>
            <a:off x="0" y="0"/>
            <a:ext cx="1803171" cy="75628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8"/>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8"/>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a:r>
              <a:rPr lang="en-GB" sz="3200" dirty="0"/>
              <a:t>Vetiver</a:t>
            </a:r>
            <a:br>
              <a:rPr lang="en-GB" sz="2400" b="0" i="1" dirty="0"/>
            </a:br>
            <a:r>
              <a:rPr lang="en-GB" sz="2400" b="0" i="1" dirty="0" err="1"/>
              <a:t>Vetiveria</a:t>
            </a:r>
            <a:r>
              <a:rPr lang="en-GB" sz="2400" b="0" i="1" dirty="0"/>
              <a:t> </a:t>
            </a:r>
            <a:r>
              <a:rPr lang="en-GB" sz="2400" b="0" i="1" dirty="0" err="1"/>
              <a:t>Zizanoides</a:t>
            </a:r>
            <a:br>
              <a:rPr lang="en-GB" sz="2400" b="0" i="1" dirty="0"/>
            </a:br>
            <a:endParaRPr sz="3200" b="0" i="1" dirty="0"/>
          </a:p>
        </p:txBody>
      </p:sp>
      <p:sp>
        <p:nvSpPr>
          <p:cNvPr id="92" name="Google Shape;92;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b="1" dirty="0">
                <a:latin typeface="Lato"/>
                <a:ea typeface="Lato"/>
                <a:cs typeface="Lato"/>
                <a:sym typeface="Lato"/>
              </a:rPr>
              <a:t>Saturday Club</a:t>
            </a:r>
            <a:endParaRPr dirty="0"/>
          </a:p>
          <a:p>
            <a:pPr marL="0" marR="0" lvl="0" indent="0" algn="ctr" rtl="0">
              <a:spcBef>
                <a:spcPts val="100"/>
              </a:spcBef>
              <a:spcAft>
                <a:spcPts val="0"/>
              </a:spcAft>
              <a:buNone/>
            </a:pPr>
            <a:r>
              <a:rPr lang="en-GB" sz="800" b="1" dirty="0">
                <a:latin typeface="Lato"/>
                <a:ea typeface="Lato"/>
                <a:cs typeface="Lato"/>
                <a:sym typeface="Lato"/>
              </a:rPr>
              <a:t>May 2024</a:t>
            </a:r>
            <a:endParaRPr sz="800" dirty="0">
              <a:latin typeface="Lato Black"/>
              <a:ea typeface="Lato Black"/>
              <a:cs typeface="Lato Black"/>
              <a:sym typeface="Lato Black"/>
            </a:endParaRPr>
          </a:p>
        </p:txBody>
      </p:sp>
      <p:sp>
        <p:nvSpPr>
          <p:cNvPr id="2" name="TextBox 1">
            <a:extLst>
              <a:ext uri="{FF2B5EF4-FFF2-40B4-BE49-F238E27FC236}">
                <a16:creationId xmlns:a16="http://schemas.microsoft.com/office/drawing/2014/main" id="{66B7D3AB-66B2-4F26-8F5B-1B88D1105330}"/>
              </a:ext>
            </a:extLst>
          </p:cNvPr>
          <p:cNvSpPr txBox="1"/>
          <p:nvPr/>
        </p:nvSpPr>
        <p:spPr>
          <a:xfrm>
            <a:off x="2011234" y="1673454"/>
            <a:ext cx="6669516" cy="5262979"/>
          </a:xfrm>
          <a:prstGeom prst="rect">
            <a:avLst/>
          </a:prstGeom>
          <a:noFill/>
        </p:spPr>
        <p:txBody>
          <a:bodyPr wrap="square" rtlCol="0">
            <a:spAutoFit/>
          </a:bodyPr>
          <a:lstStyle/>
          <a:p>
            <a:r>
              <a:rPr lang="en-GB" sz="2400" dirty="0">
                <a:latin typeface="Lato" panose="020B0604020202020204" charset="0"/>
              </a:rPr>
              <a:t>A heady scent that isn’t always favoured but can be very effective.</a:t>
            </a:r>
          </a:p>
          <a:p>
            <a:endParaRPr lang="en-GB" sz="2400" dirty="0">
              <a:latin typeface="Lato" panose="020B0604020202020204" charset="0"/>
            </a:endParaRPr>
          </a:p>
          <a:p>
            <a:r>
              <a:rPr lang="en-GB" sz="2400" dirty="0">
                <a:latin typeface="Lato" panose="020B0604020202020204" charset="0"/>
              </a:rPr>
              <a:t>It is recommended for physical, mental and emotional exhaustion as it completely calms the mind.</a:t>
            </a:r>
          </a:p>
          <a:p>
            <a:endParaRPr lang="en-GB" sz="2400" dirty="0">
              <a:latin typeface="Lato" panose="020B0604020202020204" charset="0"/>
            </a:endParaRPr>
          </a:p>
          <a:p>
            <a:r>
              <a:rPr lang="en-GB" sz="2400" dirty="0">
                <a:latin typeface="Lato" panose="020B0604020202020204" charset="0"/>
              </a:rPr>
              <a:t>It contains mostly </a:t>
            </a:r>
            <a:r>
              <a:rPr lang="en-GB" sz="2400" dirty="0" err="1">
                <a:latin typeface="Lato" panose="020B0604020202020204" charset="0"/>
              </a:rPr>
              <a:t>vetiverol</a:t>
            </a:r>
            <a:r>
              <a:rPr lang="en-GB" sz="2400" dirty="0">
                <a:latin typeface="Lato" panose="020B0604020202020204" charset="0"/>
              </a:rPr>
              <a:t> which is an alcohol so it has similar benefits to other alcohol full oils of aiding relaxation of the mind and giving the person a feel of comfort. </a:t>
            </a:r>
          </a:p>
          <a:p>
            <a:endParaRPr lang="en-GB" sz="2400" dirty="0">
              <a:latin typeface="Lato" panose="020B0604020202020204" charset="0"/>
            </a:endParaRPr>
          </a:p>
          <a:p>
            <a:r>
              <a:rPr lang="en-GB" sz="2400" dirty="0">
                <a:latin typeface="Lato" panose="020B0604020202020204" charset="0"/>
              </a:rPr>
              <a:t>Energetically it clears heat, nourishes calm and uplifts. </a:t>
            </a:r>
            <a:endParaRPr lang="en-GB" dirty="0">
              <a:latin typeface="Lato" panose="020B0604020202020204" charset="0"/>
            </a:endParaRPr>
          </a:p>
        </p:txBody>
      </p:sp>
    </p:spTree>
    <p:extLst>
      <p:ext uri="{BB962C8B-B14F-4D97-AF65-F5344CB8AC3E}">
        <p14:creationId xmlns:p14="http://schemas.microsoft.com/office/powerpoint/2010/main" val="163287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tx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1" name="Google Shape;171;p11"/>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Frankincense</a:t>
            </a:r>
            <a:br>
              <a:rPr lang="en-GB" sz="3200" dirty="0"/>
            </a:br>
            <a:r>
              <a:rPr lang="en-GB" sz="2800" b="0" i="1" dirty="0"/>
              <a:t>Boswellia </a:t>
            </a:r>
            <a:r>
              <a:rPr lang="en-GB" sz="2800" b="0" i="1" dirty="0" err="1"/>
              <a:t>carteri</a:t>
            </a:r>
            <a:br>
              <a:rPr lang="en-GB" sz="2400" b="0" i="1" dirty="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latin typeface="Lato"/>
                <a:ea typeface="Lato"/>
                <a:cs typeface="Lato"/>
                <a:sym typeface="Lato"/>
              </a:rPr>
              <a:t>Saturday Club</a:t>
            </a:r>
            <a:endParaRPr sz="1400" b="0" i="0" u="none" strike="noStrike" cap="none" dirty="0">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May 2024</a:t>
            </a:r>
            <a:endParaRPr sz="800" b="0" i="0" u="none" strike="noStrike" cap="none" dirty="0">
              <a:latin typeface="Lato Black"/>
              <a:ea typeface="Lato Black"/>
              <a:cs typeface="Lato Black"/>
              <a:sym typeface="Lato Black"/>
            </a:endParaRPr>
          </a:p>
        </p:txBody>
      </p:sp>
      <p:sp>
        <p:nvSpPr>
          <p:cNvPr id="201" name="Google Shape;201;p11"/>
          <p:cNvSpPr txBox="1"/>
          <p:nvPr/>
        </p:nvSpPr>
        <p:spPr>
          <a:xfrm>
            <a:off x="2011234" y="1550793"/>
            <a:ext cx="6669600"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200" b="0" i="0" u="none" strike="noStrike" cap="none" dirty="0">
                <a:solidFill>
                  <a:srgbClr val="000000"/>
                </a:solidFill>
                <a:latin typeface="Lato"/>
                <a:ea typeface="Lato"/>
                <a:cs typeface="Lato"/>
                <a:sym typeface="Lato"/>
              </a:rPr>
              <a:t>In addition to alleviating and eliminating </a:t>
            </a:r>
            <a:r>
              <a:rPr lang="en-GB" sz="2200" dirty="0">
                <a:solidFill>
                  <a:srgbClr val="000000"/>
                </a:solidFill>
                <a:latin typeface="Lato"/>
                <a:ea typeface="Lato"/>
                <a:cs typeface="Lato"/>
                <a:sym typeface="Lato"/>
              </a:rPr>
              <a:t>low moods</a:t>
            </a:r>
            <a:r>
              <a:rPr lang="en-GB" sz="2200" b="0" i="0" u="none" strike="noStrike" cap="none" dirty="0">
                <a:solidFill>
                  <a:srgbClr val="000000"/>
                </a:solidFill>
                <a:latin typeface="Lato"/>
                <a:ea typeface="Lato"/>
                <a:cs typeface="Lato"/>
                <a:sym typeface="Lato"/>
              </a:rPr>
              <a:t>, Frankincense is known as the “Oil of Truth”, revealing deceptiveness and false truths.</a:t>
            </a:r>
          </a:p>
          <a:p>
            <a:pPr marL="0" marR="0" lvl="0" indent="0" algn="l" rtl="0">
              <a:lnSpc>
                <a:spcPct val="100000"/>
              </a:lnSpc>
              <a:spcBef>
                <a:spcPts val="0"/>
              </a:spcBef>
              <a:spcAft>
                <a:spcPts val="0"/>
              </a:spcAft>
              <a:buNone/>
            </a:pPr>
            <a:endParaRPr lang="en-GB" sz="2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GB" sz="2200" b="0" i="0" u="none" strike="noStrike" cap="none" dirty="0">
                <a:solidFill>
                  <a:srgbClr val="000000"/>
                </a:solidFill>
                <a:latin typeface="Lato"/>
                <a:ea typeface="Lato"/>
                <a:cs typeface="Lato"/>
                <a:sym typeface="Lato"/>
              </a:rPr>
              <a:t>It invites the individual to let go of lower vibrations, insults, and negativity. This oil helps create new perspectives based on integrity and enlightenment.</a:t>
            </a:r>
          </a:p>
          <a:p>
            <a:pPr marL="0" marR="0" lvl="0" indent="0" algn="l" rtl="0">
              <a:lnSpc>
                <a:spcPct val="100000"/>
              </a:lnSpc>
              <a:spcBef>
                <a:spcPts val="0"/>
              </a:spcBef>
              <a:spcAft>
                <a:spcPts val="0"/>
              </a:spcAft>
              <a:buNone/>
            </a:pPr>
            <a:endParaRPr lang="en-GB" sz="2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GB" sz="2200" b="0" i="0" u="none" strike="noStrike" cap="none" dirty="0" err="1">
                <a:solidFill>
                  <a:srgbClr val="000000"/>
                </a:solidFill>
                <a:latin typeface="Lato"/>
                <a:ea typeface="Lato"/>
                <a:cs typeface="Lato"/>
                <a:sym typeface="Lato"/>
              </a:rPr>
              <a:t>Mojay</a:t>
            </a:r>
            <a:r>
              <a:rPr lang="en-GB" sz="2200" b="0" i="0" u="none" strike="noStrike" cap="none" dirty="0">
                <a:solidFill>
                  <a:srgbClr val="000000"/>
                </a:solidFill>
                <a:latin typeface="Lato"/>
                <a:ea typeface="Lato"/>
                <a:cs typeface="Lato"/>
                <a:sym typeface="Lato"/>
              </a:rPr>
              <a:t> recommends Frankincense to help cease mental chatter and for stilling the mind.</a:t>
            </a:r>
          </a:p>
        </p:txBody>
      </p:sp>
      <p:pic>
        <p:nvPicPr>
          <p:cNvPr id="5122" name="Picture 2" descr="Frankincense oil: Uses and benefits | Holland &amp; Barrett">
            <a:extLst>
              <a:ext uri="{FF2B5EF4-FFF2-40B4-BE49-F238E27FC236}">
                <a16:creationId xmlns:a16="http://schemas.microsoft.com/office/drawing/2014/main" id="{21536E4B-D721-45BB-BFD3-0BEDC6ED4F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131" r="16828" b="39438"/>
          <a:stretch/>
        </p:blipFill>
        <p:spPr bwMode="auto">
          <a:xfrm rot="5400000">
            <a:off x="5994601" y="2865460"/>
            <a:ext cx="7591611" cy="18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7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tx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1" name="Google Shape;171;p11"/>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Methods of use</a:t>
            </a:r>
            <a:br>
              <a:rPr lang="en-GB" sz="3200" dirty="0"/>
            </a:br>
            <a:br>
              <a:rPr lang="en-GB" sz="2400" b="0" i="1" dirty="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latin typeface="Lato"/>
                <a:ea typeface="Lato"/>
                <a:cs typeface="Lato"/>
                <a:sym typeface="Lato"/>
              </a:rPr>
              <a:t>Saturday Club</a:t>
            </a:r>
            <a:endParaRPr sz="1400" b="0" i="0" u="none" strike="noStrike" cap="none" dirty="0">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May 2024</a:t>
            </a:r>
            <a:endParaRPr sz="800" b="0" i="0" u="none" strike="noStrike" cap="none" dirty="0">
              <a:latin typeface="Lato Black"/>
              <a:ea typeface="Lato Black"/>
              <a:cs typeface="Lato Black"/>
              <a:sym typeface="Lato Black"/>
            </a:endParaRPr>
          </a:p>
        </p:txBody>
      </p:sp>
      <p:sp>
        <p:nvSpPr>
          <p:cNvPr id="201" name="Google Shape;201;p11"/>
          <p:cNvSpPr txBox="1"/>
          <p:nvPr/>
        </p:nvSpPr>
        <p:spPr>
          <a:xfrm>
            <a:off x="2011234" y="1550793"/>
            <a:ext cx="6669600"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dirty="0">
                <a:solidFill>
                  <a:srgbClr val="000000"/>
                </a:solidFill>
                <a:latin typeface="Lato"/>
                <a:ea typeface="Lato"/>
                <a:cs typeface="Lato"/>
                <a:sym typeface="Lato"/>
              </a:rPr>
              <a:t>Diffuser or nasal inhaler </a:t>
            </a:r>
          </a:p>
          <a:p>
            <a:pPr marL="0" marR="0" lvl="0" indent="0" algn="l" rtl="0">
              <a:lnSpc>
                <a:spcPct val="100000"/>
              </a:lnSpc>
              <a:spcBef>
                <a:spcPts val="0"/>
              </a:spcBef>
              <a:spcAft>
                <a:spcPts val="0"/>
              </a:spcAft>
              <a:buNone/>
            </a:pPr>
            <a:endParaRPr lang="en-US" sz="2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2200" b="0" i="0" u="none" strike="noStrike" cap="none" dirty="0">
                <a:solidFill>
                  <a:srgbClr val="000000"/>
                </a:solidFill>
                <a:latin typeface="Lato"/>
                <a:ea typeface="Lato"/>
                <a:cs typeface="Lato"/>
                <a:sym typeface="Lato"/>
              </a:rPr>
              <a:t>Combined with a meditation practice on a tissue or burner</a:t>
            </a:r>
          </a:p>
          <a:p>
            <a:pPr marL="0" marR="0" lvl="0" indent="0" algn="l" rtl="0">
              <a:lnSpc>
                <a:spcPct val="100000"/>
              </a:lnSpc>
              <a:spcBef>
                <a:spcPts val="0"/>
              </a:spcBef>
              <a:spcAft>
                <a:spcPts val="0"/>
              </a:spcAft>
              <a:buNone/>
            </a:pPr>
            <a:endParaRPr lang="en-US" sz="2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2200" b="0" i="0" u="none" strike="noStrike" cap="none" dirty="0">
                <a:solidFill>
                  <a:srgbClr val="000000"/>
                </a:solidFill>
                <a:latin typeface="Lato"/>
                <a:ea typeface="Lato"/>
                <a:cs typeface="Lato"/>
                <a:sym typeface="Lato"/>
              </a:rPr>
              <a:t>Creating bespoke blends such as bath oils or pulse point rollerballs</a:t>
            </a:r>
          </a:p>
          <a:p>
            <a:pPr marL="0" marR="0" lvl="0" indent="0" algn="l" rtl="0">
              <a:lnSpc>
                <a:spcPct val="100000"/>
              </a:lnSpc>
              <a:spcBef>
                <a:spcPts val="0"/>
              </a:spcBef>
              <a:spcAft>
                <a:spcPts val="0"/>
              </a:spcAft>
              <a:buNone/>
            </a:pPr>
            <a:endParaRPr lang="en-US" sz="22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2200" dirty="0">
                <a:solidFill>
                  <a:srgbClr val="000000"/>
                </a:solidFill>
                <a:latin typeface="Lato"/>
                <a:ea typeface="Lato"/>
                <a:cs typeface="Lato"/>
                <a:sym typeface="Lato"/>
              </a:rPr>
              <a:t>Added to hydrolat to make an aura/meditation spray </a:t>
            </a:r>
            <a:endParaRPr lang="en-US" sz="2200" b="0" i="0" u="none" strike="noStrike" cap="none" dirty="0">
              <a:solidFill>
                <a:srgbClr val="000000"/>
              </a:solidFill>
              <a:latin typeface="Lato"/>
              <a:ea typeface="Lato"/>
              <a:cs typeface="Lato"/>
              <a:sym typeface="Lato"/>
            </a:endParaRPr>
          </a:p>
        </p:txBody>
      </p:sp>
      <p:pic>
        <p:nvPicPr>
          <p:cNvPr id="5122" name="Picture 2">
            <a:extLst>
              <a:ext uri="{FF2B5EF4-FFF2-40B4-BE49-F238E27FC236}">
                <a16:creationId xmlns:a16="http://schemas.microsoft.com/office/drawing/2014/main" id="{21536E4B-D721-45BB-BFD3-0BEDC6ED4F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2175" b="32175"/>
          <a:stretch/>
        </p:blipFill>
        <p:spPr bwMode="auto">
          <a:xfrm rot="5400000">
            <a:off x="5994601" y="2865460"/>
            <a:ext cx="7591611" cy="18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6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p:cNvSpPr/>
          <p:nvPr/>
        </p:nvSpPr>
        <p:spPr>
          <a:xfrm>
            <a:off x="1803175" y="0"/>
            <a:ext cx="0" cy="7560309"/>
          </a:xfrm>
          <a:custGeom>
            <a:avLst/>
            <a:gdLst/>
            <a:ahLst/>
            <a:cxnLst/>
            <a:rect l="l" t="t" r="r" b="b"/>
            <a:pathLst>
              <a:path h="7560309">
                <a:moveTo>
                  <a:pt x="0" y="0"/>
                </a:moveTo>
                <a:lnTo>
                  <a:pt x="0" y="7560005"/>
                </a:lnTo>
              </a:path>
            </a:pathLst>
          </a:custGeom>
          <a:ln w="6350">
            <a:solidFill>
              <a:srgbClr val="A7A9AC"/>
            </a:solidFill>
          </a:ln>
        </p:spPr>
        <p:txBody>
          <a:bodyPr wrap="square" lIns="0" tIns="0" rIns="0" bIns="0" rtlCol="0"/>
          <a:lstStyle/>
          <a:p>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 y="5076825"/>
            <a:ext cx="2514601" cy="25146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9" y="2522866"/>
            <a:ext cx="2514600"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37" y="5076825"/>
            <a:ext cx="2514263" cy="25142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36" b="-1"/>
          <a:stretch/>
        </p:blipFill>
        <p:spPr>
          <a:xfrm>
            <a:off x="8178799" y="0"/>
            <a:ext cx="2514601" cy="24860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137" y="2522866"/>
            <a:ext cx="2514263" cy="251426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80"/>
          <a:stretch/>
        </p:blipFill>
        <p:spPr>
          <a:xfrm>
            <a:off x="-50801" y="0"/>
            <a:ext cx="2533651" cy="24860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901" y="218460"/>
            <a:ext cx="2001479" cy="2001479"/>
          </a:xfrm>
          <a:prstGeom prst="rect">
            <a:avLst/>
          </a:prstGeom>
        </p:spPr>
      </p:pic>
    </p:spTree>
    <p:extLst>
      <p:ext uri="{BB962C8B-B14F-4D97-AF65-F5344CB8AC3E}">
        <p14:creationId xmlns:p14="http://schemas.microsoft.com/office/powerpoint/2010/main" val="343662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tx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May</a:t>
            </a:r>
            <a:r>
              <a:rPr lang="en-GB" sz="800" b="1" dirty="0">
                <a:solidFill>
                  <a:schemeClr val="tx1"/>
                </a:solidFill>
                <a:latin typeface="Lato"/>
                <a:ea typeface="Lato"/>
                <a:cs typeface="Lato"/>
                <a:sym typeface="Lato"/>
              </a:rPr>
              <a:t> 2024</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3" y="1423810"/>
            <a:ext cx="6848222" cy="6001603"/>
          </a:xfrm>
          <a:prstGeom prst="rect">
            <a:avLst/>
          </a:prstGeom>
          <a:noFill/>
          <a:ln>
            <a:noFill/>
          </a:ln>
        </p:spPr>
        <p:txBody>
          <a:bodyPr spcFirstLastPara="1" wrap="square" lIns="91425" tIns="45700" rIns="91425" bIns="45700" anchor="t" anchorCtr="0">
            <a:spAutoFit/>
          </a:bodyPr>
          <a:lstStyle/>
          <a:p>
            <a:pPr marL="424935" lvl="0" indent="-342900"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Breathwork is a term for various breathing practices in which the conscious control of breathing is said to influence a person's mental, emotional, or physical state, with a therapeutic effect</a:t>
            </a:r>
          </a:p>
          <a:p>
            <a:pPr marL="424935" lvl="0" indent="-342900"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The basic idea of breathwork is to release toxins and stress when you breathe out and nourish your mind and body when you breathe in.</a:t>
            </a:r>
          </a:p>
          <a:p>
            <a:pPr marL="424935" lvl="0" indent="-342900"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During breathwork, you intentionally change your breathing pattern. Many forms of breathwork therapy involve breathing in a conscious and systematic way. Many people find breathwork promotes deep relaxation or leaves them feeling energized</a:t>
            </a:r>
            <a:endParaRPr lang="en-GB" sz="2400" dirty="0">
              <a:latin typeface="Lato" panose="020F0502020204030203" pitchFamily="34" charset="0"/>
              <a:ea typeface="Lato" panose="020F0502020204030203" pitchFamily="34" charset="0"/>
              <a:cs typeface="Lato" panose="020F0502020204030203" pitchFamily="34" charset="0"/>
            </a:endParaRPr>
          </a:p>
          <a:p>
            <a:pPr marL="82035" lvl="0" algn="l" rtl="0">
              <a:spcBef>
                <a:spcPts val="0"/>
              </a:spcBef>
              <a:spcAft>
                <a:spcPts val="0"/>
              </a:spcAft>
              <a:buSzPts val="2308"/>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chemeClr val="tx1"/>
                </a:solidFill>
              </a:rPr>
              <a:t>Defining Breathwork</a:t>
            </a:r>
            <a:endParaRPr lang="en-GB" dirty="0">
              <a:solidFill>
                <a:schemeClr val="tx1"/>
              </a:solidFill>
            </a:endParaRPr>
          </a:p>
        </p:txBody>
      </p:sp>
      <p:pic>
        <p:nvPicPr>
          <p:cNvPr id="3" name="Picture 2">
            <a:extLst>
              <a:ext uri="{FF2B5EF4-FFF2-40B4-BE49-F238E27FC236}">
                <a16:creationId xmlns:a16="http://schemas.microsoft.com/office/drawing/2014/main" id="{8B514C3B-A9CF-6134-7BB1-04FC967B9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052" r="42052"/>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tx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May</a:t>
            </a:r>
            <a:r>
              <a:rPr lang="en-GB" sz="800" b="1" dirty="0">
                <a:solidFill>
                  <a:schemeClr val="tx1"/>
                </a:solidFill>
                <a:latin typeface="Lato"/>
                <a:ea typeface="Lato"/>
                <a:cs typeface="Lato"/>
                <a:sym typeface="Lato"/>
              </a:rPr>
              <a:t> 2024</a:t>
            </a:r>
            <a:endParaRPr sz="800" b="0" i="0" u="none" strike="noStrike" cap="none" dirty="0">
              <a:solidFill>
                <a:schemeClr val="tx1"/>
              </a:solidFill>
              <a:latin typeface="Lato Black"/>
              <a:ea typeface="Lato Black"/>
              <a:cs typeface="Lato Black"/>
              <a:sym typeface="Lato Black"/>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chemeClr val="tx1"/>
                </a:solidFill>
              </a:rPr>
              <a:t>Defining Breathwork</a:t>
            </a:r>
            <a:endParaRPr lang="en-GB" dirty="0">
              <a:solidFill>
                <a:schemeClr val="tx1"/>
              </a:solidFill>
            </a:endParaRPr>
          </a:p>
        </p:txBody>
      </p:sp>
      <p:pic>
        <p:nvPicPr>
          <p:cNvPr id="4" name="Picture 3">
            <a:extLst>
              <a:ext uri="{FF2B5EF4-FFF2-40B4-BE49-F238E27FC236}">
                <a16:creationId xmlns:a16="http://schemas.microsoft.com/office/drawing/2014/main" id="{D06E7B11-CFF6-D5B3-373F-654B833043D2}"/>
              </a:ext>
            </a:extLst>
          </p:cNvPr>
          <p:cNvPicPr>
            <a:picLocks noChangeAspect="1"/>
          </p:cNvPicPr>
          <p:nvPr/>
        </p:nvPicPr>
        <p:blipFill>
          <a:blip r:embed="rId5"/>
          <a:stretch>
            <a:fillRect/>
          </a:stretch>
        </p:blipFill>
        <p:spPr>
          <a:xfrm>
            <a:off x="1797803" y="0"/>
            <a:ext cx="7092422" cy="7562850"/>
          </a:xfrm>
          <a:prstGeom prst="rect">
            <a:avLst/>
          </a:prstGeom>
        </p:spPr>
      </p:pic>
    </p:spTree>
    <p:extLst>
      <p:ext uri="{BB962C8B-B14F-4D97-AF65-F5344CB8AC3E}">
        <p14:creationId xmlns:p14="http://schemas.microsoft.com/office/powerpoint/2010/main" val="412300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tx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May</a:t>
            </a:r>
            <a:r>
              <a:rPr lang="en-GB" sz="800" b="1" dirty="0">
                <a:solidFill>
                  <a:schemeClr val="tx1"/>
                </a:solidFill>
                <a:latin typeface="Lato"/>
                <a:ea typeface="Lato"/>
                <a:cs typeface="Lato"/>
                <a:sym typeface="Lato"/>
              </a:rPr>
              <a:t> 2024</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3" y="1423810"/>
            <a:ext cx="6848222" cy="4893607"/>
          </a:xfrm>
          <a:prstGeom prst="rect">
            <a:avLst/>
          </a:prstGeom>
          <a:noFill/>
          <a:ln>
            <a:noFill/>
          </a:ln>
        </p:spPr>
        <p:txBody>
          <a:bodyPr spcFirstLastPara="1" wrap="square" lIns="91425" tIns="45700" rIns="91425" bIns="45700" anchor="t" anchorCtr="0">
            <a:spAutoFit/>
          </a:bodyPr>
          <a:lstStyle/>
          <a:p>
            <a:pPr marL="424935" lvl="0" indent="-342900"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Meditation is a practice that involves focusing or clearing your mind using a combination of mental and physical techniques. Depending on the type of meditation you choose, you can meditate to relax, reduce anxiety and stress, and more.</a:t>
            </a:r>
          </a:p>
          <a:p>
            <a:pPr marL="424935" lvl="0" indent="-342900"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Defined as a practice in which an individual uses a technique – such as mindfulness, or focusing the mind on a particular object, thought, or activity – to train attention and awareness, and achieve a mentally clear and emotionally calm and stable state. Meditation is practiced in numerous religious tradition</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chemeClr val="tx1"/>
                </a:solidFill>
              </a:rPr>
              <a:t>Defining Meditation</a:t>
            </a:r>
            <a:endParaRPr lang="en-GB" dirty="0">
              <a:solidFill>
                <a:schemeClr val="tx1"/>
              </a:solidFill>
            </a:endParaRPr>
          </a:p>
        </p:txBody>
      </p:sp>
      <p:pic>
        <p:nvPicPr>
          <p:cNvPr id="3" name="Picture 2">
            <a:extLst>
              <a:ext uri="{FF2B5EF4-FFF2-40B4-BE49-F238E27FC236}">
                <a16:creationId xmlns:a16="http://schemas.microsoft.com/office/drawing/2014/main" id="{8B514C3B-A9CF-6134-7BB1-04FC967B9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052" r="42052"/>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6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tx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May</a:t>
            </a:r>
            <a:r>
              <a:rPr lang="en-GB" sz="800" b="1" dirty="0">
                <a:solidFill>
                  <a:schemeClr val="tx1"/>
                </a:solidFill>
                <a:latin typeface="Lato"/>
                <a:ea typeface="Lato"/>
                <a:cs typeface="Lato"/>
                <a:sym typeface="Lato"/>
              </a:rPr>
              <a:t> 2024</a:t>
            </a:r>
            <a:endParaRPr sz="800" b="0" i="0" u="none" strike="noStrike" cap="none" dirty="0">
              <a:solidFill>
                <a:schemeClr val="tx1"/>
              </a:solidFill>
              <a:latin typeface="Lato Black"/>
              <a:ea typeface="Lato Black"/>
              <a:cs typeface="Lato Black"/>
              <a:sym typeface="Lato Black"/>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chemeClr val="tx1"/>
                </a:solidFill>
              </a:rPr>
              <a:t>Defining Meditation</a:t>
            </a:r>
            <a:endParaRPr lang="en-GB" dirty="0">
              <a:solidFill>
                <a:schemeClr val="tx1"/>
              </a:solidFill>
            </a:endParaRPr>
          </a:p>
        </p:txBody>
      </p:sp>
      <p:pic>
        <p:nvPicPr>
          <p:cNvPr id="4" name="Picture 3">
            <a:extLst>
              <a:ext uri="{FF2B5EF4-FFF2-40B4-BE49-F238E27FC236}">
                <a16:creationId xmlns:a16="http://schemas.microsoft.com/office/drawing/2014/main" id="{C0A3AA63-7FD1-F232-29AE-BC4814DA4757}"/>
              </a:ext>
            </a:extLst>
          </p:cNvPr>
          <p:cNvPicPr>
            <a:picLocks noChangeAspect="1"/>
          </p:cNvPicPr>
          <p:nvPr/>
        </p:nvPicPr>
        <p:blipFill>
          <a:blip r:embed="rId5"/>
          <a:stretch>
            <a:fillRect/>
          </a:stretch>
        </p:blipFill>
        <p:spPr>
          <a:xfrm>
            <a:off x="1797803" y="-1"/>
            <a:ext cx="7683281" cy="7896225"/>
          </a:xfrm>
          <a:prstGeom prst="rect">
            <a:avLst/>
          </a:prstGeom>
        </p:spPr>
      </p:pic>
    </p:spTree>
    <p:extLst>
      <p:ext uri="{BB962C8B-B14F-4D97-AF65-F5344CB8AC3E}">
        <p14:creationId xmlns:p14="http://schemas.microsoft.com/office/powerpoint/2010/main" val="85836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1865741" y="393148"/>
            <a:ext cx="6768384" cy="443711"/>
          </a:xfrm>
          <a:prstGeom prst="rect">
            <a:avLst/>
          </a:prstGeom>
          <a:noFill/>
          <a:ln>
            <a:noFill/>
          </a:ln>
        </p:spPr>
        <p:txBody>
          <a:bodyPr spcFirstLastPara="1" wrap="square" lIns="0" tIns="12700" rIns="0" bIns="0" anchor="t" anchorCtr="0">
            <a:noAutofit/>
          </a:bodyPr>
          <a:lstStyle/>
          <a:p>
            <a:pPr marL="12699" lvl="0" indent="0" algn="ctr" rtl="0">
              <a:spcBef>
                <a:spcPts val="0"/>
              </a:spcBef>
              <a:spcAft>
                <a:spcPts val="0"/>
              </a:spcAft>
              <a:buNone/>
            </a:pPr>
            <a:r>
              <a:rPr lang="en-GB" sz="3200" dirty="0"/>
              <a:t>Do we try to hard?</a:t>
            </a:r>
            <a:endParaRPr sz="3200" dirty="0"/>
          </a:p>
        </p:txBody>
      </p:sp>
      <p:sp>
        <p:nvSpPr>
          <p:cNvPr id="92" name="Google Shape;92;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b="1" dirty="0">
                <a:solidFill>
                  <a:srgbClr val="4F4B4D"/>
                </a:solidFill>
                <a:latin typeface="Lato"/>
                <a:ea typeface="Lato"/>
                <a:cs typeface="Lato"/>
                <a:sym typeface="Lato"/>
              </a:rPr>
              <a:t>Saturday Club</a:t>
            </a:r>
            <a:endParaRPr dirty="0"/>
          </a:p>
          <a:p>
            <a:pPr marL="0" marR="0" lvl="0" indent="0" algn="ctr" rtl="0">
              <a:spcBef>
                <a:spcPts val="100"/>
              </a:spcBef>
              <a:spcAft>
                <a:spcPts val="0"/>
              </a:spcAft>
              <a:buNone/>
            </a:pPr>
            <a:r>
              <a:rPr lang="en-GB" sz="800" b="1" dirty="0" err="1">
                <a:solidFill>
                  <a:srgbClr val="4F4B4D"/>
                </a:solidFill>
                <a:latin typeface="Lato"/>
                <a:ea typeface="Lato"/>
                <a:cs typeface="Lato"/>
                <a:sym typeface="Lato"/>
              </a:rPr>
              <a:t>Jmay</a:t>
            </a:r>
            <a:r>
              <a:rPr lang="en-GB" sz="800" b="1" dirty="0">
                <a:solidFill>
                  <a:srgbClr val="4F4B4D"/>
                </a:solidFill>
                <a:latin typeface="Lato"/>
                <a:ea typeface="Lato"/>
                <a:cs typeface="Lato"/>
                <a:sym typeface="Lato"/>
              </a:rPr>
              <a:t> 2024</a:t>
            </a:r>
            <a:endParaRPr sz="800" dirty="0">
              <a:solidFill>
                <a:schemeClr val="dk1"/>
              </a:solidFill>
              <a:latin typeface="Lato Black"/>
              <a:ea typeface="Lato Black"/>
              <a:cs typeface="Lato Black"/>
              <a:sym typeface="Lato Black"/>
            </a:endParaRPr>
          </a:p>
        </p:txBody>
      </p:sp>
      <p:sp>
        <p:nvSpPr>
          <p:cNvPr id="2" name="TextBox 1">
            <a:extLst>
              <a:ext uri="{FF2B5EF4-FFF2-40B4-BE49-F238E27FC236}">
                <a16:creationId xmlns:a16="http://schemas.microsoft.com/office/drawing/2014/main" id="{66B7D3AB-66B2-4F26-8F5B-1B88D1105330}"/>
              </a:ext>
            </a:extLst>
          </p:cNvPr>
          <p:cNvSpPr txBox="1"/>
          <p:nvPr/>
        </p:nvSpPr>
        <p:spPr>
          <a:xfrm>
            <a:off x="1961808" y="1250552"/>
            <a:ext cx="6768383" cy="5632311"/>
          </a:xfrm>
          <a:prstGeom prst="rect">
            <a:avLst/>
          </a:prstGeom>
          <a:noFill/>
        </p:spPr>
        <p:txBody>
          <a:bodyPr wrap="square" rtlCol="0">
            <a:spAutoFit/>
          </a:bodyPr>
          <a:lstStyle/>
          <a:p>
            <a:pPr marL="342900" indent="-342900">
              <a:buFont typeface="Wingdings" panose="05000000000000000000" pitchFamily="2" charset="2"/>
              <a:buChar char="§"/>
              <a:defRPr/>
            </a:pPr>
            <a:r>
              <a:rPr lang="en-GB" altLang="en-US" sz="2400" dirty="0">
                <a:latin typeface="Lato" panose="020B0604020202020204" charset="0"/>
              </a:rPr>
              <a:t>According to a new World Health Organization study not only are depression rates significantly higher in affluent nations but cases of major depression are on the rise throughout the world. </a:t>
            </a:r>
          </a:p>
          <a:p>
            <a:pPr marL="342900" indent="-342900">
              <a:buFont typeface="Wingdings" panose="05000000000000000000" pitchFamily="2" charset="2"/>
              <a:buChar char="§"/>
              <a:defRPr/>
            </a:pPr>
            <a:endParaRPr lang="en-GB" altLang="en-US" sz="2400" dirty="0">
              <a:latin typeface="Lato" panose="020B0604020202020204" charset="0"/>
            </a:endParaRPr>
          </a:p>
          <a:p>
            <a:pPr marL="342900" indent="-342900">
              <a:buFont typeface="Wingdings" panose="05000000000000000000" pitchFamily="2" charset="2"/>
              <a:buChar char="§"/>
              <a:defRPr/>
            </a:pPr>
            <a:r>
              <a:rPr lang="en-GB" altLang="en-US" sz="2400" dirty="0">
                <a:latin typeface="Lato" panose="020B0604020202020204" charset="0"/>
              </a:rPr>
              <a:t>Stress is known to be one of the main triggers of depression, and in nations such as the UK a still growing number of men and women succumb to the pressures that seem embedded in our value system and social structure. </a:t>
            </a:r>
          </a:p>
          <a:p>
            <a:pPr marL="342900" indent="-342900">
              <a:buFont typeface="Wingdings" panose="05000000000000000000" pitchFamily="2" charset="2"/>
              <a:buChar char="§"/>
              <a:defRPr/>
            </a:pPr>
            <a:endParaRPr lang="en-GB" altLang="en-US" sz="2400" dirty="0">
              <a:latin typeface="Lato" panose="020B0604020202020204" charset="0"/>
            </a:endParaRPr>
          </a:p>
          <a:p>
            <a:pPr marL="342900" indent="-342900">
              <a:buFont typeface="Wingdings" panose="05000000000000000000" pitchFamily="2" charset="2"/>
              <a:buChar char="§"/>
              <a:defRPr/>
            </a:pPr>
            <a:r>
              <a:rPr lang="en-GB" altLang="en-US" sz="2400" dirty="0">
                <a:latin typeface="Lato" panose="020B0604020202020204" charset="0"/>
              </a:rPr>
              <a:t>Interestingly poorer nations aren’t seeing the rise in mental illness that we do. </a:t>
            </a:r>
          </a:p>
        </p:txBody>
      </p:sp>
      <p:pic>
        <p:nvPicPr>
          <p:cNvPr id="2050" name="Picture 2" descr="Mental Illness, Anxiety, Depressed, Disorder">
            <a:extLst>
              <a:ext uri="{FF2B5EF4-FFF2-40B4-BE49-F238E27FC236}">
                <a16:creationId xmlns:a16="http://schemas.microsoft.com/office/drawing/2014/main" id="{6D4516F4-C4EE-43A7-9B5C-B553E2CC7FB6}"/>
              </a:ext>
            </a:extLst>
          </p:cNvPr>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r="67075"/>
          <a:stretch/>
        </p:blipFill>
        <p:spPr bwMode="auto">
          <a:xfrm>
            <a:off x="8730191" y="1176897"/>
            <a:ext cx="19632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0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5122" name="Picture 2" descr="Ho Wood Essential Oil Benefits Explained: It's A Ho-Down!">
            <a:extLst>
              <a:ext uri="{FF2B5EF4-FFF2-40B4-BE49-F238E27FC236}">
                <a16:creationId xmlns:a16="http://schemas.microsoft.com/office/drawing/2014/main" id="{EB65F27F-4A56-4E36-982E-D1438194D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271"/>
          <a:stretch/>
        </p:blipFill>
        <p:spPr bwMode="auto">
          <a:xfrm rot="5400000">
            <a:off x="6013544" y="2882994"/>
            <a:ext cx="7562850" cy="179686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5E3D9B71-2D49-4D4A-A63D-0BA12780067E}"/>
              </a:ext>
            </a:extLst>
          </p:cNvPr>
          <p:cNvSpPr/>
          <p:nvPr/>
        </p:nvSpPr>
        <p:spPr>
          <a:xfrm>
            <a:off x="0" y="0"/>
            <a:ext cx="1803171" cy="75628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8"/>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8"/>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a:r>
              <a:rPr lang="en-GB" sz="3200" dirty="0"/>
              <a:t>Ho Wood/Leaf</a:t>
            </a:r>
            <a:br>
              <a:rPr lang="en-GB" sz="2400" b="0" i="1" dirty="0"/>
            </a:br>
            <a:r>
              <a:rPr lang="en-GB" sz="2400" b="0" i="1" dirty="0"/>
              <a:t>Cinnamomum Camphora</a:t>
            </a:r>
            <a:br>
              <a:rPr lang="en-GB" sz="2400" b="0" i="1" dirty="0"/>
            </a:br>
            <a:endParaRPr sz="3200" b="0" i="1" dirty="0"/>
          </a:p>
        </p:txBody>
      </p:sp>
      <p:sp>
        <p:nvSpPr>
          <p:cNvPr id="92" name="Google Shape;92;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b="1" dirty="0">
                <a:latin typeface="Lato"/>
                <a:ea typeface="Lato"/>
                <a:cs typeface="Lato"/>
                <a:sym typeface="Lato"/>
              </a:rPr>
              <a:t>Saturday Club</a:t>
            </a:r>
            <a:endParaRPr dirty="0"/>
          </a:p>
          <a:p>
            <a:pPr marL="0" marR="0" lvl="0" indent="0" algn="ctr" rtl="0">
              <a:spcBef>
                <a:spcPts val="100"/>
              </a:spcBef>
              <a:spcAft>
                <a:spcPts val="0"/>
              </a:spcAft>
              <a:buNone/>
            </a:pPr>
            <a:r>
              <a:rPr lang="en-GB" sz="800" b="1" dirty="0">
                <a:latin typeface="Lato"/>
                <a:ea typeface="Lato"/>
                <a:cs typeface="Lato"/>
                <a:sym typeface="Lato"/>
              </a:rPr>
              <a:t>May 2024</a:t>
            </a:r>
            <a:endParaRPr sz="800" dirty="0">
              <a:latin typeface="Lato Black"/>
              <a:ea typeface="Lato Black"/>
              <a:cs typeface="Lato Black"/>
              <a:sym typeface="Lato Black"/>
            </a:endParaRPr>
          </a:p>
        </p:txBody>
      </p:sp>
      <p:sp>
        <p:nvSpPr>
          <p:cNvPr id="2" name="TextBox 1">
            <a:extLst>
              <a:ext uri="{FF2B5EF4-FFF2-40B4-BE49-F238E27FC236}">
                <a16:creationId xmlns:a16="http://schemas.microsoft.com/office/drawing/2014/main" id="{66B7D3AB-66B2-4F26-8F5B-1B88D1105330}"/>
              </a:ext>
            </a:extLst>
          </p:cNvPr>
          <p:cNvSpPr txBox="1"/>
          <p:nvPr/>
        </p:nvSpPr>
        <p:spPr>
          <a:xfrm>
            <a:off x="2011234" y="1673454"/>
            <a:ext cx="6669516" cy="4739759"/>
          </a:xfrm>
          <a:prstGeom prst="rect">
            <a:avLst/>
          </a:prstGeom>
          <a:noFill/>
        </p:spPr>
        <p:txBody>
          <a:bodyPr wrap="square" rtlCol="0">
            <a:spAutoFit/>
          </a:bodyPr>
          <a:lstStyle/>
          <a:p>
            <a:r>
              <a:rPr lang="en-GB" sz="2400" dirty="0">
                <a:latin typeface="Lato" panose="020B0604020202020204" charset="0"/>
              </a:rPr>
              <a:t>Ho wood has a beautiful, light, woody-scent that is calming, relaxing and peace-inducing for the mind and body. </a:t>
            </a:r>
          </a:p>
          <a:p>
            <a:endParaRPr lang="en-GB" sz="2400" dirty="0">
              <a:latin typeface="Lato" panose="020B0604020202020204" charset="0"/>
            </a:endParaRPr>
          </a:p>
          <a:p>
            <a:r>
              <a:rPr lang="en-GB" sz="2400" dirty="0">
                <a:latin typeface="Lato" panose="020B0604020202020204" charset="0"/>
              </a:rPr>
              <a:t>The main chemical component is linalool, which has been found to have a relaxing effect upon the central nervous system one study from a small trial of 24 human subjects, using physiological parameters of heart rate, blood pressure, electrodermal activity and salivary cortisol, suggests that linalool has an anxiolytic effect (</a:t>
            </a:r>
            <a:r>
              <a:rPr lang="en-GB" sz="2400" dirty="0" err="1">
                <a:latin typeface="Lato" panose="020B0604020202020204" charset="0"/>
              </a:rPr>
              <a:t>Hofel</a:t>
            </a:r>
            <a:r>
              <a:rPr lang="en-GB" sz="2400" dirty="0">
                <a:latin typeface="Lato" panose="020B0604020202020204" charset="0"/>
              </a:rPr>
              <a:t>, Christ and </a:t>
            </a:r>
            <a:r>
              <a:rPr lang="en-GB" sz="2400" dirty="0" err="1">
                <a:latin typeface="Lato" panose="020B0604020202020204" charset="0"/>
              </a:rPr>
              <a:t>Buchbauer</a:t>
            </a:r>
            <a:r>
              <a:rPr lang="en-GB" sz="2400" dirty="0">
                <a:latin typeface="Lato" panose="020B0604020202020204" charset="0"/>
              </a:rPr>
              <a:t>, 2006). </a:t>
            </a:r>
          </a:p>
          <a:p>
            <a:endParaRPr lang="en-GB" dirty="0">
              <a:latin typeface="Lato" panose="020B0604020202020204" charset="0"/>
            </a:endParaRPr>
          </a:p>
        </p:txBody>
      </p:sp>
    </p:spTree>
    <p:extLst>
      <p:ext uri="{BB962C8B-B14F-4D97-AF65-F5344CB8AC3E}">
        <p14:creationId xmlns:p14="http://schemas.microsoft.com/office/powerpoint/2010/main" val="747444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3" name="Rectangle 32">
            <a:extLst>
              <a:ext uri="{FF2B5EF4-FFF2-40B4-BE49-F238E27FC236}">
                <a16:creationId xmlns:a16="http://schemas.microsoft.com/office/drawing/2014/main" id="{5E3D9B71-2D49-4D4A-A63D-0BA12780067E}"/>
              </a:ext>
            </a:extLst>
          </p:cNvPr>
          <p:cNvSpPr/>
          <p:nvPr/>
        </p:nvSpPr>
        <p:spPr>
          <a:xfrm>
            <a:off x="0" y="0"/>
            <a:ext cx="1803171" cy="75628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a:r>
              <a:rPr lang="en-GB" sz="3200" dirty="0"/>
              <a:t>Basil</a:t>
            </a:r>
            <a:br>
              <a:rPr lang="en-GB" sz="2400" b="0" i="1" dirty="0"/>
            </a:br>
            <a:r>
              <a:rPr lang="en-GB" sz="2400" b="0" i="1" dirty="0" err="1"/>
              <a:t>Ocimum</a:t>
            </a:r>
            <a:r>
              <a:rPr lang="en-GB" sz="2400" b="0" i="1" dirty="0"/>
              <a:t> </a:t>
            </a:r>
            <a:r>
              <a:rPr lang="en-GB" sz="2400" b="0" i="1" dirty="0" err="1"/>
              <a:t>Basilicum</a:t>
            </a:r>
            <a:r>
              <a:rPr lang="en-GB" sz="2400" b="0" i="1" dirty="0"/>
              <a:t> Linalool</a:t>
            </a:r>
            <a:br>
              <a:rPr lang="en-GB" sz="2400" b="0" i="1" dirty="0"/>
            </a:br>
            <a:endParaRPr sz="3200" b="0" i="1" dirty="0"/>
          </a:p>
        </p:txBody>
      </p:sp>
      <p:sp>
        <p:nvSpPr>
          <p:cNvPr id="92" name="Google Shape;92;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b="1" dirty="0">
                <a:latin typeface="Lato"/>
                <a:ea typeface="Lato"/>
                <a:cs typeface="Lato"/>
                <a:sym typeface="Lato"/>
              </a:rPr>
              <a:t>Saturday Club</a:t>
            </a:r>
            <a:endParaRPr dirty="0"/>
          </a:p>
          <a:p>
            <a:pPr marL="0" marR="0" lvl="0" indent="0" algn="ctr" rtl="0">
              <a:spcBef>
                <a:spcPts val="100"/>
              </a:spcBef>
              <a:spcAft>
                <a:spcPts val="0"/>
              </a:spcAft>
              <a:buNone/>
            </a:pPr>
            <a:r>
              <a:rPr lang="en-GB" sz="800" b="1" dirty="0">
                <a:latin typeface="Lato"/>
                <a:ea typeface="Lato"/>
                <a:cs typeface="Lato"/>
                <a:sym typeface="Lato"/>
              </a:rPr>
              <a:t>May 2024</a:t>
            </a:r>
            <a:endParaRPr sz="800" dirty="0">
              <a:latin typeface="Lato Black"/>
              <a:ea typeface="Lato Black"/>
              <a:cs typeface="Lato Black"/>
              <a:sym typeface="Lato Black"/>
            </a:endParaRPr>
          </a:p>
        </p:txBody>
      </p:sp>
      <p:sp>
        <p:nvSpPr>
          <p:cNvPr id="2" name="TextBox 1">
            <a:extLst>
              <a:ext uri="{FF2B5EF4-FFF2-40B4-BE49-F238E27FC236}">
                <a16:creationId xmlns:a16="http://schemas.microsoft.com/office/drawing/2014/main" id="{66B7D3AB-66B2-4F26-8F5B-1B88D1105330}"/>
              </a:ext>
            </a:extLst>
          </p:cNvPr>
          <p:cNvSpPr txBox="1"/>
          <p:nvPr/>
        </p:nvSpPr>
        <p:spPr>
          <a:xfrm>
            <a:off x="2011234" y="1673454"/>
            <a:ext cx="6669516" cy="4801314"/>
          </a:xfrm>
          <a:prstGeom prst="rect">
            <a:avLst/>
          </a:prstGeom>
          <a:noFill/>
        </p:spPr>
        <p:txBody>
          <a:bodyPr wrap="square" rtlCol="0">
            <a:spAutoFit/>
          </a:bodyPr>
          <a:lstStyle/>
          <a:p>
            <a:r>
              <a:rPr lang="en-GB" sz="2400" dirty="0">
                <a:latin typeface="Lato" panose="020B0604020202020204" charset="0"/>
              </a:rPr>
              <a:t>A beautiful top note oil that is sweet smelling due to being distilled from leaves and flowering tops. </a:t>
            </a:r>
          </a:p>
          <a:p>
            <a:endParaRPr lang="en-GB" sz="2400" dirty="0">
              <a:latin typeface="Lato" panose="020B0604020202020204" charset="0"/>
            </a:endParaRPr>
          </a:p>
          <a:p>
            <a:r>
              <a:rPr lang="en-GB" sz="2400" dirty="0">
                <a:latin typeface="Lato" panose="020B0604020202020204" charset="0"/>
              </a:rPr>
              <a:t>Basil essential oil warms yang energies and lifts the spirits, cheers and strengthens the mind and it relaxes everyone I have ever used it on. </a:t>
            </a:r>
          </a:p>
          <a:p>
            <a:endParaRPr lang="en-GB" sz="2400" dirty="0">
              <a:latin typeface="Lato" panose="020B0604020202020204" charset="0"/>
            </a:endParaRPr>
          </a:p>
          <a:p>
            <a:r>
              <a:rPr lang="en-GB" sz="2400" dirty="0">
                <a:latin typeface="Lato" panose="020B0604020202020204" charset="0"/>
              </a:rPr>
              <a:t>Chemically sweet basil is mainly Alcohols (linalool) which can be stimulating to the mind so make good memory aids and help clear mental chatter.</a:t>
            </a:r>
          </a:p>
          <a:p>
            <a:endParaRPr lang="en-GB" dirty="0">
              <a:latin typeface="Lato" panose="020B0604020202020204" charset="0"/>
            </a:endParaRPr>
          </a:p>
        </p:txBody>
      </p:sp>
      <p:pic>
        <p:nvPicPr>
          <p:cNvPr id="8200" name="Picture 8" descr="Image result for oatmeal">
            <a:extLst>
              <a:ext uri="{FF2B5EF4-FFF2-40B4-BE49-F238E27FC236}">
                <a16:creationId xmlns:a16="http://schemas.microsoft.com/office/drawing/2014/main" id="{78070596-9D7C-4025-B2D8-63833A40F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147" r="27062"/>
          <a:stretch/>
        </p:blipFill>
        <p:spPr bwMode="auto">
          <a:xfrm>
            <a:off x="8888818" y="0"/>
            <a:ext cx="1804581" cy="75628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reen plant on brown pot">
            <a:extLst>
              <a:ext uri="{FF2B5EF4-FFF2-40B4-BE49-F238E27FC236}">
                <a16:creationId xmlns:a16="http://schemas.microsoft.com/office/drawing/2014/main" id="{5ACDA454-03A9-4E8B-9AF5-FC2BF6E546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756" r="43602"/>
          <a:stretch/>
        </p:blipFill>
        <p:spPr bwMode="auto">
          <a:xfrm>
            <a:off x="8896403" y="-4621"/>
            <a:ext cx="1796995"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43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3" name="Rectangle 32">
            <a:extLst>
              <a:ext uri="{FF2B5EF4-FFF2-40B4-BE49-F238E27FC236}">
                <a16:creationId xmlns:a16="http://schemas.microsoft.com/office/drawing/2014/main" id="{5E3D9B71-2D49-4D4A-A63D-0BA12780067E}"/>
              </a:ext>
            </a:extLst>
          </p:cNvPr>
          <p:cNvSpPr/>
          <p:nvPr/>
        </p:nvSpPr>
        <p:spPr>
          <a:xfrm>
            <a:off x="0" y="0"/>
            <a:ext cx="1803171" cy="75628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a:r>
              <a:rPr lang="en-GB" sz="3200" dirty="0"/>
              <a:t>Lavender</a:t>
            </a:r>
            <a:br>
              <a:rPr lang="en-GB" sz="2400" b="0" i="1" dirty="0"/>
            </a:br>
            <a:r>
              <a:rPr lang="en-GB" sz="2400" b="0" i="1" dirty="0"/>
              <a:t>Lavandula Angustifolia</a:t>
            </a:r>
            <a:br>
              <a:rPr lang="en-GB" sz="2400" b="0" i="1" dirty="0"/>
            </a:br>
            <a:endParaRPr sz="3200" b="0" i="1" dirty="0"/>
          </a:p>
        </p:txBody>
      </p:sp>
      <p:sp>
        <p:nvSpPr>
          <p:cNvPr id="92" name="Google Shape;92;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latin typeface="Lato"/>
              <a:ea typeface="Lato"/>
              <a:cs typeface="Lato"/>
              <a:sym typeface="Lato"/>
            </a:endParaRPr>
          </a:p>
          <a:p>
            <a:pPr algn="ctr">
              <a:spcBef>
                <a:spcPts val="100"/>
              </a:spcBef>
            </a:pPr>
            <a:r>
              <a:rPr lang="en-GB" sz="800" b="1" dirty="0">
                <a:latin typeface="Lato"/>
                <a:ea typeface="Lato"/>
                <a:cs typeface="Lato"/>
                <a:sym typeface="Lato"/>
              </a:rPr>
              <a:t>Saturday Club</a:t>
            </a:r>
            <a:endParaRPr lang="en-GB" sz="800" dirty="0"/>
          </a:p>
          <a:p>
            <a:pPr marL="0" marR="0" lvl="0" indent="0" algn="ctr" rtl="0">
              <a:spcBef>
                <a:spcPts val="100"/>
              </a:spcBef>
              <a:spcAft>
                <a:spcPts val="0"/>
              </a:spcAft>
              <a:buNone/>
            </a:pPr>
            <a:r>
              <a:rPr lang="en-GB" sz="800" b="1" dirty="0">
                <a:latin typeface="Lato"/>
                <a:ea typeface="Lato"/>
                <a:cs typeface="Lato"/>
                <a:sym typeface="Lato"/>
              </a:rPr>
              <a:t>May 2024 </a:t>
            </a:r>
            <a:endParaRPr sz="800" dirty="0">
              <a:latin typeface="Lato Black"/>
              <a:ea typeface="Lato Black"/>
              <a:cs typeface="Lato Black"/>
              <a:sym typeface="Lato Black"/>
            </a:endParaRPr>
          </a:p>
        </p:txBody>
      </p:sp>
      <p:sp>
        <p:nvSpPr>
          <p:cNvPr id="2" name="TextBox 1">
            <a:extLst>
              <a:ext uri="{FF2B5EF4-FFF2-40B4-BE49-F238E27FC236}">
                <a16:creationId xmlns:a16="http://schemas.microsoft.com/office/drawing/2014/main" id="{66B7D3AB-66B2-4F26-8F5B-1B88D1105330}"/>
              </a:ext>
            </a:extLst>
          </p:cNvPr>
          <p:cNvSpPr txBox="1"/>
          <p:nvPr/>
        </p:nvSpPr>
        <p:spPr>
          <a:xfrm>
            <a:off x="2011234" y="1673454"/>
            <a:ext cx="6669516" cy="4585871"/>
          </a:xfrm>
          <a:prstGeom prst="rect">
            <a:avLst/>
          </a:prstGeom>
          <a:noFill/>
        </p:spPr>
        <p:txBody>
          <a:bodyPr wrap="square" rtlCol="0">
            <a:spAutoFit/>
          </a:bodyPr>
          <a:lstStyle/>
          <a:p>
            <a:r>
              <a:rPr lang="en-GB" sz="2000" dirty="0">
                <a:latin typeface="Lato" panose="020B0604020202020204" charset="0"/>
              </a:rPr>
              <a:t>Linalool also constitutes up to 45% of lavender so can explain why for so many centuries many have turned to its comforting scent for stress.</a:t>
            </a:r>
          </a:p>
          <a:p>
            <a:endParaRPr lang="en-GB" sz="2000" dirty="0">
              <a:latin typeface="Lato" panose="020B0604020202020204" charset="0"/>
            </a:endParaRPr>
          </a:p>
          <a:p>
            <a:r>
              <a:rPr lang="en-US" sz="2000" dirty="0">
                <a:latin typeface="Lato" panose="020B0604020202020204" charset="0"/>
              </a:rPr>
              <a:t>Holmes says the oil can relieve irritability and that lavender can help a person reach deeper states of meditation which in turn can help with surrendering and releasing. (Studies have shown it depresses the CNS). </a:t>
            </a:r>
          </a:p>
          <a:p>
            <a:endParaRPr lang="en-GB" sz="2000" dirty="0">
              <a:latin typeface="Lato" panose="020B0604020202020204" charset="0"/>
            </a:endParaRPr>
          </a:p>
          <a:p>
            <a:r>
              <a:rPr lang="en-GB" sz="2000" dirty="0">
                <a:latin typeface="Lato" panose="020B0604020202020204" charset="0"/>
              </a:rPr>
              <a:t>Esters are very good for relieving the mind of guilt or embarrassment and helps heal those worries. They too help with irritation, anger and unreasonable behaviour.  Esters encourages renewal and growth and promote feelings of warmth such as love and kindness.</a:t>
            </a:r>
          </a:p>
          <a:p>
            <a:endParaRPr lang="en-GB" sz="1200" dirty="0">
              <a:latin typeface="Lato" panose="020B0604020202020204" charset="0"/>
            </a:endParaRPr>
          </a:p>
        </p:txBody>
      </p:sp>
      <p:pic>
        <p:nvPicPr>
          <p:cNvPr id="7170" name="Picture 2" descr="close-up photo of lavender">
            <a:extLst>
              <a:ext uri="{FF2B5EF4-FFF2-40B4-BE49-F238E27FC236}">
                <a16:creationId xmlns:a16="http://schemas.microsoft.com/office/drawing/2014/main" id="{04589698-9041-4278-8C10-DEB026888D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385" r="19974"/>
          <a:stretch/>
        </p:blipFill>
        <p:spPr bwMode="auto">
          <a:xfrm>
            <a:off x="8896403" y="0"/>
            <a:ext cx="1796997"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008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422dd5-22a9-417b-875c-4d533aa28ff6">
      <Terms xmlns="http://schemas.microsoft.com/office/infopath/2007/PartnerControls"/>
    </lcf76f155ced4ddcb4097134ff3c332f>
    <TaxCatchAll xmlns="ae3ee2c8-d622-4e99-a313-687973a3c8b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03F4D11F50EF4DA1643A5373429B8C" ma:contentTypeVersion="18" ma:contentTypeDescription="Create a new document." ma:contentTypeScope="" ma:versionID="bcfa6b58f191ed470c4283f37423b91c">
  <xsd:schema xmlns:xsd="http://www.w3.org/2001/XMLSchema" xmlns:xs="http://www.w3.org/2001/XMLSchema" xmlns:p="http://schemas.microsoft.com/office/2006/metadata/properties" xmlns:ns2="ae3ee2c8-d622-4e99-a313-687973a3c8bc" xmlns:ns3="41422dd5-22a9-417b-875c-4d533aa28ff6" targetNamespace="http://schemas.microsoft.com/office/2006/metadata/properties" ma:root="true" ma:fieldsID="0b27a408da9c4fe84143762fb5881ff7" ns2:_="" ns3:_="">
    <xsd:import namespace="ae3ee2c8-d622-4e99-a313-687973a3c8bc"/>
    <xsd:import namespace="41422dd5-22a9-417b-875c-4d533aa28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ee2c8-d622-4e99-a313-687973a3c8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4eaae-fb4b-49cf-a9bc-23f14d9db147}" ma:internalName="TaxCatchAll" ma:showField="CatchAllData" ma:web="ae3ee2c8-d622-4e99-a313-687973a3c8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422dd5-22a9-417b-875c-4d533aa28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975c12a-9da9-45e8-b9c4-93777df5bb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53AF6-CD16-41AC-B3D3-67810ACE408E}">
  <ds:schemaRefs>
    <ds:schemaRef ds:uri="http://schemas.microsoft.com/office/2006/documentManagement/types"/>
    <ds:schemaRef ds:uri="http://schemas.microsoft.com/office/2006/metadata/properties"/>
    <ds:schemaRef ds:uri="http://purl.org/dc/elements/1.1/"/>
    <ds:schemaRef ds:uri="ae3ee2c8-d622-4e99-a313-687973a3c8bc"/>
    <ds:schemaRef ds:uri="http://schemas.openxmlformats.org/package/2006/metadata/core-properties"/>
    <ds:schemaRef ds:uri="http://purl.org/dc/terms/"/>
    <ds:schemaRef ds:uri="http://schemas.microsoft.com/office/infopath/2007/PartnerControls"/>
    <ds:schemaRef ds:uri="41422dd5-22a9-417b-875c-4d533aa28ff6"/>
    <ds:schemaRef ds:uri="http://www.w3.org/XML/1998/namespace"/>
    <ds:schemaRef ds:uri="http://purl.org/dc/dcmitype/"/>
  </ds:schemaRefs>
</ds:datastoreItem>
</file>

<file path=customXml/itemProps2.xml><?xml version="1.0" encoding="utf-8"?>
<ds:datastoreItem xmlns:ds="http://schemas.openxmlformats.org/officeDocument/2006/customXml" ds:itemID="{52B1F57D-7F5E-4FB2-9AE5-074843B745CD}">
  <ds:schemaRefs>
    <ds:schemaRef ds:uri="http://schemas.microsoft.com/sharepoint/v3/contenttype/forms"/>
  </ds:schemaRefs>
</ds:datastoreItem>
</file>

<file path=customXml/itemProps3.xml><?xml version="1.0" encoding="utf-8"?>
<ds:datastoreItem xmlns:ds="http://schemas.openxmlformats.org/officeDocument/2006/customXml" ds:itemID="{AD13A69B-CCE9-44EF-835B-A54F15BBE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3ee2c8-d622-4e99-a313-687973a3c8bc"/>
    <ds:schemaRef ds:uri="41422dd5-22a9-417b-875c-4d533aa28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668</TotalTime>
  <Words>961</Words>
  <Application>Microsoft Office PowerPoint</Application>
  <PresentationFormat>Custom</PresentationFormat>
  <Paragraphs>110</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Lato</vt:lpstr>
      <vt:lpstr>Lato Black</vt:lpstr>
      <vt:lpstr>Lato-Light</vt:lpstr>
      <vt:lpstr>Wingdings</vt:lpstr>
      <vt:lpstr>Office Theme</vt:lpstr>
      <vt:lpstr>PowerPoint Presentation</vt:lpstr>
      <vt:lpstr>PowerPoint Presentation</vt:lpstr>
      <vt:lpstr>PowerPoint Presentation</vt:lpstr>
      <vt:lpstr>PowerPoint Presentation</vt:lpstr>
      <vt:lpstr>PowerPoint Presentation</vt:lpstr>
      <vt:lpstr>Do we try to hard?</vt:lpstr>
      <vt:lpstr>Ho Wood/Leaf Cinnamomum Camphora </vt:lpstr>
      <vt:lpstr>Basil Ocimum Basilicum Linalool </vt:lpstr>
      <vt:lpstr>Lavender Lavandula Angustifolia </vt:lpstr>
      <vt:lpstr>Ylang ylang Cananga odorata </vt:lpstr>
      <vt:lpstr>Vetiver Vetiveria Zizanoides </vt:lpstr>
      <vt:lpstr>Frankincense Boswellia carteri  </vt:lpstr>
      <vt:lpstr>Methods of use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P A Courses</dc:creator>
  <cp:lastModifiedBy>Louise Mac</cp:lastModifiedBy>
  <cp:revision>31</cp:revision>
  <dcterms:created xsi:type="dcterms:W3CDTF">2019-02-19T11:59:07Z</dcterms:created>
  <dcterms:modified xsi:type="dcterms:W3CDTF">2024-05-03T08:34:15Z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2018-08-28T00:00:00Z</vt:filetime>
  </property>
  <property fmtid="{D5CDD505-2E9C-101B-9397-08002B2CF9AE}" pid="3" name="Creator">
    <vt:lpwstr>Adobe InDesign CC 13.1 (Macintosh)</vt:lpwstr>
  </property>
  <property fmtid="{D5CDD505-2E9C-101B-9397-08002B2CF9AE}" pid="4" name="LastSaved">
    <vt:filetime>2019-02-19T00:00:00Z</vt:filetime>
  </property>
  <property fmtid="{D5CDD505-2E9C-101B-9397-08002B2CF9AE}" pid="5" name="ContentTypeId">
    <vt:lpwstr>0x0101007803F4D11F50EF4DA1643A5373429B8C</vt:lpwstr>
  </property>
  <property fmtid="{D5CDD505-2E9C-101B-9397-08002B2CF9AE}" pid="6" name="MediaServiceImageTags">
    <vt:lpwstr/>
  </property>
</Properties>
</file>