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y="5143500" cx="9144000"/>
  <p:notesSz cx="6858000" cy="9144000"/>
  <p:embeddedFontLst>
    <p:embeddedFont>
      <p:font typeface="Lato"/>
      <p:regular r:id="rId34"/>
      <p:bold r:id="rId35"/>
      <p:italic r:id="rId36"/>
      <p:boldItalic r:id="rId37"/>
    </p:embeddedFont>
    <p:embeddedFont>
      <p:font typeface="Lato Light"/>
      <p:regular r:id="rId38"/>
      <p:bold r:id="rId39"/>
      <p:italic r:id="rId40"/>
      <p:boldItalic r:id="rId41"/>
    </p:embeddedFont>
    <p:embeddedFont>
      <p:font typeface="Lato Black"/>
      <p:bold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Light-italic.fntdata"/><Relationship Id="rId20" Type="http://schemas.openxmlformats.org/officeDocument/2006/relationships/slide" Target="slides/slide12.xml"/><Relationship Id="rId42" Type="http://schemas.openxmlformats.org/officeDocument/2006/relationships/font" Target="fonts/LatoBlack-bold.fntdata"/><Relationship Id="rId41" Type="http://schemas.openxmlformats.org/officeDocument/2006/relationships/font" Target="fonts/LatoLight-boldItalic.fntdata"/><Relationship Id="rId22" Type="http://schemas.openxmlformats.org/officeDocument/2006/relationships/slide" Target="slides/slide14.xml"/><Relationship Id="rId21" Type="http://schemas.openxmlformats.org/officeDocument/2006/relationships/slide" Target="slides/slide13.xml"/><Relationship Id="rId43" Type="http://schemas.openxmlformats.org/officeDocument/2006/relationships/font" Target="fonts/LatoBlack-boldItalic.fnt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Lato-bold.fntdata"/><Relationship Id="rId12" Type="http://schemas.openxmlformats.org/officeDocument/2006/relationships/slide" Target="slides/slide4.xml"/><Relationship Id="rId34" Type="http://schemas.openxmlformats.org/officeDocument/2006/relationships/font" Target="fonts/Lato-regular.fntdata"/><Relationship Id="rId15" Type="http://schemas.openxmlformats.org/officeDocument/2006/relationships/slide" Target="slides/slide7.xml"/><Relationship Id="rId37" Type="http://schemas.openxmlformats.org/officeDocument/2006/relationships/font" Target="fonts/Lato-boldItalic.fntdata"/><Relationship Id="rId14" Type="http://schemas.openxmlformats.org/officeDocument/2006/relationships/slide" Target="slides/slide6.xml"/><Relationship Id="rId36" Type="http://schemas.openxmlformats.org/officeDocument/2006/relationships/font" Target="fonts/Lato-italic.fntdata"/><Relationship Id="rId17" Type="http://schemas.openxmlformats.org/officeDocument/2006/relationships/slide" Target="slides/slide9.xml"/><Relationship Id="rId39" Type="http://schemas.openxmlformats.org/officeDocument/2006/relationships/font" Target="fonts/LatoLight-bold.fntdata"/><Relationship Id="rId16" Type="http://schemas.openxmlformats.org/officeDocument/2006/relationships/slide" Target="slides/slide8.xml"/><Relationship Id="rId38" Type="http://schemas.openxmlformats.org/officeDocument/2006/relationships/font" Target="fonts/LatoLight-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7aa57f887d_0_0:notes"/>
          <p:cNvSpPr txBox="1"/>
          <p:nvPr>
            <p:ph idx="1" type="body"/>
          </p:nvPr>
        </p:nvSpPr>
        <p:spPr>
          <a:xfrm>
            <a:off x="686207" y="4343592"/>
            <a:ext cx="5485586" cy="4115184"/>
          </a:xfrm>
          <a:prstGeom prst="rect">
            <a:avLst/>
          </a:prstGeom>
        </p:spPr>
        <p:txBody>
          <a:bodyPr anchorCtr="0" anchor="t" bIns="81325" lIns="81325" spcFirstLastPara="1" rIns="81325" wrap="square" tIns="81325">
            <a:noAutofit/>
          </a:bodyPr>
          <a:lstStyle/>
          <a:p>
            <a:pPr indent="0" lvl="0" marL="0" rtl="0" algn="l">
              <a:spcBef>
                <a:spcPts val="0"/>
              </a:spcBef>
              <a:spcAft>
                <a:spcPts val="0"/>
              </a:spcAft>
              <a:buNone/>
            </a:pPr>
            <a:r>
              <a:t/>
            </a:r>
            <a:endParaRPr/>
          </a:p>
        </p:txBody>
      </p:sp>
      <p:sp>
        <p:nvSpPr>
          <p:cNvPr id="195" name="Google Shape;195;g27aa57f887d_0_0:notes"/>
          <p:cNvSpPr/>
          <p:nvPr>
            <p:ph idx="2" type="sldImg"/>
          </p:nvPr>
        </p:nvSpPr>
        <p:spPr>
          <a:xfrm>
            <a:off x="198193" y="685529"/>
            <a:ext cx="646161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bd2f7e8f0a_0_72: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503" name="Google Shape;503;g2bd2f7e8f0a_0_72: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bd2f7e8f0a_0_222: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540" name="Google Shape;540;g2bd2f7e8f0a_0_222: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f3109e6401_1_57: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577" name="Google Shape;577;g1f3109e6401_1_57: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bd2f7e8f0a_0_144: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614" name="Google Shape;614;g2bd2f7e8f0a_0_144: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2bd2f7e8f0a_0_182: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651" name="Google Shape;651;g2bd2f7e8f0a_0_182: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457a770b57_6_38:notes"/>
          <p:cNvSpPr txBox="1"/>
          <p:nvPr>
            <p:ph idx="1" type="body"/>
          </p:nvPr>
        </p:nvSpPr>
        <p:spPr>
          <a:xfrm>
            <a:off x="686207" y="4343598"/>
            <a:ext cx="5485586" cy="4115189"/>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688" name="Google Shape;688;g2457a770b57_6_38:notes"/>
          <p:cNvSpPr/>
          <p:nvPr>
            <p:ph idx="2" type="sldImg"/>
          </p:nvPr>
        </p:nvSpPr>
        <p:spPr>
          <a:xfrm>
            <a:off x="92275" y="685838"/>
            <a:ext cx="6673451" cy="34291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g2457a770b57_6_38:notes"/>
          <p:cNvSpPr txBox="1"/>
          <p:nvPr>
            <p:ph idx="12" type="sldNum"/>
          </p:nvPr>
        </p:nvSpPr>
        <p:spPr>
          <a:xfrm>
            <a:off x="3885116" y="8685278"/>
            <a:ext cx="2970849" cy="456817"/>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690" name="Google Shape;690;g2457a770b57_6_38:notes"/>
          <p:cNvSpPr txBox="1"/>
          <p:nvPr>
            <p:ph idx="10" type="dt"/>
          </p:nvPr>
        </p:nvSpPr>
        <p:spPr>
          <a:xfrm>
            <a:off x="3885116" y="2"/>
            <a:ext cx="2970849" cy="456817"/>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bd139e9224_0_39: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726" name="Google Shape;726;g2bd139e9224_0_39: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bd2f7e8f0a_0_260: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763" name="Google Shape;763;g2bd2f7e8f0a_0_260: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4" name="Google Shape;764;g2bd2f7e8f0a_0_260: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765" name="Google Shape;765;g2bd2f7e8f0a_0_260: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2bd139e9224_0_2: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801" name="Google Shape;801;g2bd139e9224_0_2: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7aba8386e4_6_0:notes"/>
          <p:cNvSpPr txBox="1"/>
          <p:nvPr>
            <p:ph idx="1" type="body"/>
          </p:nvPr>
        </p:nvSpPr>
        <p:spPr>
          <a:xfrm>
            <a:off x="686207" y="4343592"/>
            <a:ext cx="5485586" cy="4115184"/>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838" name="Google Shape;838;g27aba8386e4_6_0:notes"/>
          <p:cNvSpPr/>
          <p:nvPr>
            <p:ph idx="2" type="sldImg"/>
          </p:nvPr>
        </p:nvSpPr>
        <p:spPr>
          <a:xfrm>
            <a:off x="198193" y="685529"/>
            <a:ext cx="646161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7aa57f887d_0_18:notes"/>
          <p:cNvSpPr txBox="1"/>
          <p:nvPr>
            <p:ph idx="1" type="body"/>
          </p:nvPr>
        </p:nvSpPr>
        <p:spPr>
          <a:xfrm>
            <a:off x="616780" y="4032139"/>
            <a:ext cx="4930579" cy="3820108"/>
          </a:xfrm>
          <a:prstGeom prst="rect">
            <a:avLst/>
          </a:prstGeom>
          <a:noFill/>
          <a:ln>
            <a:noFill/>
          </a:ln>
        </p:spPr>
        <p:txBody>
          <a:bodyPr anchorCtr="0" anchor="t" bIns="37225" lIns="74475" spcFirstLastPara="1" rIns="74475" wrap="square" tIns="37225">
            <a:noAutofit/>
          </a:bodyPr>
          <a:lstStyle/>
          <a:p>
            <a:pPr indent="0" lvl="0" marL="0" rtl="0" algn="l">
              <a:spcBef>
                <a:spcPts val="0"/>
              </a:spcBef>
              <a:spcAft>
                <a:spcPts val="0"/>
              </a:spcAft>
              <a:buNone/>
            </a:pPr>
            <a:r>
              <a:t/>
            </a:r>
            <a:endParaRPr sz="1200"/>
          </a:p>
        </p:txBody>
      </p:sp>
      <p:sp>
        <p:nvSpPr>
          <p:cNvPr id="208" name="Google Shape;208;g27aa57f887d_0_18:notes"/>
          <p:cNvSpPr/>
          <p:nvPr>
            <p:ph idx="2" type="sldImg"/>
          </p:nvPr>
        </p:nvSpPr>
        <p:spPr>
          <a:xfrm>
            <a:off x="82939" y="636660"/>
            <a:ext cx="5998261" cy="318329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7aa57f887d_0_18:notes"/>
          <p:cNvSpPr txBox="1"/>
          <p:nvPr>
            <p:ph idx="12" type="sldNum"/>
          </p:nvPr>
        </p:nvSpPr>
        <p:spPr>
          <a:xfrm>
            <a:off x="3885115" y="8685267"/>
            <a:ext cx="2970850" cy="456816"/>
          </a:xfrm>
          <a:prstGeom prst="rect">
            <a:avLst/>
          </a:prstGeom>
          <a:noFill/>
          <a:ln>
            <a:noFill/>
          </a:ln>
        </p:spPr>
        <p:txBody>
          <a:bodyPr anchorCtr="0" anchor="b" bIns="40650" lIns="81325" spcFirstLastPara="1" rIns="81325" wrap="square" tIns="4065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
        <p:nvSpPr>
          <p:cNvPr id="210" name="Google Shape;210;g27aa57f887d_0_18:notes"/>
          <p:cNvSpPr txBox="1"/>
          <p:nvPr>
            <p:ph idx="10" type="dt"/>
          </p:nvPr>
        </p:nvSpPr>
        <p:spPr>
          <a:xfrm>
            <a:off x="3885115" y="2"/>
            <a:ext cx="2970850" cy="456816"/>
          </a:xfrm>
          <a:prstGeom prst="rect">
            <a:avLst/>
          </a:prstGeom>
          <a:noFill/>
          <a:ln>
            <a:noFill/>
          </a:ln>
        </p:spPr>
        <p:txBody>
          <a:bodyPr anchorCtr="0" anchor="t" bIns="40650" lIns="81325" spcFirstLastPara="1" rIns="81325" wrap="square" tIns="40650">
            <a:noAutofit/>
          </a:bodyPr>
          <a:lstStyle/>
          <a:p>
            <a:pPr indent="0" lvl="0" marL="0" rtl="0" algn="r">
              <a:spcBef>
                <a:spcPts val="0"/>
              </a:spcBef>
              <a:spcAft>
                <a:spcPts val="0"/>
              </a:spcAft>
              <a:buNone/>
            </a:pPr>
            <a:r>
              <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bd139e9224_0_75: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875" name="Google Shape;875;g2bd139e9224_0_75: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bd139e9224_0_114: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912" name="Google Shape;912;g2bd139e9224_0_114: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457a770b57_6_0:notes"/>
          <p:cNvSpPr txBox="1"/>
          <p:nvPr>
            <p:ph idx="1" type="body"/>
          </p:nvPr>
        </p:nvSpPr>
        <p:spPr>
          <a:xfrm>
            <a:off x="686207" y="4343598"/>
            <a:ext cx="5485586" cy="4115189"/>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949" name="Google Shape;949;g2457a770b57_6_0:notes"/>
          <p:cNvSpPr/>
          <p:nvPr>
            <p:ph idx="2" type="sldImg"/>
          </p:nvPr>
        </p:nvSpPr>
        <p:spPr>
          <a:xfrm>
            <a:off x="92275" y="685838"/>
            <a:ext cx="6673451" cy="34291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0" name="Google Shape;950;g2457a770b57_6_0:notes"/>
          <p:cNvSpPr txBox="1"/>
          <p:nvPr>
            <p:ph idx="12" type="sldNum"/>
          </p:nvPr>
        </p:nvSpPr>
        <p:spPr>
          <a:xfrm>
            <a:off x="3885116" y="8685278"/>
            <a:ext cx="2970849" cy="456817"/>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951" name="Google Shape;951;g2457a770b57_6_0:notes"/>
          <p:cNvSpPr txBox="1"/>
          <p:nvPr>
            <p:ph idx="10" type="dt"/>
          </p:nvPr>
        </p:nvSpPr>
        <p:spPr>
          <a:xfrm>
            <a:off x="3885116" y="2"/>
            <a:ext cx="2970849" cy="456817"/>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2c69298eb72_3_2: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987" name="Google Shape;987;g2c69298eb72_3_2: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8" name="Google Shape;988;g2c69298eb72_3_2: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989" name="Google Shape;989;g2c69298eb72_3_2: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2828f193643_6_0:notes"/>
          <p:cNvSpPr txBox="1"/>
          <p:nvPr>
            <p:ph idx="1" type="body"/>
          </p:nvPr>
        </p:nvSpPr>
        <p:spPr>
          <a:xfrm>
            <a:off x="686207" y="4343592"/>
            <a:ext cx="5485586" cy="4115184"/>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1025" name="Google Shape;1025;g2828f193643_6_0:notes"/>
          <p:cNvSpPr/>
          <p:nvPr>
            <p:ph idx="2" type="sldImg"/>
          </p:nvPr>
        </p:nvSpPr>
        <p:spPr>
          <a:xfrm>
            <a:off x="198193" y="685529"/>
            <a:ext cx="646161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2c69298eb72_2_105: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1062" name="Google Shape;1062;g2c69298eb72_2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3" name="Google Shape;1063;g2c69298eb72_2_105: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
        <p:nvSpPr>
          <p:cNvPr id="1064" name="Google Shape;1064;g2c69298eb72_2_105: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c69298eb72_2_37:notes"/>
          <p:cNvSpPr txBox="1"/>
          <p:nvPr>
            <p:ph idx="1" type="body"/>
          </p:nvPr>
        </p:nvSpPr>
        <p:spPr>
          <a:xfrm>
            <a:off x="686207" y="4343592"/>
            <a:ext cx="5485586" cy="4115184"/>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246" name="Google Shape;246;g2c69298eb72_2_37:notes"/>
          <p:cNvSpPr/>
          <p:nvPr>
            <p:ph idx="2" type="sldImg"/>
          </p:nvPr>
        </p:nvSpPr>
        <p:spPr>
          <a:xfrm>
            <a:off x="198193" y="685529"/>
            <a:ext cx="646161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bd2f7e8f0a_2_0:notes"/>
          <p:cNvSpPr txBox="1"/>
          <p:nvPr>
            <p:ph idx="1" type="body"/>
          </p:nvPr>
        </p:nvSpPr>
        <p:spPr>
          <a:xfrm>
            <a:off x="686207" y="4343592"/>
            <a:ext cx="5485586" cy="4115184"/>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281" name="Google Shape;281;g2bd2f7e8f0a_2_0:notes"/>
          <p:cNvSpPr/>
          <p:nvPr>
            <p:ph idx="2" type="sldImg"/>
          </p:nvPr>
        </p:nvSpPr>
        <p:spPr>
          <a:xfrm>
            <a:off x="198193" y="685529"/>
            <a:ext cx="646161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c31f52326c_0_60: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318" name="Google Shape;318;g2c31f52326c_0_60: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bd2f7e8f0a_0_36: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355" name="Google Shape;355;g2bd2f7e8f0a_0_36: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bd2f7e8f0a_0_108: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392" name="Google Shape;392;g2bd2f7e8f0a_0_108: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bd2f7e8f0a_0_297: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429" name="Google Shape;429;g2bd2f7e8f0a_0_297: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c31f52326c_0_13: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466" name="Google Shape;466;g2c31f52326c_0_13: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50" name="Shape 50"/>
        <p:cNvGrpSpPr/>
        <p:nvPr/>
      </p:nvGrpSpPr>
      <p:grpSpPr>
        <a:xfrm>
          <a:off x="0" y="0"/>
          <a:ext cx="0" cy="0"/>
          <a:chOff x="0" y="0"/>
          <a:chExt cx="0" cy="0"/>
        </a:xfrm>
      </p:grpSpPr>
      <p:sp>
        <p:nvSpPr>
          <p:cNvPr id="51" name="Google Shape;51;p13"/>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2" name="Google Shape;52;p13"/>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3" name="Google Shape;53;p13"/>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algn="r">
              <a:spcBef>
                <a:spcPts val="0"/>
              </a:spcBef>
              <a:buNone/>
              <a:defRPr sz="1100">
                <a:solidFill>
                  <a:srgbClr val="888888"/>
                </a:solidFill>
              </a:defRPr>
            </a:lvl1pPr>
            <a:lvl2pPr indent="0" lvl="1" marL="0" algn="r">
              <a:spcBef>
                <a:spcPts val="0"/>
              </a:spcBef>
              <a:buNone/>
              <a:defRPr sz="1100">
                <a:solidFill>
                  <a:srgbClr val="888888"/>
                </a:solidFill>
              </a:defRPr>
            </a:lvl2pPr>
            <a:lvl3pPr indent="0" lvl="2" marL="0" algn="r">
              <a:spcBef>
                <a:spcPts val="0"/>
              </a:spcBef>
              <a:buNone/>
              <a:defRPr sz="1100">
                <a:solidFill>
                  <a:srgbClr val="888888"/>
                </a:solidFill>
              </a:defRPr>
            </a:lvl3pPr>
            <a:lvl4pPr indent="0" lvl="3" marL="0" algn="r">
              <a:spcBef>
                <a:spcPts val="0"/>
              </a:spcBef>
              <a:buNone/>
              <a:defRPr sz="1100">
                <a:solidFill>
                  <a:srgbClr val="888888"/>
                </a:solidFill>
              </a:defRPr>
            </a:lvl4pPr>
            <a:lvl5pPr indent="0" lvl="4" marL="0" algn="r">
              <a:spcBef>
                <a:spcPts val="0"/>
              </a:spcBef>
              <a:buNone/>
              <a:defRPr sz="1100">
                <a:solidFill>
                  <a:srgbClr val="888888"/>
                </a:solidFill>
              </a:defRPr>
            </a:lvl5pPr>
            <a:lvl6pPr indent="0" lvl="5" marL="0" algn="r">
              <a:spcBef>
                <a:spcPts val="0"/>
              </a:spcBef>
              <a:buNone/>
              <a:defRPr sz="1100">
                <a:solidFill>
                  <a:srgbClr val="888888"/>
                </a:solidFill>
              </a:defRPr>
            </a:lvl6pPr>
            <a:lvl7pPr indent="0" lvl="6" marL="0" algn="r">
              <a:spcBef>
                <a:spcPts val="0"/>
              </a:spcBef>
              <a:buNone/>
              <a:defRPr sz="1100">
                <a:solidFill>
                  <a:srgbClr val="888888"/>
                </a:solidFill>
              </a:defRPr>
            </a:lvl7pPr>
            <a:lvl8pPr indent="0" lvl="7" marL="0" algn="r">
              <a:spcBef>
                <a:spcPts val="0"/>
              </a:spcBef>
              <a:buNone/>
              <a:defRPr sz="1100">
                <a:solidFill>
                  <a:srgbClr val="888888"/>
                </a:solidFill>
              </a:defRPr>
            </a:lvl8pPr>
            <a:lvl9pPr indent="0" lvl="8" marL="0" algn="r">
              <a:spcBef>
                <a:spcPts val="0"/>
              </a:spcBef>
              <a:buNone/>
              <a:defRPr sz="1100">
                <a:solidFill>
                  <a:srgbClr val="888888"/>
                </a:solidFil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54" name="Shape 54"/>
        <p:cNvGrpSpPr/>
        <p:nvPr/>
      </p:nvGrpSpPr>
      <p:grpSpPr>
        <a:xfrm>
          <a:off x="0" y="0"/>
          <a:ext cx="0" cy="0"/>
          <a:chOff x="0" y="0"/>
          <a:chExt cx="0" cy="0"/>
        </a:xfrm>
      </p:grpSpPr>
      <p:sp>
        <p:nvSpPr>
          <p:cNvPr id="55" name="Google Shape;55;p14"/>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6" name="Google Shape;56;p14"/>
          <p:cNvSpPr/>
          <p:nvPr/>
        </p:nvSpPr>
        <p:spPr>
          <a:xfrm>
            <a:off x="1541907"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7" name="Google Shape;57;p14"/>
          <p:cNvSpPr txBox="1"/>
          <p:nvPr>
            <p:ph type="title"/>
          </p:nvPr>
        </p:nvSpPr>
        <p:spPr>
          <a:xfrm>
            <a:off x="1774604" y="329254"/>
            <a:ext cx="5594792" cy="20932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b="1" i="0" sz="1600">
                <a:solidFill>
                  <a:schemeClr val="dk1"/>
                </a:solidFill>
                <a:latin typeface="Lato"/>
                <a:ea typeface="Lato"/>
                <a:cs typeface="Lato"/>
                <a:sym typeface="Lato"/>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58" name="Google Shape;58;p14"/>
          <p:cNvSpPr txBox="1"/>
          <p:nvPr>
            <p:ph idx="1" type="body"/>
          </p:nvPr>
        </p:nvSpPr>
        <p:spPr>
          <a:xfrm>
            <a:off x="1774604" y="1241334"/>
            <a:ext cx="5005308" cy="146498"/>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100"/>
              <a:buNone/>
              <a:defRPr b="0" i="0" sz="1100">
                <a:solidFill>
                  <a:schemeClr val="dk1"/>
                </a:solidFill>
                <a:latin typeface="Lato Light"/>
                <a:ea typeface="Lato Light"/>
                <a:cs typeface="Lato Light"/>
                <a:sym typeface="Lato Light"/>
              </a:defRPr>
            </a:lvl1pPr>
            <a:lvl2pPr indent="-228600" lvl="1" marL="914400" algn="l">
              <a:spcBef>
                <a:spcPts val="1200"/>
              </a:spcBef>
              <a:spcAft>
                <a:spcPts val="0"/>
              </a:spcAft>
              <a:buSzPts val="1100"/>
              <a:buNone/>
              <a:defRPr sz="1100"/>
            </a:lvl2pPr>
            <a:lvl3pPr indent="-228600" lvl="2" marL="1371600" algn="l">
              <a:spcBef>
                <a:spcPts val="1200"/>
              </a:spcBef>
              <a:spcAft>
                <a:spcPts val="0"/>
              </a:spcAft>
              <a:buSzPts val="1100"/>
              <a:buNone/>
              <a:defRPr sz="1100"/>
            </a:lvl3pPr>
            <a:lvl4pPr indent="-228600" lvl="3" marL="1828800" algn="l">
              <a:spcBef>
                <a:spcPts val="1200"/>
              </a:spcBef>
              <a:spcAft>
                <a:spcPts val="0"/>
              </a:spcAft>
              <a:buSzPts val="1100"/>
              <a:buNone/>
              <a:defRPr sz="1100"/>
            </a:lvl4pPr>
            <a:lvl5pPr indent="-228600" lvl="4" marL="2286000" algn="l">
              <a:spcBef>
                <a:spcPts val="1200"/>
              </a:spcBef>
              <a:spcAft>
                <a:spcPts val="0"/>
              </a:spcAft>
              <a:buSzPts val="1100"/>
              <a:buNone/>
              <a:defRPr sz="1100"/>
            </a:lvl5pPr>
            <a:lvl6pPr indent="-228600" lvl="5" marL="2743200" algn="l">
              <a:spcBef>
                <a:spcPts val="1200"/>
              </a:spcBef>
              <a:spcAft>
                <a:spcPts val="0"/>
              </a:spcAft>
              <a:buSzPts val="1100"/>
              <a:buNone/>
              <a:defRPr sz="1100"/>
            </a:lvl6pPr>
            <a:lvl7pPr indent="-228600" lvl="6" marL="3200400" algn="l">
              <a:spcBef>
                <a:spcPts val="1200"/>
              </a:spcBef>
              <a:spcAft>
                <a:spcPts val="0"/>
              </a:spcAft>
              <a:buSzPts val="1100"/>
              <a:buNone/>
              <a:defRPr sz="1100"/>
            </a:lvl7pPr>
            <a:lvl8pPr indent="-228600" lvl="7" marL="3657600" algn="l">
              <a:spcBef>
                <a:spcPts val="1200"/>
              </a:spcBef>
              <a:spcAft>
                <a:spcPts val="0"/>
              </a:spcAft>
              <a:buSzPts val="1100"/>
              <a:buNone/>
              <a:defRPr sz="1100"/>
            </a:lvl8pPr>
            <a:lvl9pPr indent="-228600" lvl="8" marL="4114800" algn="l">
              <a:spcBef>
                <a:spcPts val="1200"/>
              </a:spcBef>
              <a:spcAft>
                <a:spcPts val="1200"/>
              </a:spcAft>
              <a:buSzPts val="1100"/>
              <a:buNone/>
              <a:defRPr sz="1100"/>
            </a:lvl9pPr>
          </a:lstStyle>
          <a:p/>
        </p:txBody>
      </p:sp>
      <p:sp>
        <p:nvSpPr>
          <p:cNvPr id="59" name="Google Shape;59;p14"/>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0" name="Google Shape;60;p14"/>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1" name="Google Shape;61;p14"/>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algn="r">
              <a:spcBef>
                <a:spcPts val="0"/>
              </a:spcBef>
              <a:buNone/>
              <a:defRPr sz="1100">
                <a:solidFill>
                  <a:srgbClr val="888888"/>
                </a:solidFill>
              </a:defRPr>
            </a:lvl1pPr>
            <a:lvl2pPr indent="0" lvl="1" marL="0" algn="r">
              <a:spcBef>
                <a:spcPts val="0"/>
              </a:spcBef>
              <a:buNone/>
              <a:defRPr sz="1100">
                <a:solidFill>
                  <a:srgbClr val="888888"/>
                </a:solidFill>
              </a:defRPr>
            </a:lvl2pPr>
            <a:lvl3pPr indent="0" lvl="2" marL="0" algn="r">
              <a:spcBef>
                <a:spcPts val="0"/>
              </a:spcBef>
              <a:buNone/>
              <a:defRPr sz="1100">
                <a:solidFill>
                  <a:srgbClr val="888888"/>
                </a:solidFill>
              </a:defRPr>
            </a:lvl3pPr>
            <a:lvl4pPr indent="0" lvl="3" marL="0" algn="r">
              <a:spcBef>
                <a:spcPts val="0"/>
              </a:spcBef>
              <a:buNone/>
              <a:defRPr sz="1100">
                <a:solidFill>
                  <a:srgbClr val="888888"/>
                </a:solidFill>
              </a:defRPr>
            </a:lvl4pPr>
            <a:lvl5pPr indent="0" lvl="4" marL="0" algn="r">
              <a:spcBef>
                <a:spcPts val="0"/>
              </a:spcBef>
              <a:buNone/>
              <a:defRPr sz="1100">
                <a:solidFill>
                  <a:srgbClr val="888888"/>
                </a:solidFill>
              </a:defRPr>
            </a:lvl5pPr>
            <a:lvl6pPr indent="0" lvl="5" marL="0" algn="r">
              <a:spcBef>
                <a:spcPts val="0"/>
              </a:spcBef>
              <a:buNone/>
              <a:defRPr sz="1100">
                <a:solidFill>
                  <a:srgbClr val="888888"/>
                </a:solidFill>
              </a:defRPr>
            </a:lvl6pPr>
            <a:lvl7pPr indent="0" lvl="6" marL="0" algn="r">
              <a:spcBef>
                <a:spcPts val="0"/>
              </a:spcBef>
              <a:buNone/>
              <a:defRPr sz="1100">
                <a:solidFill>
                  <a:srgbClr val="888888"/>
                </a:solidFill>
              </a:defRPr>
            </a:lvl7pPr>
            <a:lvl8pPr indent="0" lvl="7" marL="0" algn="r">
              <a:spcBef>
                <a:spcPts val="0"/>
              </a:spcBef>
              <a:buNone/>
              <a:defRPr sz="1100">
                <a:solidFill>
                  <a:srgbClr val="888888"/>
                </a:solidFill>
              </a:defRPr>
            </a:lvl8pPr>
            <a:lvl9pPr indent="0" lvl="8" marL="0" algn="r">
              <a:spcBef>
                <a:spcPts val="0"/>
              </a:spcBef>
              <a:buNone/>
              <a:defRPr sz="1100">
                <a:solidFill>
                  <a:srgbClr val="888888"/>
                </a:solidFil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69" name="Shape 69"/>
        <p:cNvGrpSpPr/>
        <p:nvPr/>
      </p:nvGrpSpPr>
      <p:grpSpPr>
        <a:xfrm>
          <a:off x="0" y="0"/>
          <a:ext cx="0" cy="0"/>
          <a:chOff x="0" y="0"/>
          <a:chExt cx="0" cy="0"/>
        </a:xfrm>
      </p:grpSpPr>
      <p:sp>
        <p:nvSpPr>
          <p:cNvPr id="70" name="Google Shape;70;p16"/>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6"/>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6"/>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73" name="Shape 73"/>
        <p:cNvGrpSpPr/>
        <p:nvPr/>
      </p:nvGrpSpPr>
      <p:grpSpPr>
        <a:xfrm>
          <a:off x="0" y="0"/>
          <a:ext cx="0" cy="0"/>
          <a:chOff x="0" y="0"/>
          <a:chExt cx="0" cy="0"/>
        </a:xfrm>
      </p:grpSpPr>
      <p:sp>
        <p:nvSpPr>
          <p:cNvPr id="74" name="Google Shape;74;p17"/>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 name="Google Shape;75;p17"/>
          <p:cNvSpPr/>
          <p:nvPr/>
        </p:nvSpPr>
        <p:spPr>
          <a:xfrm>
            <a:off x="1541907"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 name="Google Shape;76;p17"/>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17"/>
          <p:cNvSpPr txBox="1"/>
          <p:nvPr>
            <p:ph idx="1" type="body"/>
          </p:nvPr>
        </p:nvSpPr>
        <p:spPr>
          <a:xfrm>
            <a:off x="1774604" y="1241333"/>
            <a:ext cx="5005308" cy="14649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b="0" i="0" sz="1100">
                <a:solidFill>
                  <a:schemeClr val="dk1"/>
                </a:solidFill>
                <a:latin typeface="Lato Light"/>
                <a:ea typeface="Lato Light"/>
                <a:cs typeface="Lato Light"/>
                <a:sym typeface="Lato Light"/>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78" name="Google Shape;78;p17"/>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17"/>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7"/>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1" name="Shape 81"/>
        <p:cNvGrpSpPr/>
        <p:nvPr/>
      </p:nvGrpSpPr>
      <p:grpSpPr>
        <a:xfrm>
          <a:off x="0" y="0"/>
          <a:ext cx="0" cy="0"/>
          <a:chOff x="0" y="0"/>
          <a:chExt cx="0" cy="0"/>
        </a:xfrm>
      </p:grpSpPr>
      <p:sp>
        <p:nvSpPr>
          <p:cNvPr id="82" name="Google Shape;82;p18"/>
          <p:cNvSpPr txBox="1"/>
          <p:nvPr>
            <p:ph type="ctrTitle"/>
          </p:nvPr>
        </p:nvSpPr>
        <p:spPr>
          <a:xfrm>
            <a:off x="685801" y="1594485"/>
            <a:ext cx="7772401" cy="2093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18"/>
          <p:cNvSpPr txBox="1"/>
          <p:nvPr>
            <p:ph idx="1" type="subTitle"/>
          </p:nvPr>
        </p:nvSpPr>
        <p:spPr>
          <a:xfrm>
            <a:off x="1371601" y="2880360"/>
            <a:ext cx="6400800" cy="14652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18"/>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18"/>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7" name="Shape 87"/>
        <p:cNvGrpSpPr/>
        <p:nvPr/>
      </p:nvGrpSpPr>
      <p:grpSpPr>
        <a:xfrm>
          <a:off x="0" y="0"/>
          <a:ext cx="0" cy="0"/>
          <a:chOff x="0" y="0"/>
          <a:chExt cx="0" cy="0"/>
        </a:xfrm>
      </p:grpSpPr>
      <p:sp>
        <p:nvSpPr>
          <p:cNvPr id="88" name="Google Shape;88;p19"/>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457201" y="1183005"/>
            <a:ext cx="3977640" cy="1465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90" name="Google Shape;90;p19"/>
          <p:cNvSpPr txBox="1"/>
          <p:nvPr>
            <p:ph idx="2" type="body"/>
          </p:nvPr>
        </p:nvSpPr>
        <p:spPr>
          <a:xfrm>
            <a:off x="4709161" y="1183005"/>
            <a:ext cx="3977640" cy="1465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19"/>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9"/>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4" name="Shape 94"/>
        <p:cNvGrpSpPr/>
        <p:nvPr/>
      </p:nvGrpSpPr>
      <p:grpSpPr>
        <a:xfrm>
          <a:off x="0" y="0"/>
          <a:ext cx="0" cy="0"/>
          <a:chOff x="0" y="0"/>
          <a:chExt cx="0" cy="0"/>
        </a:xfrm>
      </p:grpSpPr>
      <p:sp>
        <p:nvSpPr>
          <p:cNvPr id="95" name="Google Shape;95;p20"/>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20"/>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0"/>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20"/>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03" name="Shape 103"/>
        <p:cNvGrpSpPr/>
        <p:nvPr/>
      </p:nvGrpSpPr>
      <p:grpSpPr>
        <a:xfrm>
          <a:off x="0" y="0"/>
          <a:ext cx="0" cy="0"/>
          <a:chOff x="0" y="0"/>
          <a:chExt cx="0" cy="0"/>
        </a:xfrm>
      </p:grpSpPr>
      <p:sp>
        <p:nvSpPr>
          <p:cNvPr id="104" name="Google Shape;104;p22"/>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05" name="Google Shape;105;p22"/>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06" name="Google Shape;106;p22"/>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107" name="Shape 107"/>
        <p:cNvGrpSpPr/>
        <p:nvPr/>
      </p:nvGrpSpPr>
      <p:grpSpPr>
        <a:xfrm>
          <a:off x="0" y="0"/>
          <a:ext cx="0" cy="0"/>
          <a:chOff x="0" y="0"/>
          <a:chExt cx="0" cy="0"/>
        </a:xfrm>
      </p:grpSpPr>
      <p:sp>
        <p:nvSpPr>
          <p:cNvPr id="108" name="Google Shape;108;p23"/>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 name="Google Shape;109;p23"/>
          <p:cNvSpPr/>
          <p:nvPr/>
        </p:nvSpPr>
        <p:spPr>
          <a:xfrm>
            <a:off x="1541907"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 name="Google Shape;110;p23"/>
          <p:cNvSpPr txBox="1"/>
          <p:nvPr>
            <p:ph type="title"/>
          </p:nvPr>
        </p:nvSpPr>
        <p:spPr>
          <a:xfrm>
            <a:off x="1774604" y="329254"/>
            <a:ext cx="5594792" cy="20932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11" name="Google Shape;111;p23"/>
          <p:cNvSpPr txBox="1"/>
          <p:nvPr>
            <p:ph idx="1" type="body"/>
          </p:nvPr>
        </p:nvSpPr>
        <p:spPr>
          <a:xfrm>
            <a:off x="1774604" y="1241334"/>
            <a:ext cx="5005308" cy="146498"/>
          </a:xfrm>
          <a:prstGeom prst="rect">
            <a:avLst/>
          </a:prstGeom>
          <a:noFill/>
          <a:ln>
            <a:noFill/>
          </a:ln>
        </p:spPr>
        <p:txBody>
          <a:bodyPr anchorCtr="0" anchor="t" bIns="0" lIns="0" spcFirstLastPara="1" rIns="0" wrap="square" tIns="0">
            <a:spAutoFit/>
          </a:bodyPr>
          <a:lstStyle>
            <a:lvl1pPr indent="-228600" lvl="0" marL="457200" algn="l">
              <a:lnSpc>
                <a:spcPct val="115000"/>
              </a:lnSpc>
              <a:spcBef>
                <a:spcPts val="0"/>
              </a:spcBef>
              <a:spcAft>
                <a:spcPts val="0"/>
              </a:spcAft>
              <a:buSzPts val="1100"/>
              <a:buNone/>
              <a:defRPr b="0" i="0" sz="1100">
                <a:solidFill>
                  <a:schemeClr val="dk1"/>
                </a:solidFill>
                <a:latin typeface="Lato Light"/>
                <a:ea typeface="Lato Light"/>
                <a:cs typeface="Lato Light"/>
                <a:sym typeface="Lato Light"/>
              </a:defRPr>
            </a:lvl1pPr>
            <a:lvl2pPr indent="-228600" lvl="1" marL="914400" algn="l">
              <a:lnSpc>
                <a:spcPct val="115000"/>
              </a:lnSpc>
              <a:spcBef>
                <a:spcPts val="1200"/>
              </a:spcBef>
              <a:spcAft>
                <a:spcPts val="0"/>
              </a:spcAft>
              <a:buSzPts val="1100"/>
              <a:buNone/>
              <a:defRPr sz="1100"/>
            </a:lvl2pPr>
            <a:lvl3pPr indent="-228600" lvl="2" marL="1371600" algn="l">
              <a:lnSpc>
                <a:spcPct val="115000"/>
              </a:lnSpc>
              <a:spcBef>
                <a:spcPts val="1200"/>
              </a:spcBef>
              <a:spcAft>
                <a:spcPts val="0"/>
              </a:spcAft>
              <a:buSzPts val="1100"/>
              <a:buNone/>
              <a:defRPr sz="1100"/>
            </a:lvl3pPr>
            <a:lvl4pPr indent="-228600" lvl="3" marL="1828800" algn="l">
              <a:lnSpc>
                <a:spcPct val="115000"/>
              </a:lnSpc>
              <a:spcBef>
                <a:spcPts val="1200"/>
              </a:spcBef>
              <a:spcAft>
                <a:spcPts val="0"/>
              </a:spcAft>
              <a:buSzPts val="1100"/>
              <a:buNone/>
              <a:defRPr sz="1100"/>
            </a:lvl4pPr>
            <a:lvl5pPr indent="-228600" lvl="4" marL="2286000" algn="l">
              <a:lnSpc>
                <a:spcPct val="115000"/>
              </a:lnSpc>
              <a:spcBef>
                <a:spcPts val="1200"/>
              </a:spcBef>
              <a:spcAft>
                <a:spcPts val="0"/>
              </a:spcAft>
              <a:buSzPts val="1100"/>
              <a:buNone/>
              <a:defRPr sz="1100"/>
            </a:lvl5pPr>
            <a:lvl6pPr indent="-228600" lvl="5" marL="2743200" algn="l">
              <a:lnSpc>
                <a:spcPct val="115000"/>
              </a:lnSpc>
              <a:spcBef>
                <a:spcPts val="1200"/>
              </a:spcBef>
              <a:spcAft>
                <a:spcPts val="0"/>
              </a:spcAft>
              <a:buSzPts val="1100"/>
              <a:buNone/>
              <a:defRPr sz="1100"/>
            </a:lvl6pPr>
            <a:lvl7pPr indent="-228600" lvl="6" marL="3200400" algn="l">
              <a:lnSpc>
                <a:spcPct val="115000"/>
              </a:lnSpc>
              <a:spcBef>
                <a:spcPts val="1200"/>
              </a:spcBef>
              <a:spcAft>
                <a:spcPts val="0"/>
              </a:spcAft>
              <a:buSzPts val="1100"/>
              <a:buNone/>
              <a:defRPr sz="1100"/>
            </a:lvl7pPr>
            <a:lvl8pPr indent="-228600" lvl="7" marL="3657600" algn="l">
              <a:lnSpc>
                <a:spcPct val="115000"/>
              </a:lnSpc>
              <a:spcBef>
                <a:spcPts val="1200"/>
              </a:spcBef>
              <a:spcAft>
                <a:spcPts val="0"/>
              </a:spcAft>
              <a:buSzPts val="1100"/>
              <a:buNone/>
              <a:defRPr sz="1100"/>
            </a:lvl8pPr>
            <a:lvl9pPr indent="-228600" lvl="8" marL="4114800" algn="l">
              <a:lnSpc>
                <a:spcPct val="115000"/>
              </a:lnSpc>
              <a:spcBef>
                <a:spcPts val="1200"/>
              </a:spcBef>
              <a:spcAft>
                <a:spcPts val="1200"/>
              </a:spcAft>
              <a:buSzPts val="1100"/>
              <a:buNone/>
              <a:defRPr sz="1100"/>
            </a:lvl9pPr>
          </a:lstStyle>
          <a:p/>
        </p:txBody>
      </p:sp>
      <p:sp>
        <p:nvSpPr>
          <p:cNvPr id="112" name="Google Shape;112;p23"/>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3" name="Google Shape;113;p23"/>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4" name="Google Shape;114;p23"/>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5" name="Shape 115"/>
        <p:cNvGrpSpPr/>
        <p:nvPr/>
      </p:nvGrpSpPr>
      <p:grpSpPr>
        <a:xfrm>
          <a:off x="0" y="0"/>
          <a:ext cx="0" cy="0"/>
          <a:chOff x="0" y="0"/>
          <a:chExt cx="0" cy="0"/>
        </a:xfrm>
      </p:grpSpPr>
      <p:sp>
        <p:nvSpPr>
          <p:cNvPr id="116" name="Google Shape;11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7" name="Shape 117"/>
        <p:cNvGrpSpPr/>
        <p:nvPr/>
      </p:nvGrpSpPr>
      <p:grpSpPr>
        <a:xfrm>
          <a:off x="0" y="0"/>
          <a:ext cx="0" cy="0"/>
          <a:chOff x="0" y="0"/>
          <a:chExt cx="0" cy="0"/>
        </a:xfrm>
      </p:grpSpPr>
      <p:sp>
        <p:nvSpPr>
          <p:cNvPr id="118" name="Google Shape;118;p2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9" name="Google Shape;119;p2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0" name="Google Shape;12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1" name="Shape 121"/>
        <p:cNvGrpSpPr/>
        <p:nvPr/>
      </p:nvGrpSpPr>
      <p:grpSpPr>
        <a:xfrm>
          <a:off x="0" y="0"/>
          <a:ext cx="0" cy="0"/>
          <a:chOff x="0" y="0"/>
          <a:chExt cx="0" cy="0"/>
        </a:xfrm>
      </p:grpSpPr>
      <p:sp>
        <p:nvSpPr>
          <p:cNvPr id="122" name="Google Shape;122;p2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3" name="Google Shape;12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4" name="Shape 124"/>
        <p:cNvGrpSpPr/>
        <p:nvPr/>
      </p:nvGrpSpPr>
      <p:grpSpPr>
        <a:xfrm>
          <a:off x="0" y="0"/>
          <a:ext cx="0" cy="0"/>
          <a:chOff x="0" y="0"/>
          <a:chExt cx="0" cy="0"/>
        </a:xfrm>
      </p:grpSpPr>
      <p:sp>
        <p:nvSpPr>
          <p:cNvPr id="125" name="Google Shape;125;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7" name="Google Shape;12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8" name="Shape 128"/>
        <p:cNvGrpSpPr/>
        <p:nvPr/>
      </p:nvGrpSpPr>
      <p:grpSpPr>
        <a:xfrm>
          <a:off x="0" y="0"/>
          <a:ext cx="0" cy="0"/>
          <a:chOff x="0" y="0"/>
          <a:chExt cx="0" cy="0"/>
        </a:xfrm>
      </p:grpSpPr>
      <p:sp>
        <p:nvSpPr>
          <p:cNvPr id="129" name="Google Shape;129;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0" name="Google Shape;130;p2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1" name="Google Shape;131;p2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2" name="Google Shape;13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5" name="Google Shape;13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6" name="Shape 136"/>
        <p:cNvGrpSpPr/>
        <p:nvPr/>
      </p:nvGrpSpPr>
      <p:grpSpPr>
        <a:xfrm>
          <a:off x="0" y="0"/>
          <a:ext cx="0" cy="0"/>
          <a:chOff x="0" y="0"/>
          <a:chExt cx="0" cy="0"/>
        </a:xfrm>
      </p:grpSpPr>
      <p:sp>
        <p:nvSpPr>
          <p:cNvPr id="137" name="Google Shape;137;p3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8" name="Google Shape;138;p3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9" name="Google Shape;13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0" name="Shape 140"/>
        <p:cNvGrpSpPr/>
        <p:nvPr/>
      </p:nvGrpSpPr>
      <p:grpSpPr>
        <a:xfrm>
          <a:off x="0" y="0"/>
          <a:ext cx="0" cy="0"/>
          <a:chOff x="0" y="0"/>
          <a:chExt cx="0" cy="0"/>
        </a:xfrm>
      </p:grpSpPr>
      <p:sp>
        <p:nvSpPr>
          <p:cNvPr id="141" name="Google Shape;141;p3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2" name="Google Shape;14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3" name="Shape 143"/>
        <p:cNvGrpSpPr/>
        <p:nvPr/>
      </p:nvGrpSpPr>
      <p:grpSpPr>
        <a:xfrm>
          <a:off x="0" y="0"/>
          <a:ext cx="0" cy="0"/>
          <a:chOff x="0" y="0"/>
          <a:chExt cx="0" cy="0"/>
        </a:xfrm>
      </p:grpSpPr>
      <p:sp>
        <p:nvSpPr>
          <p:cNvPr id="144" name="Google Shape;144;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46" name="Google Shape;146;p3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7" name="Google Shape;147;p3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8" name="Google Shape;14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9" name="Shape 149"/>
        <p:cNvGrpSpPr/>
        <p:nvPr/>
      </p:nvGrpSpPr>
      <p:grpSpPr>
        <a:xfrm>
          <a:off x="0" y="0"/>
          <a:ext cx="0" cy="0"/>
          <a:chOff x="0" y="0"/>
          <a:chExt cx="0" cy="0"/>
        </a:xfrm>
      </p:grpSpPr>
      <p:sp>
        <p:nvSpPr>
          <p:cNvPr id="150" name="Google Shape;150;p3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51" name="Google Shape;151;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2" name="Shape 152"/>
        <p:cNvGrpSpPr/>
        <p:nvPr/>
      </p:nvGrpSpPr>
      <p:grpSpPr>
        <a:xfrm>
          <a:off x="0" y="0"/>
          <a:ext cx="0" cy="0"/>
          <a:chOff x="0" y="0"/>
          <a:chExt cx="0" cy="0"/>
        </a:xfrm>
      </p:grpSpPr>
      <p:sp>
        <p:nvSpPr>
          <p:cNvPr id="153" name="Google Shape;153;p3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4" name="Google Shape;154;p3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55" name="Google Shape;15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163" name="Shape 163"/>
        <p:cNvGrpSpPr/>
        <p:nvPr/>
      </p:nvGrpSpPr>
      <p:grpSpPr>
        <a:xfrm>
          <a:off x="0" y="0"/>
          <a:ext cx="0" cy="0"/>
          <a:chOff x="0" y="0"/>
          <a:chExt cx="0" cy="0"/>
        </a:xfrm>
      </p:grpSpPr>
      <p:sp>
        <p:nvSpPr>
          <p:cNvPr id="164" name="Google Shape;164;p36"/>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5" name="Google Shape;165;p36"/>
          <p:cNvSpPr/>
          <p:nvPr/>
        </p:nvSpPr>
        <p:spPr>
          <a:xfrm>
            <a:off x="1541907"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6" name="Google Shape;166;p36"/>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7" name="Google Shape;167;p36"/>
          <p:cNvSpPr txBox="1"/>
          <p:nvPr>
            <p:ph idx="1" type="body"/>
          </p:nvPr>
        </p:nvSpPr>
        <p:spPr>
          <a:xfrm>
            <a:off x="1774604" y="1241333"/>
            <a:ext cx="5005308" cy="14649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b="0" i="0" sz="1100">
                <a:solidFill>
                  <a:schemeClr val="dk1"/>
                </a:solidFill>
                <a:latin typeface="Lato Light"/>
                <a:ea typeface="Lato Light"/>
                <a:cs typeface="Lato Light"/>
                <a:sym typeface="Lato Light"/>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68" name="Google Shape;168;p36"/>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9" name="Google Shape;169;p36"/>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0" name="Google Shape;170;p36"/>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1" name="Shape 171"/>
        <p:cNvGrpSpPr/>
        <p:nvPr/>
      </p:nvGrpSpPr>
      <p:grpSpPr>
        <a:xfrm>
          <a:off x="0" y="0"/>
          <a:ext cx="0" cy="0"/>
          <a:chOff x="0" y="0"/>
          <a:chExt cx="0" cy="0"/>
        </a:xfrm>
      </p:grpSpPr>
      <p:sp>
        <p:nvSpPr>
          <p:cNvPr id="172" name="Google Shape;172;p37"/>
          <p:cNvSpPr txBox="1"/>
          <p:nvPr>
            <p:ph type="ctrTitle"/>
          </p:nvPr>
        </p:nvSpPr>
        <p:spPr>
          <a:xfrm>
            <a:off x="685801" y="1594485"/>
            <a:ext cx="7772401" cy="2093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3" name="Google Shape;173;p37"/>
          <p:cNvSpPr txBox="1"/>
          <p:nvPr>
            <p:ph idx="1" type="subTitle"/>
          </p:nvPr>
        </p:nvSpPr>
        <p:spPr>
          <a:xfrm>
            <a:off x="1371601" y="2880360"/>
            <a:ext cx="6400800" cy="14652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4" name="Google Shape;174;p37"/>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5" name="Google Shape;175;p37"/>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6" name="Google Shape;176;p37"/>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7" name="Shape 177"/>
        <p:cNvGrpSpPr/>
        <p:nvPr/>
      </p:nvGrpSpPr>
      <p:grpSpPr>
        <a:xfrm>
          <a:off x="0" y="0"/>
          <a:ext cx="0" cy="0"/>
          <a:chOff x="0" y="0"/>
          <a:chExt cx="0" cy="0"/>
        </a:xfrm>
      </p:grpSpPr>
      <p:sp>
        <p:nvSpPr>
          <p:cNvPr id="178" name="Google Shape;178;p38"/>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9" name="Google Shape;179;p38"/>
          <p:cNvSpPr txBox="1"/>
          <p:nvPr>
            <p:ph idx="1" type="body"/>
          </p:nvPr>
        </p:nvSpPr>
        <p:spPr>
          <a:xfrm>
            <a:off x="457201" y="1183005"/>
            <a:ext cx="3977640" cy="1465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80" name="Google Shape;180;p38"/>
          <p:cNvSpPr txBox="1"/>
          <p:nvPr>
            <p:ph idx="2" type="body"/>
          </p:nvPr>
        </p:nvSpPr>
        <p:spPr>
          <a:xfrm>
            <a:off x="4709161" y="1183005"/>
            <a:ext cx="3977640" cy="1465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81" name="Google Shape;181;p38"/>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2" name="Google Shape;182;p38"/>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3" name="Google Shape;183;p38"/>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4" name="Shape 184"/>
        <p:cNvGrpSpPr/>
        <p:nvPr/>
      </p:nvGrpSpPr>
      <p:grpSpPr>
        <a:xfrm>
          <a:off x="0" y="0"/>
          <a:ext cx="0" cy="0"/>
          <a:chOff x="0" y="0"/>
          <a:chExt cx="0" cy="0"/>
        </a:xfrm>
      </p:grpSpPr>
      <p:sp>
        <p:nvSpPr>
          <p:cNvPr id="185" name="Google Shape;185;p39"/>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6" name="Google Shape;186;p39"/>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7" name="Google Shape;187;p39"/>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8" name="Google Shape;188;p39"/>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89" name="Shape 189"/>
        <p:cNvGrpSpPr/>
        <p:nvPr/>
      </p:nvGrpSpPr>
      <p:grpSpPr>
        <a:xfrm>
          <a:off x="0" y="0"/>
          <a:ext cx="0" cy="0"/>
          <a:chOff x="0" y="0"/>
          <a:chExt cx="0" cy="0"/>
        </a:xfrm>
      </p:grpSpPr>
      <p:sp>
        <p:nvSpPr>
          <p:cNvPr id="190" name="Google Shape;190;p40"/>
          <p:cNvSpPr txBox="1"/>
          <p:nvPr>
            <p:ph idx="11" type="ftr"/>
          </p:nvPr>
        </p:nvSpPr>
        <p:spPr>
          <a:xfrm>
            <a:off x="3108960" y="4783455"/>
            <a:ext cx="2926200" cy="1884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100"/>
              <a:buNone/>
              <a:defRPr>
                <a:solidFill>
                  <a:srgbClr val="888888"/>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1" name="Google Shape;191;p40"/>
          <p:cNvSpPr txBox="1"/>
          <p:nvPr>
            <p:ph idx="10" type="dt"/>
          </p:nvPr>
        </p:nvSpPr>
        <p:spPr>
          <a:xfrm>
            <a:off x="457199" y="4783455"/>
            <a:ext cx="2103000" cy="188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100"/>
              <a:buNone/>
              <a:defRPr>
                <a:solidFill>
                  <a:srgbClr val="888888"/>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2" name="Google Shape;192;p40"/>
          <p:cNvSpPr txBox="1"/>
          <p:nvPr>
            <p:ph idx="12" type="sldNum"/>
          </p:nvPr>
        </p:nvSpPr>
        <p:spPr>
          <a:xfrm>
            <a:off x="6583680" y="4783455"/>
            <a:ext cx="2103000" cy="1884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5"/>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 name="Google Shape;64;p15"/>
          <p:cNvSpPr txBox="1"/>
          <p:nvPr>
            <p:ph type="title"/>
          </p:nvPr>
        </p:nvSpPr>
        <p:spPr>
          <a:xfrm>
            <a:off x="1774604" y="329254"/>
            <a:ext cx="5594792" cy="209319"/>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1" i="0" sz="16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5"/>
          <p:cNvSpPr txBox="1"/>
          <p:nvPr>
            <p:ph idx="1" type="body"/>
          </p:nvPr>
        </p:nvSpPr>
        <p:spPr>
          <a:xfrm>
            <a:off x="1774604" y="1241333"/>
            <a:ext cx="5005308" cy="14652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Lato Light"/>
                <a:ea typeface="Lato Light"/>
                <a:cs typeface="Lato Light"/>
                <a:sym typeface="Lato Light"/>
              </a:defRPr>
            </a:lvl1pPr>
            <a:lvl2pPr indent="-228600" lvl="1" marL="914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9pPr>
          </a:lstStyle>
          <a:p/>
        </p:txBody>
      </p:sp>
      <p:sp>
        <p:nvSpPr>
          <p:cNvPr id="66" name="Google Shape;66;p15"/>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1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1" name="Google Shape;101;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02" name="Google Shape;10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35"/>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8" name="Google Shape;158;p35"/>
          <p:cNvSpPr txBox="1"/>
          <p:nvPr>
            <p:ph type="title"/>
          </p:nvPr>
        </p:nvSpPr>
        <p:spPr>
          <a:xfrm>
            <a:off x="1774604" y="329254"/>
            <a:ext cx="5594792" cy="209319"/>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1" i="0" sz="16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59" name="Google Shape;159;p35"/>
          <p:cNvSpPr txBox="1"/>
          <p:nvPr>
            <p:ph idx="1" type="body"/>
          </p:nvPr>
        </p:nvSpPr>
        <p:spPr>
          <a:xfrm>
            <a:off x="1774604" y="1241333"/>
            <a:ext cx="5005308" cy="14652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Lato Light"/>
                <a:ea typeface="Lato Light"/>
                <a:cs typeface="Lato Light"/>
                <a:sym typeface="Lato Light"/>
              </a:defRPr>
            </a:lvl1pPr>
            <a:lvl2pPr indent="-228600" lvl="1" marL="914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9pPr>
          </a:lstStyle>
          <a:p/>
        </p:txBody>
      </p:sp>
      <p:sp>
        <p:nvSpPr>
          <p:cNvPr id="160" name="Google Shape;160;p35"/>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1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61" name="Google Shape;161;p35"/>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62" name="Google Shape;162;p35"/>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jpg"/><Relationship Id="rId9" Type="http://schemas.openxmlformats.org/officeDocument/2006/relationships/image" Target="../media/image5.jpg"/><Relationship Id="rId5" Type="http://schemas.openxmlformats.org/officeDocument/2006/relationships/image" Target="../media/image3.jpg"/><Relationship Id="rId6" Type="http://schemas.openxmlformats.org/officeDocument/2006/relationships/image" Target="../media/image9.jpg"/><Relationship Id="rId7" Type="http://schemas.openxmlformats.org/officeDocument/2006/relationships/image" Target="../media/image4.jpg"/><Relationship Id="rId8"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4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4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4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4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1"/>
          <p:cNvSpPr/>
          <p:nvPr/>
        </p:nvSpPr>
        <p:spPr>
          <a:xfrm>
            <a:off x="1541907" y="0"/>
            <a:ext cx="0" cy="5141772"/>
          </a:xfrm>
          <a:custGeom>
            <a:rect b="b" l="l" r="r" t="t"/>
            <a:pathLst>
              <a:path extrusionOk="0" h="7560309" w="120000">
                <a:moveTo>
                  <a:pt x="0" y="0"/>
                </a:moveTo>
                <a:lnTo>
                  <a:pt x="0" y="7560005"/>
                </a:lnTo>
              </a:path>
            </a:pathLst>
          </a:custGeom>
          <a:noFill/>
          <a:ln cap="flat" cmpd="sng" w="9525">
            <a:solidFill>
              <a:srgbClr val="A7A9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8" name="Google Shape;198;p41"/>
          <p:cNvSpPr txBox="1"/>
          <p:nvPr/>
        </p:nvSpPr>
        <p:spPr>
          <a:xfrm>
            <a:off x="792770" y="1690541"/>
            <a:ext cx="7461000" cy="3597300"/>
          </a:xfrm>
          <a:prstGeom prst="rect">
            <a:avLst/>
          </a:prstGeom>
          <a:noFill/>
          <a:ln>
            <a:noFill/>
          </a:ln>
        </p:spPr>
        <p:txBody>
          <a:bodyPr anchorCtr="0" anchor="t" bIns="0" lIns="0" spcFirstLastPara="1" rIns="0" wrap="square" tIns="66775">
            <a:spAutoFit/>
          </a:bodyPr>
          <a:lstStyle/>
          <a:p>
            <a:pPr indent="0" lvl="0" marL="0" marR="0" rtl="0" algn="ctr">
              <a:spcBef>
                <a:spcPts val="0"/>
              </a:spcBef>
              <a:spcAft>
                <a:spcPts val="0"/>
              </a:spcAft>
              <a:buNone/>
            </a:pPr>
            <a:r>
              <a:rPr b="1" lang="en" sz="2900">
                <a:solidFill>
                  <a:schemeClr val="dk1"/>
                </a:solidFill>
                <a:latin typeface="Lato"/>
                <a:ea typeface="Lato"/>
                <a:cs typeface="Lato"/>
                <a:sym typeface="Lato"/>
              </a:rPr>
              <a:t>Welcome to…</a:t>
            </a:r>
            <a:endParaRPr sz="1100"/>
          </a:p>
          <a:p>
            <a:pPr indent="0" lvl="0" marL="0" marR="0" rtl="0" algn="ctr">
              <a:spcBef>
                <a:spcPts val="500"/>
              </a:spcBef>
              <a:spcAft>
                <a:spcPts val="0"/>
              </a:spcAft>
              <a:buNone/>
            </a:pPr>
            <a:r>
              <a:t/>
            </a:r>
            <a:endParaRPr b="1" sz="1100">
              <a:solidFill>
                <a:schemeClr val="dk1"/>
              </a:solidFill>
              <a:latin typeface="Lato"/>
              <a:ea typeface="Lato"/>
              <a:cs typeface="Lato"/>
              <a:sym typeface="Lato"/>
            </a:endParaRPr>
          </a:p>
          <a:p>
            <a:pPr indent="0" lvl="0" marL="0" marR="0" rtl="0" algn="ctr">
              <a:spcBef>
                <a:spcPts val="500"/>
              </a:spcBef>
              <a:spcAft>
                <a:spcPts val="0"/>
              </a:spcAft>
              <a:buNone/>
            </a:pPr>
            <a:r>
              <a:rPr lang="en" sz="2200">
                <a:solidFill>
                  <a:schemeClr val="dk1"/>
                </a:solidFill>
                <a:latin typeface="Lato"/>
                <a:ea typeface="Lato"/>
                <a:cs typeface="Lato"/>
                <a:sym typeface="Lato"/>
              </a:rPr>
              <a:t>Penny Price Academy</a:t>
            </a:r>
            <a:endParaRPr sz="1100"/>
          </a:p>
          <a:p>
            <a:pPr indent="0" lvl="0" marL="0" marR="0" rtl="0" algn="ctr">
              <a:spcBef>
                <a:spcPts val="500"/>
              </a:spcBef>
              <a:spcAft>
                <a:spcPts val="0"/>
              </a:spcAft>
              <a:buNone/>
            </a:pPr>
            <a:r>
              <a:rPr lang="en" sz="2200">
                <a:solidFill>
                  <a:schemeClr val="dk1"/>
                </a:solidFill>
                <a:latin typeface="Lato"/>
                <a:ea typeface="Lato"/>
                <a:cs typeface="Lato"/>
                <a:sym typeface="Lato"/>
              </a:rPr>
              <a:t>of Aromatherapy</a:t>
            </a:r>
            <a:endParaRPr sz="1100"/>
          </a:p>
          <a:p>
            <a:pPr indent="0" lvl="0" marL="0" marR="0" rtl="0" algn="ctr">
              <a:spcBef>
                <a:spcPts val="500"/>
              </a:spcBef>
              <a:spcAft>
                <a:spcPts val="0"/>
              </a:spcAft>
              <a:buNone/>
            </a:pPr>
            <a:r>
              <a:t/>
            </a:r>
            <a:endParaRPr b="1" sz="1100">
              <a:solidFill>
                <a:schemeClr val="dk1"/>
              </a:solidFill>
              <a:latin typeface="Lato"/>
              <a:ea typeface="Lato"/>
              <a:cs typeface="Lato"/>
              <a:sym typeface="Lato"/>
            </a:endParaRPr>
          </a:p>
          <a:p>
            <a:pPr indent="0" lvl="0" marL="0" marR="0" rtl="0" algn="ctr">
              <a:spcBef>
                <a:spcPts val="500"/>
              </a:spcBef>
              <a:spcAft>
                <a:spcPts val="0"/>
              </a:spcAft>
              <a:buNone/>
            </a:pPr>
            <a:r>
              <a:rPr b="1" lang="en" sz="3200">
                <a:solidFill>
                  <a:schemeClr val="dk1"/>
                </a:solidFill>
                <a:latin typeface="Lato"/>
                <a:ea typeface="Lato"/>
                <a:cs typeface="Lato"/>
                <a:sym typeface="Lato"/>
              </a:rPr>
              <a:t>Saturday Club</a:t>
            </a:r>
            <a:endParaRPr sz="1100"/>
          </a:p>
          <a:p>
            <a:pPr indent="0" lvl="0" marL="0" marR="0" rtl="0" algn="ctr">
              <a:spcBef>
                <a:spcPts val="500"/>
              </a:spcBef>
              <a:spcAft>
                <a:spcPts val="0"/>
              </a:spcAft>
              <a:buNone/>
            </a:pPr>
            <a:r>
              <a:t/>
            </a:r>
            <a:endParaRPr sz="1300">
              <a:solidFill>
                <a:schemeClr val="dk1"/>
              </a:solidFill>
              <a:latin typeface="Lato"/>
              <a:ea typeface="Lato"/>
              <a:cs typeface="Lato"/>
              <a:sym typeface="Lato"/>
            </a:endParaRPr>
          </a:p>
          <a:p>
            <a:pPr indent="0" lvl="0" marL="0" marR="0" rtl="0" algn="ctr">
              <a:spcBef>
                <a:spcPts val="500"/>
              </a:spcBef>
              <a:spcAft>
                <a:spcPts val="0"/>
              </a:spcAft>
              <a:buNone/>
            </a:pPr>
            <a:r>
              <a:rPr lang="en" sz="3100">
                <a:solidFill>
                  <a:schemeClr val="dk1"/>
                </a:solidFill>
                <a:latin typeface="Lato"/>
                <a:ea typeface="Lato"/>
                <a:cs typeface="Lato"/>
                <a:sym typeface="Lato"/>
              </a:rPr>
              <a:t>Coping with Caring</a:t>
            </a:r>
            <a:endParaRPr sz="3100">
              <a:solidFill>
                <a:schemeClr val="dk1"/>
              </a:solidFill>
              <a:latin typeface="Lato"/>
              <a:ea typeface="Lato"/>
              <a:cs typeface="Lato"/>
              <a:sym typeface="Lato"/>
            </a:endParaRPr>
          </a:p>
          <a:p>
            <a:pPr indent="0" lvl="0" marL="0" marR="0" rtl="0" algn="ctr">
              <a:spcBef>
                <a:spcPts val="500"/>
              </a:spcBef>
              <a:spcAft>
                <a:spcPts val="0"/>
              </a:spcAft>
              <a:buNone/>
            </a:pPr>
            <a:r>
              <a:t/>
            </a:r>
            <a:endParaRPr sz="2500">
              <a:solidFill>
                <a:schemeClr val="dk1"/>
              </a:solidFill>
              <a:latin typeface="Lato"/>
              <a:ea typeface="Lato"/>
              <a:cs typeface="Lato"/>
              <a:sym typeface="Lato"/>
            </a:endParaRPr>
          </a:p>
        </p:txBody>
      </p:sp>
      <p:pic>
        <p:nvPicPr>
          <p:cNvPr id="199" name="Google Shape;199;p41"/>
          <p:cNvPicPr preferRelativeResize="0"/>
          <p:nvPr/>
        </p:nvPicPr>
        <p:blipFill rotWithShape="1">
          <a:blip r:embed="rId3">
            <a:alphaModFix/>
          </a:blip>
          <a:srcRect b="0" l="0" r="0" t="0"/>
          <a:stretch/>
        </p:blipFill>
        <p:spPr>
          <a:xfrm>
            <a:off x="-27150" y="3452753"/>
            <a:ext cx="1710182" cy="1710182"/>
          </a:xfrm>
          <a:prstGeom prst="rect">
            <a:avLst/>
          </a:prstGeom>
          <a:noFill/>
          <a:ln>
            <a:noFill/>
          </a:ln>
        </p:spPr>
      </p:pic>
      <p:pic>
        <p:nvPicPr>
          <p:cNvPr id="200" name="Google Shape;200;p41"/>
          <p:cNvPicPr preferRelativeResize="0"/>
          <p:nvPr/>
        </p:nvPicPr>
        <p:blipFill rotWithShape="1">
          <a:blip r:embed="rId4">
            <a:alphaModFix/>
          </a:blip>
          <a:srcRect b="0" l="0" r="0" t="0"/>
          <a:stretch/>
        </p:blipFill>
        <p:spPr>
          <a:xfrm>
            <a:off x="-27149" y="1715803"/>
            <a:ext cx="1710181" cy="1710181"/>
          </a:xfrm>
          <a:prstGeom prst="rect">
            <a:avLst/>
          </a:prstGeom>
          <a:noFill/>
          <a:ln>
            <a:noFill/>
          </a:ln>
        </p:spPr>
      </p:pic>
      <p:pic>
        <p:nvPicPr>
          <p:cNvPr id="201" name="Google Shape;201;p41"/>
          <p:cNvPicPr preferRelativeResize="0"/>
          <p:nvPr/>
        </p:nvPicPr>
        <p:blipFill rotWithShape="1">
          <a:blip r:embed="rId5">
            <a:alphaModFix/>
          </a:blip>
          <a:srcRect b="0" l="0" r="0" t="0"/>
          <a:stretch/>
        </p:blipFill>
        <p:spPr>
          <a:xfrm>
            <a:off x="6994036" y="3452753"/>
            <a:ext cx="1709952" cy="1709952"/>
          </a:xfrm>
          <a:prstGeom prst="rect">
            <a:avLst/>
          </a:prstGeom>
          <a:noFill/>
          <a:ln>
            <a:noFill/>
          </a:ln>
        </p:spPr>
      </p:pic>
      <p:pic>
        <p:nvPicPr>
          <p:cNvPr id="202" name="Google Shape;202;p41"/>
          <p:cNvPicPr preferRelativeResize="0"/>
          <p:nvPr/>
        </p:nvPicPr>
        <p:blipFill rotWithShape="1">
          <a:blip r:embed="rId6">
            <a:alphaModFix/>
          </a:blip>
          <a:srcRect b="0" l="0" r="0" t="1136"/>
          <a:stretch/>
        </p:blipFill>
        <p:spPr>
          <a:xfrm>
            <a:off x="6993747" y="0"/>
            <a:ext cx="1710182" cy="1690748"/>
          </a:xfrm>
          <a:prstGeom prst="rect">
            <a:avLst/>
          </a:prstGeom>
          <a:noFill/>
          <a:ln>
            <a:noFill/>
          </a:ln>
        </p:spPr>
      </p:pic>
      <p:pic>
        <p:nvPicPr>
          <p:cNvPr id="203" name="Google Shape;203;p41"/>
          <p:cNvPicPr preferRelativeResize="0"/>
          <p:nvPr/>
        </p:nvPicPr>
        <p:blipFill rotWithShape="1">
          <a:blip r:embed="rId7">
            <a:alphaModFix/>
          </a:blip>
          <a:srcRect b="0" l="0" r="0" t="0"/>
          <a:stretch/>
        </p:blipFill>
        <p:spPr>
          <a:xfrm>
            <a:off x="6994036" y="1715803"/>
            <a:ext cx="1709952" cy="1709952"/>
          </a:xfrm>
          <a:prstGeom prst="rect">
            <a:avLst/>
          </a:prstGeom>
          <a:noFill/>
          <a:ln>
            <a:noFill/>
          </a:ln>
        </p:spPr>
      </p:pic>
      <p:pic>
        <p:nvPicPr>
          <p:cNvPr id="204" name="Google Shape;204;p41"/>
          <p:cNvPicPr preferRelativeResize="0"/>
          <p:nvPr/>
        </p:nvPicPr>
        <p:blipFill rotWithShape="1">
          <a:blip r:embed="rId8">
            <a:alphaModFix/>
          </a:blip>
          <a:srcRect b="0" l="0" r="0" t="1880"/>
          <a:stretch/>
        </p:blipFill>
        <p:spPr>
          <a:xfrm>
            <a:off x="-43440" y="0"/>
            <a:ext cx="1723138" cy="1690747"/>
          </a:xfrm>
          <a:prstGeom prst="rect">
            <a:avLst/>
          </a:prstGeom>
          <a:noFill/>
          <a:ln>
            <a:noFill/>
          </a:ln>
        </p:spPr>
      </p:pic>
      <p:pic>
        <p:nvPicPr>
          <p:cNvPr id="205" name="Google Shape;205;p41"/>
          <p:cNvPicPr preferRelativeResize="0"/>
          <p:nvPr/>
        </p:nvPicPr>
        <p:blipFill rotWithShape="1">
          <a:blip r:embed="rId9">
            <a:alphaModFix/>
          </a:blip>
          <a:srcRect b="0" l="0" r="0" t="0"/>
          <a:stretch/>
        </p:blipFill>
        <p:spPr>
          <a:xfrm>
            <a:off x="3659773" y="148575"/>
            <a:ext cx="1361207" cy="13612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0"/>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06" name="Google Shape;506;p50"/>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7" name="Google Shape;507;p50"/>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8" name="Google Shape;508;p50"/>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9" name="Google Shape;509;p50"/>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0" name="Google Shape;510;p50"/>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1" name="Google Shape;511;p50"/>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2" name="Google Shape;512;p50"/>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3" name="Google Shape;513;p50"/>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4" name="Google Shape;514;p50"/>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5" name="Google Shape;515;p50"/>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6" name="Google Shape;516;p50"/>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7" name="Google Shape;517;p50"/>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8" name="Google Shape;518;p50"/>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9" name="Google Shape;519;p50"/>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0" name="Google Shape;520;p50"/>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1" name="Google Shape;521;p50"/>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2" name="Google Shape;522;p50"/>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3" name="Google Shape;523;p50"/>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4" name="Google Shape;524;p50"/>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5" name="Google Shape;525;p50"/>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6" name="Google Shape;526;p50"/>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7" name="Google Shape;527;p50"/>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8" name="Google Shape;528;p50"/>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9" name="Google Shape;529;p50"/>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0" name="Google Shape;530;p50"/>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1" name="Google Shape;531;p50"/>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2" name="Google Shape;532;p50"/>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3" name="Google Shape;533;p50"/>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4" name="Google Shape;534;p50"/>
          <p:cNvSpPr txBox="1"/>
          <p:nvPr>
            <p:ph type="title"/>
          </p:nvPr>
        </p:nvSpPr>
        <p:spPr>
          <a:xfrm>
            <a:off x="1726325" y="292605"/>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Yarrow</a:t>
            </a:r>
            <a:endParaRPr sz="2500"/>
          </a:p>
          <a:p>
            <a:pPr indent="0" lvl="0" marL="12700" rtl="0" algn="l">
              <a:lnSpc>
                <a:spcPct val="100000"/>
              </a:lnSpc>
              <a:spcBef>
                <a:spcPts val="0"/>
              </a:spcBef>
              <a:spcAft>
                <a:spcPts val="0"/>
              </a:spcAft>
              <a:buSzPts val="1100"/>
              <a:buNone/>
            </a:pPr>
            <a:r>
              <a:rPr b="0" i="1" lang="en" sz="1900"/>
              <a:t>(Achillea millefolium)</a:t>
            </a:r>
            <a:br>
              <a:rPr b="0" i="1" lang="en" sz="1900"/>
            </a:br>
            <a:endParaRPr b="0" i="1" sz="2500"/>
          </a:p>
        </p:txBody>
      </p:sp>
      <p:sp>
        <p:nvSpPr>
          <p:cNvPr id="535" name="Google Shape;535;p50"/>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 </a:t>
            </a:r>
            <a:r>
              <a:rPr b="1" i="0" lang="en" sz="600" u="none" cap="none" strike="noStrike">
                <a:solidFill>
                  <a:schemeClr val="lt1"/>
                </a:solidFill>
                <a:latin typeface="Lato"/>
                <a:ea typeface="Lato"/>
                <a:cs typeface="Lato"/>
                <a:sym typeface="Lato"/>
              </a:rPr>
              <a:t> 202</a:t>
            </a:r>
            <a:r>
              <a:rPr b="1" lang="en" sz="600">
                <a:solidFill>
                  <a:schemeClr val="lt1"/>
                </a:solidFill>
                <a:latin typeface="Lato"/>
                <a:ea typeface="Lato"/>
                <a:cs typeface="Lato"/>
                <a:sym typeface="Lato"/>
              </a:rPr>
              <a:t>4</a:t>
            </a:r>
            <a:endParaRPr b="0" i="0" sz="600" u="none" cap="none" strike="noStrike">
              <a:solidFill>
                <a:schemeClr val="lt1"/>
              </a:solidFill>
              <a:latin typeface="Lato Black"/>
              <a:ea typeface="Lato Black"/>
              <a:cs typeface="Lato Black"/>
              <a:sym typeface="Lato Black"/>
            </a:endParaRPr>
          </a:p>
        </p:txBody>
      </p:sp>
      <p:sp>
        <p:nvSpPr>
          <p:cNvPr id="536" name="Google Shape;536;p50"/>
          <p:cNvSpPr txBox="1"/>
          <p:nvPr/>
        </p:nvSpPr>
        <p:spPr>
          <a:xfrm>
            <a:off x="1719820" y="978495"/>
            <a:ext cx="5703300" cy="38754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lang="en" sz="1900">
                <a:latin typeface="Lato"/>
                <a:ea typeface="Lato"/>
                <a:cs typeface="Lato"/>
                <a:sym typeface="Lato"/>
              </a:rPr>
              <a:t>Mojay suggests that Yarrow can help deeply repressed anger and embitterment.  He describes how the Orkney Islanders used it for melancholy.</a:t>
            </a:r>
            <a:endParaRPr sz="19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9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900">
                <a:latin typeface="Lato"/>
                <a:ea typeface="Lato"/>
                <a:cs typeface="Lato"/>
                <a:sym typeface="Lato"/>
              </a:rPr>
              <a:t>This oil is recommended in times of life changes. ‘It can be a valuable ally in helping us let go of the old and in allowing us to move forward with the new with grace and poise’ (</a:t>
            </a:r>
            <a:r>
              <a:rPr b="1" lang="en" sz="1900">
                <a:latin typeface="Lato"/>
                <a:ea typeface="Lato"/>
                <a:cs typeface="Lato"/>
                <a:sym typeface="Lato"/>
              </a:rPr>
              <a:t>Peter</a:t>
            </a:r>
            <a:r>
              <a:rPr lang="en" sz="1900">
                <a:latin typeface="Lato"/>
                <a:ea typeface="Lato"/>
                <a:cs typeface="Lato"/>
                <a:sym typeface="Lato"/>
              </a:rPr>
              <a:t> </a:t>
            </a:r>
            <a:r>
              <a:rPr b="1" lang="en" sz="1900">
                <a:latin typeface="Lato"/>
                <a:ea typeface="Lato"/>
                <a:cs typeface="Lato"/>
                <a:sym typeface="Lato"/>
              </a:rPr>
              <a:t>Holmes)</a:t>
            </a:r>
            <a:endParaRPr b="1" sz="19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9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900">
                <a:latin typeface="Lato"/>
                <a:ea typeface="Lato"/>
                <a:cs typeface="Lato"/>
                <a:sym typeface="Lato"/>
              </a:rPr>
              <a:t>Holmes</a:t>
            </a:r>
            <a:r>
              <a:rPr lang="en" sz="1900">
                <a:latin typeface="Lato"/>
                <a:ea typeface="Lato"/>
                <a:cs typeface="Lato"/>
                <a:sym typeface="Lato"/>
              </a:rPr>
              <a:t> also states that it can ‘help open us to clarity and insight into a challenging situation, helping us sort out the issues involved and envision future possibilities and potentials for resolution.’</a:t>
            </a:r>
            <a:endParaRPr sz="1900">
              <a:latin typeface="Lato"/>
              <a:ea typeface="Lato"/>
              <a:cs typeface="Lato"/>
              <a:sym typeface="Lato"/>
            </a:endParaRPr>
          </a:p>
        </p:txBody>
      </p:sp>
      <p:pic>
        <p:nvPicPr>
          <p:cNvPr id="537" name="Google Shape;537;p50"/>
          <p:cNvPicPr preferRelativeResize="0"/>
          <p:nvPr/>
        </p:nvPicPr>
        <p:blipFill rotWithShape="1">
          <a:blip r:embed="rId5">
            <a:alphaModFix/>
          </a:blip>
          <a:srcRect b="0" l="38797" r="38797" t="0"/>
          <a:stretch/>
        </p:blipFill>
        <p:spPr>
          <a:xfrm>
            <a:off x="7607447" y="0"/>
            <a:ext cx="1536553"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1"/>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43" name="Google Shape;543;p51"/>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4" name="Google Shape;544;p51"/>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5" name="Google Shape;545;p51"/>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6" name="Google Shape;546;p51"/>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7" name="Google Shape;547;p51"/>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8" name="Google Shape;548;p51"/>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9" name="Google Shape;549;p51"/>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0" name="Google Shape;550;p51"/>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1" name="Google Shape;551;p51"/>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2" name="Google Shape;552;p51"/>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3" name="Google Shape;553;p51"/>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4" name="Google Shape;554;p51"/>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5" name="Google Shape;555;p51"/>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6" name="Google Shape;556;p51"/>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7" name="Google Shape;557;p51"/>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8" name="Google Shape;558;p51"/>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9" name="Google Shape;559;p51"/>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0" name="Google Shape;560;p51"/>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1" name="Google Shape;561;p51"/>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2" name="Google Shape;562;p51"/>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3" name="Google Shape;563;p51"/>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4" name="Google Shape;564;p51"/>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5" name="Google Shape;565;p51"/>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6" name="Google Shape;566;p51"/>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7" name="Google Shape;567;p51"/>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8" name="Google Shape;568;p51"/>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9" name="Google Shape;569;p51"/>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0" name="Google Shape;570;p51"/>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1" name="Google Shape;571;p51"/>
          <p:cNvSpPr txBox="1"/>
          <p:nvPr>
            <p:ph type="title"/>
          </p:nvPr>
        </p:nvSpPr>
        <p:spPr>
          <a:xfrm>
            <a:off x="1726325" y="292602"/>
            <a:ext cx="5787600" cy="5079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anger</a:t>
            </a:r>
            <a:endParaRPr sz="2500"/>
          </a:p>
          <a:p>
            <a:pPr indent="0" lvl="0" marL="12700" rtl="0" algn="l">
              <a:lnSpc>
                <a:spcPct val="100000"/>
              </a:lnSpc>
              <a:spcBef>
                <a:spcPts val="0"/>
              </a:spcBef>
              <a:spcAft>
                <a:spcPts val="0"/>
              </a:spcAft>
              <a:buSzPts val="1100"/>
              <a:buNone/>
            </a:pPr>
            <a:br>
              <a:rPr b="0" i="1" lang="en" sz="1900"/>
            </a:br>
            <a:br>
              <a:rPr b="0" i="1" lang="en" sz="1900"/>
            </a:br>
            <a:endParaRPr b="0" i="1" sz="2500"/>
          </a:p>
        </p:txBody>
      </p:sp>
      <p:sp>
        <p:nvSpPr>
          <p:cNvPr id="572" name="Google Shape;572;p51"/>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a:t>
            </a:r>
            <a:r>
              <a:rPr b="1" i="0" lang="en" sz="600" u="none" cap="none" strike="noStrike">
                <a:solidFill>
                  <a:schemeClr val="lt1"/>
                </a:solidFill>
                <a:latin typeface="Lato"/>
                <a:ea typeface="Lato"/>
                <a:cs typeface="Lato"/>
                <a:sym typeface="Lato"/>
              </a:rPr>
              <a:t> </a:t>
            </a:r>
            <a:r>
              <a:rPr b="1" lang="en" sz="600">
                <a:solidFill>
                  <a:schemeClr val="lt1"/>
                </a:solidFill>
                <a:latin typeface="Lato"/>
                <a:ea typeface="Lato"/>
                <a:cs typeface="Lato"/>
                <a:sym typeface="Lato"/>
              </a:rPr>
              <a:t>2024</a:t>
            </a:r>
            <a:endParaRPr b="0" i="0" sz="600" u="none" cap="none" strike="noStrike">
              <a:solidFill>
                <a:schemeClr val="lt1"/>
              </a:solidFill>
              <a:latin typeface="Lato Black"/>
              <a:ea typeface="Lato Black"/>
              <a:cs typeface="Lato Black"/>
              <a:sym typeface="Lato Black"/>
            </a:endParaRPr>
          </a:p>
        </p:txBody>
      </p:sp>
      <p:sp>
        <p:nvSpPr>
          <p:cNvPr id="573" name="Google Shape;573;p51"/>
          <p:cNvSpPr txBox="1"/>
          <p:nvPr/>
        </p:nvSpPr>
        <p:spPr>
          <a:xfrm>
            <a:off x="1719820" y="1054695"/>
            <a:ext cx="5703300" cy="24132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900">
                <a:latin typeface="Lato"/>
                <a:ea typeface="Lato"/>
                <a:cs typeface="Lato"/>
                <a:sym typeface="Lato"/>
              </a:rPr>
              <a:t>For anger I would suggesting making up a nasal inhaler (6-10  total drops of essential oils) a roller ball ( 3-6  total drops of essential oils to 10 mls of carrier oil).</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Yarrow - helpful for repressed anger.</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Rose - cooling and calming</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Sweet orange - good for rage, negativity</a:t>
            </a:r>
            <a:endParaRPr sz="1900">
              <a:latin typeface="Lato"/>
              <a:ea typeface="Lato"/>
              <a:cs typeface="Lato"/>
              <a:sym typeface="Lato"/>
            </a:endParaRPr>
          </a:p>
        </p:txBody>
      </p:sp>
      <p:pic>
        <p:nvPicPr>
          <p:cNvPr id="574" name="Google Shape;574;p51"/>
          <p:cNvPicPr preferRelativeResize="0"/>
          <p:nvPr/>
        </p:nvPicPr>
        <p:blipFill rotWithShape="1">
          <a:blip r:embed="rId5">
            <a:alphaModFix/>
          </a:blip>
          <a:srcRect b="0" l="40065" r="40063" t="0"/>
          <a:stretch/>
        </p:blipFill>
        <p:spPr>
          <a:xfrm>
            <a:off x="7607447" y="0"/>
            <a:ext cx="1536552"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2"/>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80" name="Google Shape;580;p52"/>
          <p:cNvSpPr/>
          <p:nvPr/>
        </p:nvSpPr>
        <p:spPr>
          <a:xfrm>
            <a:off x="7423120"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1" name="Google Shape;581;p52"/>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2" name="Google Shape;582;p52"/>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3" name="Google Shape;583;p52"/>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4" name="Google Shape;584;p52"/>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5" name="Google Shape;585;p52"/>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6" name="Google Shape;586;p52"/>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7" name="Google Shape;587;p52"/>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8" name="Google Shape;588;p52"/>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9" name="Google Shape;589;p52"/>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0" name="Google Shape;590;p52"/>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1" name="Google Shape;591;p52"/>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2" name="Google Shape;592;p52"/>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3" name="Google Shape;593;p52"/>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4" name="Google Shape;594;p52"/>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5" name="Google Shape;595;p52"/>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6" name="Google Shape;596;p52"/>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7" name="Google Shape;597;p52"/>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8" name="Google Shape;598;p52"/>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9" name="Google Shape;599;p52"/>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0" name="Google Shape;600;p52"/>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1" name="Google Shape;601;p52"/>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2" name="Google Shape;602;p52"/>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3" name="Google Shape;603;p52"/>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4" name="Google Shape;604;p52"/>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5" name="Google Shape;605;p52"/>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6" name="Google Shape;606;p52"/>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7" name="Google Shape;607;p52"/>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08" name="Google Shape;608;p52"/>
          <p:cNvSpPr txBox="1"/>
          <p:nvPr>
            <p:ph type="title"/>
          </p:nvPr>
        </p:nvSpPr>
        <p:spPr>
          <a:xfrm>
            <a:off x="1635525" y="292525"/>
            <a:ext cx="5935500" cy="3027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200"/>
              <a:t>Benzoin</a:t>
            </a:r>
            <a:br>
              <a:rPr b="0" i="1" lang="en" sz="1900"/>
            </a:br>
            <a:r>
              <a:rPr b="0" i="1" lang="en" sz="2100"/>
              <a:t>(Styrax benzoin)</a:t>
            </a:r>
            <a:br>
              <a:rPr b="0" i="1" lang="en" sz="1900"/>
            </a:br>
            <a:endParaRPr b="0" i="1" sz="2500"/>
          </a:p>
        </p:txBody>
      </p:sp>
      <p:sp>
        <p:nvSpPr>
          <p:cNvPr id="609" name="Google Shape;609;p52"/>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a:t>
            </a:r>
            <a:r>
              <a:rPr b="1" i="0" lang="en" sz="600" u="none" cap="none" strike="noStrike">
                <a:solidFill>
                  <a:schemeClr val="lt1"/>
                </a:solidFill>
                <a:latin typeface="Lato"/>
                <a:ea typeface="Lato"/>
                <a:cs typeface="Lato"/>
                <a:sym typeface="Lato"/>
              </a:rPr>
              <a:t> </a:t>
            </a:r>
            <a:r>
              <a:rPr b="1" lang="en" sz="600">
                <a:solidFill>
                  <a:schemeClr val="lt1"/>
                </a:solidFill>
                <a:latin typeface="Lato"/>
                <a:ea typeface="Lato"/>
                <a:cs typeface="Lato"/>
                <a:sym typeface="Lato"/>
              </a:rPr>
              <a:t>2024</a:t>
            </a:r>
            <a:endParaRPr b="0" i="0" sz="600" u="none" cap="none" strike="noStrike">
              <a:solidFill>
                <a:schemeClr val="lt1"/>
              </a:solidFill>
              <a:latin typeface="Lato Black"/>
              <a:ea typeface="Lato Black"/>
              <a:cs typeface="Lato Black"/>
              <a:sym typeface="Lato Black"/>
            </a:endParaRPr>
          </a:p>
        </p:txBody>
      </p:sp>
      <p:sp>
        <p:nvSpPr>
          <p:cNvPr id="610" name="Google Shape;610;p52"/>
          <p:cNvSpPr txBox="1"/>
          <p:nvPr/>
        </p:nvSpPr>
        <p:spPr>
          <a:xfrm>
            <a:off x="1635525" y="1054700"/>
            <a:ext cx="5787600" cy="33060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rPr b="0" i="0" lang="en" sz="1500" u="none" cap="none" strike="noStrike">
                <a:solidFill>
                  <a:srgbClr val="000000"/>
                </a:solidFill>
                <a:latin typeface="Lato"/>
                <a:ea typeface="Lato"/>
                <a:cs typeface="Lato"/>
                <a:sym typeface="Lato"/>
              </a:rPr>
              <a:t>Benzoin is deeply soothing, comforting and nurturing .  Patricia Davis recommends it for sadness and loneliness, both cold feelings.</a:t>
            </a:r>
            <a:endParaRPr b="0" i="0" sz="1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500">
                <a:latin typeface="Lato"/>
                <a:ea typeface="Lato"/>
                <a:cs typeface="Lato"/>
                <a:sym typeface="Lato"/>
              </a:rPr>
              <a:t>It is a sedative, ideal for </a:t>
            </a:r>
            <a:r>
              <a:rPr lang="en" sz="1500">
                <a:latin typeface="Lato"/>
                <a:ea typeface="Lato"/>
                <a:cs typeface="Lato"/>
                <a:sym typeface="Lato"/>
              </a:rPr>
              <a:t>insomnia</a:t>
            </a:r>
            <a:r>
              <a:rPr lang="en" sz="1500">
                <a:latin typeface="Lato"/>
                <a:ea typeface="Lato"/>
                <a:cs typeface="Lato"/>
                <a:sym typeface="Lato"/>
              </a:rPr>
              <a:t> and also helps people who overthink and worry.</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500">
                <a:latin typeface="Lato"/>
                <a:ea typeface="Lato"/>
                <a:cs typeface="Lato"/>
                <a:sym typeface="Lato"/>
              </a:rPr>
              <a:t>Benzoin is comforting if you feel anxious, stressed, tense, worried or lonely.</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500">
                <a:latin typeface="Lato"/>
                <a:ea typeface="Lato"/>
                <a:cs typeface="Lato"/>
                <a:sym typeface="Lato"/>
              </a:rPr>
              <a:t>Mojay also recommends benzoin for exhaustion.</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5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 sz="1500" u="none" cap="none" strike="noStrike">
                <a:solidFill>
                  <a:srgbClr val="000000"/>
                </a:solidFill>
                <a:latin typeface="Lato"/>
                <a:ea typeface="Lato"/>
                <a:cs typeface="Lato"/>
                <a:sym typeface="Lato"/>
              </a:rPr>
              <a:t>Mojay states that  “the ability of benzoin to help calm, centre and reassure also makes it suitable for those who feel emotionally needy and neglected”</a:t>
            </a:r>
            <a:endParaRPr b="0" i="0" sz="1500" u="none" cap="none" strike="noStrike">
              <a:solidFill>
                <a:srgbClr val="000000"/>
              </a:solidFill>
              <a:latin typeface="Lato"/>
              <a:ea typeface="Lato"/>
              <a:cs typeface="Lato"/>
              <a:sym typeface="Lato"/>
            </a:endParaRPr>
          </a:p>
        </p:txBody>
      </p:sp>
      <p:pic>
        <p:nvPicPr>
          <p:cNvPr id="611" name="Google Shape;611;p52"/>
          <p:cNvPicPr preferRelativeResize="0"/>
          <p:nvPr/>
        </p:nvPicPr>
        <p:blipFill rotWithShape="1">
          <a:blip r:embed="rId5">
            <a:alphaModFix/>
          </a:blip>
          <a:srcRect b="0" l="27509" r="27508" t="0"/>
          <a:stretch/>
        </p:blipFill>
        <p:spPr>
          <a:xfrm>
            <a:off x="7423115" y="-1"/>
            <a:ext cx="1543110" cy="51434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3"/>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17" name="Google Shape;617;p53"/>
          <p:cNvSpPr/>
          <p:nvPr/>
        </p:nvSpPr>
        <p:spPr>
          <a:xfrm>
            <a:off x="7423120"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8" name="Google Shape;618;p53"/>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9" name="Google Shape;619;p53"/>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0" name="Google Shape;620;p53"/>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1" name="Google Shape;621;p53"/>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2" name="Google Shape;622;p53"/>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3" name="Google Shape;623;p53"/>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4" name="Google Shape;624;p53"/>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5" name="Google Shape;625;p53"/>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6" name="Google Shape;626;p53"/>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7" name="Google Shape;627;p53"/>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8" name="Google Shape;628;p53"/>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9" name="Google Shape;629;p53"/>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0" name="Google Shape;630;p53"/>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1" name="Google Shape;631;p53"/>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2" name="Google Shape;632;p53"/>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3" name="Google Shape;633;p53"/>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4" name="Google Shape;634;p53"/>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5" name="Google Shape;635;p53"/>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6" name="Google Shape;636;p53"/>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7" name="Google Shape;637;p53"/>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8" name="Google Shape;638;p53"/>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9" name="Google Shape;639;p53"/>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0" name="Google Shape;640;p53"/>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1" name="Google Shape;641;p53"/>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2" name="Google Shape;642;p53"/>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3" name="Google Shape;643;p53"/>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4" name="Google Shape;644;p53"/>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5" name="Google Shape;645;p53"/>
          <p:cNvSpPr txBox="1"/>
          <p:nvPr>
            <p:ph type="title"/>
          </p:nvPr>
        </p:nvSpPr>
        <p:spPr>
          <a:xfrm>
            <a:off x="1635525" y="292525"/>
            <a:ext cx="5935500" cy="3027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200"/>
              <a:t>Petitgrain</a:t>
            </a:r>
            <a:br>
              <a:rPr b="0" i="1" lang="en" sz="1900"/>
            </a:br>
            <a:r>
              <a:rPr b="0" i="1" lang="en" sz="2100"/>
              <a:t>(Citrus aurantium amara fol)</a:t>
            </a:r>
            <a:br>
              <a:rPr b="0" i="1" lang="en" sz="1900"/>
            </a:br>
            <a:endParaRPr b="0" i="1" sz="2500"/>
          </a:p>
        </p:txBody>
      </p:sp>
      <p:sp>
        <p:nvSpPr>
          <p:cNvPr id="646" name="Google Shape;646;p53"/>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 </a:t>
            </a:r>
            <a:r>
              <a:rPr b="1" i="0" lang="en" sz="600" u="none" cap="none" strike="noStrike">
                <a:solidFill>
                  <a:schemeClr val="lt1"/>
                </a:solidFill>
                <a:latin typeface="Lato"/>
                <a:ea typeface="Lato"/>
                <a:cs typeface="Lato"/>
                <a:sym typeface="Lato"/>
              </a:rPr>
              <a:t> 202</a:t>
            </a:r>
            <a:r>
              <a:rPr b="1" lang="en" sz="600">
                <a:solidFill>
                  <a:schemeClr val="lt1"/>
                </a:solidFill>
                <a:latin typeface="Lato"/>
                <a:ea typeface="Lato"/>
                <a:cs typeface="Lato"/>
                <a:sym typeface="Lato"/>
              </a:rPr>
              <a:t>4</a:t>
            </a:r>
            <a:endParaRPr b="0" i="0" sz="600" u="none" cap="none" strike="noStrike">
              <a:solidFill>
                <a:schemeClr val="lt1"/>
              </a:solidFill>
              <a:latin typeface="Lato Black"/>
              <a:ea typeface="Lato Black"/>
              <a:cs typeface="Lato Black"/>
              <a:sym typeface="Lato Black"/>
            </a:endParaRPr>
          </a:p>
        </p:txBody>
      </p:sp>
      <p:sp>
        <p:nvSpPr>
          <p:cNvPr id="647" name="Google Shape;647;p53"/>
          <p:cNvSpPr txBox="1"/>
          <p:nvPr/>
        </p:nvSpPr>
        <p:spPr>
          <a:xfrm>
            <a:off x="1635525" y="1054700"/>
            <a:ext cx="5787600" cy="34752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rPr lang="en" sz="1700">
                <a:latin typeface="Lato"/>
                <a:ea typeface="Lato"/>
                <a:cs typeface="Lato"/>
                <a:sym typeface="Lato"/>
              </a:rPr>
              <a:t>In common with some other citrus oils, petitgrain has the ability to both relax and uplift at the same time.</a:t>
            </a:r>
            <a:endParaRPr sz="17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700">
                <a:latin typeface="Lato"/>
                <a:ea typeface="Lato"/>
                <a:cs typeface="Lato"/>
                <a:sym typeface="Lato"/>
              </a:rPr>
              <a:t>Peter Holmes states that Petitgrain belongs to ‘an elite group of oils that combine regulating, relaxant and restorative actions on the nervous system.’</a:t>
            </a:r>
            <a:endParaRPr sz="17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700">
                <a:latin typeface="Lato"/>
                <a:ea typeface="Lato"/>
                <a:cs typeface="Lato"/>
                <a:sym typeface="Lato"/>
              </a:rPr>
              <a:t>Petitgrain is useful for the treatment of insomnia, particularly if it is linked with loneliness and unhappiness rather than anxiety or an overactive mind. </a:t>
            </a:r>
            <a:endParaRPr sz="17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Patricia Davis suggests that you should inhale this oil when you need mental clarity</a:t>
            </a:r>
            <a:endParaRPr sz="1500">
              <a:latin typeface="Lato"/>
              <a:ea typeface="Lato"/>
              <a:cs typeface="Lato"/>
              <a:sym typeface="Lato"/>
            </a:endParaRPr>
          </a:p>
        </p:txBody>
      </p:sp>
      <p:pic>
        <p:nvPicPr>
          <p:cNvPr id="648" name="Google Shape;648;p53"/>
          <p:cNvPicPr preferRelativeResize="0"/>
          <p:nvPr/>
        </p:nvPicPr>
        <p:blipFill rotWithShape="1">
          <a:blip r:embed="rId5">
            <a:alphaModFix/>
          </a:blip>
          <a:srcRect b="0" l="38748" r="38750" t="0"/>
          <a:stretch/>
        </p:blipFill>
        <p:spPr>
          <a:xfrm>
            <a:off x="7423115" y="-1"/>
            <a:ext cx="1543112"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54"/>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54" name="Google Shape;654;p54"/>
          <p:cNvSpPr/>
          <p:nvPr/>
        </p:nvSpPr>
        <p:spPr>
          <a:xfrm>
            <a:off x="7423120"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5" name="Google Shape;655;p54"/>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6" name="Google Shape;656;p54"/>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7" name="Google Shape;657;p54"/>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8" name="Google Shape;658;p54"/>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9" name="Google Shape;659;p54"/>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0" name="Google Shape;660;p54"/>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1" name="Google Shape;661;p54"/>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2" name="Google Shape;662;p54"/>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3" name="Google Shape;663;p54"/>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4" name="Google Shape;664;p54"/>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5" name="Google Shape;665;p54"/>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6" name="Google Shape;666;p54"/>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7" name="Google Shape;667;p54"/>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8" name="Google Shape;668;p54"/>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9" name="Google Shape;669;p54"/>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0" name="Google Shape;670;p54"/>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1" name="Google Shape;671;p54"/>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2" name="Google Shape;672;p54"/>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3" name="Google Shape;673;p54"/>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4" name="Google Shape;674;p54"/>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5" name="Google Shape;675;p54"/>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6" name="Google Shape;676;p54"/>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7" name="Google Shape;677;p54"/>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8" name="Google Shape;678;p54"/>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9" name="Google Shape;679;p54"/>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0" name="Google Shape;680;p54"/>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1" name="Google Shape;681;p54"/>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2" name="Google Shape;682;p54"/>
          <p:cNvSpPr txBox="1"/>
          <p:nvPr>
            <p:ph type="title"/>
          </p:nvPr>
        </p:nvSpPr>
        <p:spPr>
          <a:xfrm>
            <a:off x="1635525" y="292525"/>
            <a:ext cx="5935500" cy="3027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200"/>
              <a:t>Petitgrain</a:t>
            </a:r>
            <a:br>
              <a:rPr b="0" i="1" lang="en" sz="1900"/>
            </a:br>
            <a:r>
              <a:rPr b="0" i="1" lang="en" sz="2100"/>
              <a:t>(Citrus aurantium amara fol)</a:t>
            </a:r>
            <a:br>
              <a:rPr b="0" i="1" lang="en" sz="1900"/>
            </a:br>
            <a:endParaRPr b="0" i="1" sz="2500"/>
          </a:p>
        </p:txBody>
      </p:sp>
      <p:sp>
        <p:nvSpPr>
          <p:cNvPr id="683" name="Google Shape;683;p54"/>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 </a:t>
            </a:r>
            <a:r>
              <a:rPr b="1" i="0" lang="en" sz="600" u="none" cap="none" strike="noStrike">
                <a:solidFill>
                  <a:schemeClr val="lt1"/>
                </a:solidFill>
                <a:latin typeface="Lato"/>
                <a:ea typeface="Lato"/>
                <a:cs typeface="Lato"/>
                <a:sym typeface="Lato"/>
              </a:rPr>
              <a:t> 202</a:t>
            </a:r>
            <a:r>
              <a:rPr b="1" lang="en" sz="600">
                <a:solidFill>
                  <a:schemeClr val="lt1"/>
                </a:solidFill>
                <a:latin typeface="Lato"/>
                <a:ea typeface="Lato"/>
                <a:cs typeface="Lato"/>
                <a:sym typeface="Lato"/>
              </a:rPr>
              <a:t>4</a:t>
            </a:r>
            <a:endParaRPr b="0" i="0" sz="600" u="none" cap="none" strike="noStrike">
              <a:solidFill>
                <a:schemeClr val="lt1"/>
              </a:solidFill>
              <a:latin typeface="Lato Black"/>
              <a:ea typeface="Lato Black"/>
              <a:cs typeface="Lato Black"/>
              <a:sym typeface="Lato Black"/>
            </a:endParaRPr>
          </a:p>
        </p:txBody>
      </p:sp>
      <p:sp>
        <p:nvSpPr>
          <p:cNvPr id="684" name="Google Shape;684;p54"/>
          <p:cNvSpPr txBox="1"/>
          <p:nvPr/>
        </p:nvSpPr>
        <p:spPr>
          <a:xfrm>
            <a:off x="1635525" y="1054700"/>
            <a:ext cx="5787600" cy="32136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rPr lang="en" sz="1700">
                <a:latin typeface="Lato"/>
                <a:ea typeface="Lato"/>
                <a:cs typeface="Lato"/>
                <a:sym typeface="Lato"/>
              </a:rPr>
              <a:t>It is a particularly useful oil for people who are lonely.  Also like bergamot it can be effective for those who suffer from the winter blues or seasonal affective disorder. </a:t>
            </a:r>
            <a:endParaRPr sz="17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As a relaxant/neurotonic it is useful for anxiety, palpitations, nervous breakdowns, nervous exhaustion and stress related conditions.</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Several websites have mentioned that petitgrain encourages emotional health. It is said to help relinquish self-control as well as encourages self-acceptance, which makes it a fantastic mix for maintaining emotional health. </a:t>
            </a:r>
            <a:endParaRPr sz="1700">
              <a:latin typeface="Lato"/>
              <a:ea typeface="Lato"/>
              <a:cs typeface="Lato"/>
              <a:sym typeface="Lato"/>
            </a:endParaRPr>
          </a:p>
        </p:txBody>
      </p:sp>
      <p:pic>
        <p:nvPicPr>
          <p:cNvPr id="685" name="Google Shape;685;p54"/>
          <p:cNvPicPr preferRelativeResize="0"/>
          <p:nvPr/>
        </p:nvPicPr>
        <p:blipFill rotWithShape="1">
          <a:blip r:embed="rId5">
            <a:alphaModFix/>
          </a:blip>
          <a:srcRect b="0" l="38748" r="38750" t="0"/>
          <a:stretch/>
        </p:blipFill>
        <p:spPr>
          <a:xfrm>
            <a:off x="7423115" y="-1"/>
            <a:ext cx="1543112"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55"/>
          <p:cNvSpPr/>
          <p:nvPr/>
        </p:nvSpPr>
        <p:spPr>
          <a:xfrm>
            <a:off x="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93" name="Google Shape;693;p55"/>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4" name="Google Shape;694;p55"/>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5" name="Google Shape;695;p55"/>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6" name="Google Shape;696;p55"/>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7" name="Google Shape;697;p55"/>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8" name="Google Shape;698;p55"/>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9" name="Google Shape;699;p55"/>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0" name="Google Shape;700;p55"/>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1" name="Google Shape;701;p55"/>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2" name="Google Shape;702;p55"/>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3" name="Google Shape;703;p55"/>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4" name="Google Shape;704;p55"/>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5" name="Google Shape;705;p55"/>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6" name="Google Shape;706;p55"/>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7" name="Google Shape;707;p55"/>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8" name="Google Shape;708;p55"/>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9" name="Google Shape;709;p55"/>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0" name="Google Shape;710;p55"/>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1" name="Google Shape;711;p55"/>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2" name="Google Shape;712;p55"/>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3" name="Google Shape;713;p55"/>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4" name="Google Shape;714;p55"/>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5" name="Google Shape;715;p55"/>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6" name="Google Shape;716;p55"/>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7" name="Google Shape;717;p55"/>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8" name="Google Shape;718;p55"/>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9" name="Google Shape;719;p55"/>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0" name="Google Shape;720;p55"/>
          <p:cNvSpPr txBox="1"/>
          <p:nvPr>
            <p:ph type="title"/>
          </p:nvPr>
        </p:nvSpPr>
        <p:spPr>
          <a:xfrm>
            <a:off x="1750525" y="239078"/>
            <a:ext cx="5787600" cy="501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loneliness</a:t>
            </a:r>
            <a:endParaRPr sz="1100"/>
          </a:p>
        </p:txBody>
      </p:sp>
      <p:sp>
        <p:nvSpPr>
          <p:cNvPr id="721" name="Google Shape;721;p55"/>
          <p:cNvSpPr txBox="1"/>
          <p:nvPr/>
        </p:nvSpPr>
        <p:spPr>
          <a:xfrm>
            <a:off x="339811"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April</a:t>
            </a:r>
            <a:r>
              <a:rPr b="1" lang="en" sz="600">
                <a:solidFill>
                  <a:srgbClr val="4F4B4D"/>
                </a:solidFill>
                <a:latin typeface="Lato"/>
                <a:ea typeface="Lato"/>
                <a:cs typeface="Lato"/>
                <a:sym typeface="Lato"/>
              </a:rPr>
              <a:t> </a:t>
            </a:r>
            <a:r>
              <a:rPr b="1" lang="en" sz="600">
                <a:solidFill>
                  <a:srgbClr val="4F4B4D"/>
                </a:solidFill>
                <a:latin typeface="Lato"/>
                <a:ea typeface="Lato"/>
                <a:cs typeface="Lato"/>
                <a:sym typeface="Lato"/>
              </a:rPr>
              <a:t>2024</a:t>
            </a:r>
            <a:endParaRPr b="0" i="0" sz="600" u="none" cap="none" strike="noStrike">
              <a:solidFill>
                <a:schemeClr val="dk1"/>
              </a:solidFill>
              <a:latin typeface="Lato Black"/>
              <a:ea typeface="Lato Black"/>
              <a:cs typeface="Lato Black"/>
              <a:sym typeface="Lato Black"/>
            </a:endParaRPr>
          </a:p>
        </p:txBody>
      </p:sp>
      <p:sp>
        <p:nvSpPr>
          <p:cNvPr id="722" name="Google Shape;722;p55"/>
          <p:cNvSpPr txBox="1"/>
          <p:nvPr/>
        </p:nvSpPr>
        <p:spPr>
          <a:xfrm>
            <a:off x="1618373" y="822814"/>
            <a:ext cx="5856000" cy="29982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900">
                <a:latin typeface="Lato"/>
                <a:ea typeface="Lato"/>
                <a:cs typeface="Lato"/>
                <a:sym typeface="Lato"/>
              </a:rPr>
              <a:t>For loneliness I would suggest adding 3-4 drops of essential oils to a diffuser perhaps at bedtime or using a roller ball during the day ( 3-6  total drops of essential oils to 10 mls of carrier oil).</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Benzoin - soothing, comforting and nurturing  for sadness and loneliness,</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Rose - good for heartache and sorrow.</a:t>
            </a:r>
            <a:endParaRPr sz="19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900">
                <a:solidFill>
                  <a:schemeClr val="dk1"/>
                </a:solidFill>
                <a:latin typeface="Lato"/>
                <a:ea typeface="Lato"/>
                <a:cs typeface="Lato"/>
                <a:sym typeface="Lato"/>
              </a:rPr>
              <a:t>Petitgrain - particularly good for insomnia if linked to loneliness, uplifting.</a:t>
            </a:r>
            <a:endParaRPr sz="1900">
              <a:latin typeface="Lato"/>
              <a:ea typeface="Lato"/>
              <a:cs typeface="Lato"/>
              <a:sym typeface="Lato"/>
            </a:endParaRPr>
          </a:p>
        </p:txBody>
      </p:sp>
      <p:pic>
        <p:nvPicPr>
          <p:cNvPr id="723" name="Google Shape;723;p55"/>
          <p:cNvPicPr preferRelativeResize="0"/>
          <p:nvPr/>
        </p:nvPicPr>
        <p:blipFill rotWithShape="1">
          <a:blip r:embed="rId5">
            <a:alphaModFix/>
          </a:blip>
          <a:srcRect b="0" l="27514" r="27519" t="0"/>
          <a:stretch/>
        </p:blipFill>
        <p:spPr>
          <a:xfrm>
            <a:off x="7602093" y="0"/>
            <a:ext cx="1541907"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56"/>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29" name="Google Shape;729;p56"/>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0" name="Google Shape;730;p56"/>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1" name="Google Shape;731;p56"/>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2" name="Google Shape;732;p56"/>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3" name="Google Shape;733;p56"/>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4" name="Google Shape;734;p56"/>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5" name="Google Shape;735;p56"/>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6" name="Google Shape;736;p56"/>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7" name="Google Shape;737;p56"/>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8" name="Google Shape;738;p56"/>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9" name="Google Shape;739;p56"/>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0" name="Google Shape;740;p56"/>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1" name="Google Shape;741;p56"/>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2" name="Google Shape;742;p56"/>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3" name="Google Shape;743;p56"/>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4" name="Google Shape;744;p56"/>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5" name="Google Shape;745;p56"/>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6" name="Google Shape;746;p56"/>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7" name="Google Shape;747;p56"/>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8" name="Google Shape;748;p56"/>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9" name="Google Shape;749;p56"/>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0" name="Google Shape;750;p56"/>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1" name="Google Shape;751;p56"/>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2" name="Google Shape;752;p56"/>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3" name="Google Shape;753;p56"/>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4" name="Google Shape;754;p56"/>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5" name="Google Shape;755;p56"/>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6" name="Google Shape;756;p56"/>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7" name="Google Shape;757;p56"/>
          <p:cNvSpPr txBox="1"/>
          <p:nvPr>
            <p:ph type="title"/>
          </p:nvPr>
        </p:nvSpPr>
        <p:spPr>
          <a:xfrm>
            <a:off x="1726325" y="292605"/>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Elemi</a:t>
            </a:r>
            <a:endParaRPr sz="2500"/>
          </a:p>
          <a:p>
            <a:pPr indent="0" lvl="0" marL="12700" rtl="0" algn="l">
              <a:lnSpc>
                <a:spcPct val="100000"/>
              </a:lnSpc>
              <a:spcBef>
                <a:spcPts val="0"/>
              </a:spcBef>
              <a:spcAft>
                <a:spcPts val="0"/>
              </a:spcAft>
              <a:buSzPts val="1100"/>
              <a:buNone/>
            </a:pPr>
            <a:r>
              <a:rPr b="0" i="1" lang="en" sz="1900"/>
              <a:t>(Canarium luzonicum</a:t>
            </a:r>
            <a:r>
              <a:rPr b="0" i="1" lang="en" sz="1900"/>
              <a:t>)</a:t>
            </a:r>
            <a:br>
              <a:rPr b="0" i="1" lang="en" sz="1900"/>
            </a:br>
            <a:endParaRPr b="0" i="1" sz="2500"/>
          </a:p>
        </p:txBody>
      </p:sp>
      <p:sp>
        <p:nvSpPr>
          <p:cNvPr id="758" name="Google Shape;758;p56"/>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a:t>
            </a:r>
            <a:r>
              <a:rPr b="1" i="0" lang="en" sz="600" u="none" cap="none" strike="noStrike">
                <a:solidFill>
                  <a:schemeClr val="lt1"/>
                </a:solidFill>
                <a:latin typeface="Lato"/>
                <a:ea typeface="Lato"/>
                <a:cs typeface="Lato"/>
                <a:sym typeface="Lato"/>
              </a:rPr>
              <a:t> </a:t>
            </a:r>
            <a:r>
              <a:rPr b="1" lang="en" sz="600">
                <a:solidFill>
                  <a:schemeClr val="lt1"/>
                </a:solidFill>
                <a:latin typeface="Lato"/>
                <a:ea typeface="Lato"/>
                <a:cs typeface="Lato"/>
                <a:sym typeface="Lato"/>
              </a:rPr>
              <a:t>2024</a:t>
            </a:r>
            <a:endParaRPr b="0" i="0" sz="600" u="none" cap="none" strike="noStrike">
              <a:solidFill>
                <a:schemeClr val="lt1"/>
              </a:solidFill>
              <a:latin typeface="Lato Black"/>
              <a:ea typeface="Lato Black"/>
              <a:cs typeface="Lato Black"/>
              <a:sym typeface="Lato Black"/>
            </a:endParaRPr>
          </a:p>
        </p:txBody>
      </p:sp>
      <p:sp>
        <p:nvSpPr>
          <p:cNvPr id="759" name="Google Shape;759;p56"/>
          <p:cNvSpPr txBox="1"/>
          <p:nvPr/>
        </p:nvSpPr>
        <p:spPr>
          <a:xfrm>
            <a:off x="1719820" y="1054695"/>
            <a:ext cx="5703300" cy="36753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The essential oil of Elemi is uplifting and harmonising, calming stress, agitation and nervous exhaustion.</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Valerie Ann Worwood states that Elemi can be ‘used in emotional healing to encourage soothing, calm stillness, compassion and peace.’</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Felicity Warner writes how Elemi is valuable in helping people let go of this life and surrender to the next.</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It is a gentle oil which can be used to help  remove doubts and fears and help the dying step into the unknown.</a:t>
            </a:r>
            <a:endParaRPr sz="1800">
              <a:latin typeface="Lato"/>
              <a:ea typeface="Lato"/>
              <a:cs typeface="Lato"/>
              <a:sym typeface="Lato"/>
            </a:endParaRPr>
          </a:p>
        </p:txBody>
      </p:sp>
      <p:pic>
        <p:nvPicPr>
          <p:cNvPr id="760" name="Google Shape;760;p56"/>
          <p:cNvPicPr preferRelativeResize="0"/>
          <p:nvPr/>
        </p:nvPicPr>
        <p:blipFill rotWithShape="1">
          <a:blip r:embed="rId5">
            <a:alphaModFix/>
          </a:blip>
          <a:srcRect b="0" l="38797" r="38797" t="0"/>
          <a:stretch/>
        </p:blipFill>
        <p:spPr>
          <a:xfrm>
            <a:off x="7607447" y="0"/>
            <a:ext cx="1536553"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57"/>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68" name="Google Shape;768;p57"/>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9" name="Google Shape;769;p57"/>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0" name="Google Shape;770;p57"/>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1" name="Google Shape;771;p57"/>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2" name="Google Shape;772;p57"/>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3" name="Google Shape;773;p57"/>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4" name="Google Shape;774;p57"/>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5" name="Google Shape;775;p57"/>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6" name="Google Shape;776;p57"/>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7" name="Google Shape;777;p57"/>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8" name="Google Shape;778;p57"/>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9" name="Google Shape;779;p57"/>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0" name="Google Shape;780;p57"/>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1" name="Google Shape;781;p57"/>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2" name="Google Shape;782;p57"/>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3" name="Google Shape;783;p57"/>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4" name="Google Shape;784;p57"/>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5" name="Google Shape;785;p57"/>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6" name="Google Shape;786;p57"/>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7" name="Google Shape;787;p57"/>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8" name="Google Shape;788;p57"/>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9" name="Google Shape;789;p57"/>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0" name="Google Shape;790;p57"/>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1" name="Google Shape;791;p57"/>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2" name="Google Shape;792;p57"/>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3" name="Google Shape;793;p57"/>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4" name="Google Shape;794;p57"/>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5" name="Google Shape;795;p57"/>
          <p:cNvSpPr txBox="1"/>
          <p:nvPr>
            <p:ph type="title"/>
          </p:nvPr>
        </p:nvSpPr>
        <p:spPr>
          <a:xfrm>
            <a:off x="1750525" y="239078"/>
            <a:ext cx="5787600" cy="501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fatigue and burnout</a:t>
            </a:r>
            <a:endParaRPr sz="1100"/>
          </a:p>
        </p:txBody>
      </p:sp>
      <p:sp>
        <p:nvSpPr>
          <p:cNvPr id="796" name="Google Shape;796;p57"/>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April</a:t>
            </a:r>
            <a:r>
              <a:rPr b="1" lang="en" sz="600">
                <a:solidFill>
                  <a:srgbClr val="4F4B4D"/>
                </a:solidFill>
                <a:latin typeface="Lato"/>
                <a:ea typeface="Lato"/>
                <a:cs typeface="Lato"/>
                <a:sym typeface="Lato"/>
              </a:rPr>
              <a:t> </a:t>
            </a:r>
            <a:r>
              <a:rPr b="1" lang="en" sz="600">
                <a:solidFill>
                  <a:srgbClr val="4F4B4D"/>
                </a:solidFill>
                <a:latin typeface="Lato"/>
                <a:ea typeface="Lato"/>
                <a:cs typeface="Lato"/>
                <a:sym typeface="Lato"/>
              </a:rPr>
              <a:t>2024</a:t>
            </a:r>
            <a:endParaRPr b="0" i="0" sz="600" u="none" cap="none" strike="noStrike">
              <a:solidFill>
                <a:schemeClr val="dk1"/>
              </a:solidFill>
              <a:latin typeface="Lato Black"/>
              <a:ea typeface="Lato Black"/>
              <a:cs typeface="Lato Black"/>
              <a:sym typeface="Lato Black"/>
            </a:endParaRPr>
          </a:p>
        </p:txBody>
      </p:sp>
      <p:sp>
        <p:nvSpPr>
          <p:cNvPr id="797" name="Google Shape;797;p57"/>
          <p:cNvSpPr txBox="1"/>
          <p:nvPr/>
        </p:nvSpPr>
        <p:spPr>
          <a:xfrm>
            <a:off x="1618373" y="822814"/>
            <a:ext cx="5856000" cy="41679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900">
                <a:latin typeface="Lato"/>
                <a:ea typeface="Lato"/>
                <a:cs typeface="Lato"/>
                <a:sym typeface="Lato"/>
              </a:rPr>
              <a:t>I would suggest that for fatigue perhaps using the oils in a bubble bath (to 10 mls of unperfumed foam bath add a total of 4-7 drops of essential oils) or add 3-4 drops of essential oils to a diffuser perhaps at bedtime.</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Petitgrain - to give mental clarity and uplift.</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Benzoin - good for exhaustion, warming and comforting</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Elemi - recommended for nervous exhaustion</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Vetiver - boosts the immune system, deeply relaxing</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Don’t forget energising oils such as rosemary, peppermint, black pepper and ginger.  They can be added to a nasal inhaler and sniffed during the day.</a:t>
            </a:r>
            <a:endParaRPr sz="1900">
              <a:latin typeface="Lato"/>
              <a:ea typeface="Lato"/>
              <a:cs typeface="Lato"/>
              <a:sym typeface="Lato"/>
            </a:endParaRPr>
          </a:p>
        </p:txBody>
      </p:sp>
      <p:pic>
        <p:nvPicPr>
          <p:cNvPr id="798" name="Google Shape;798;p57"/>
          <p:cNvPicPr preferRelativeResize="0"/>
          <p:nvPr/>
        </p:nvPicPr>
        <p:blipFill rotWithShape="1">
          <a:blip r:embed="rId5">
            <a:alphaModFix/>
          </a:blip>
          <a:srcRect b="0" l="41563" r="41563" t="0"/>
          <a:stretch/>
        </p:blipFill>
        <p:spPr>
          <a:xfrm>
            <a:off x="7602093" y="0"/>
            <a:ext cx="1541909"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58"/>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04" name="Google Shape;804;p58"/>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5" name="Google Shape;805;p58"/>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6" name="Google Shape;806;p58"/>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7" name="Google Shape;807;p58"/>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8" name="Google Shape;808;p58"/>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9" name="Google Shape;809;p58"/>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0" name="Google Shape;810;p58"/>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1" name="Google Shape;811;p58"/>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2" name="Google Shape;812;p58"/>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3" name="Google Shape;813;p58"/>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4" name="Google Shape;814;p58"/>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5" name="Google Shape;815;p58"/>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6" name="Google Shape;816;p58"/>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7" name="Google Shape;817;p58"/>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8" name="Google Shape;818;p58"/>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9" name="Google Shape;819;p58"/>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0" name="Google Shape;820;p58"/>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1" name="Google Shape;821;p58"/>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2" name="Google Shape;822;p58"/>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3" name="Google Shape;823;p58"/>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4" name="Google Shape;824;p58"/>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5" name="Google Shape;825;p58"/>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6" name="Google Shape;826;p58"/>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7" name="Google Shape;827;p58"/>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8" name="Google Shape;828;p58"/>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9" name="Google Shape;829;p58"/>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0" name="Google Shape;830;p58"/>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1" name="Google Shape;831;p58"/>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2" name="Google Shape;832;p58"/>
          <p:cNvSpPr txBox="1"/>
          <p:nvPr>
            <p:ph type="title"/>
          </p:nvPr>
        </p:nvSpPr>
        <p:spPr>
          <a:xfrm>
            <a:off x="1726325" y="292605"/>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Melissa</a:t>
            </a:r>
            <a:endParaRPr sz="2500"/>
          </a:p>
          <a:p>
            <a:pPr indent="0" lvl="0" marL="12700" rtl="0" algn="l">
              <a:lnSpc>
                <a:spcPct val="100000"/>
              </a:lnSpc>
              <a:spcBef>
                <a:spcPts val="0"/>
              </a:spcBef>
              <a:spcAft>
                <a:spcPts val="0"/>
              </a:spcAft>
              <a:buSzPts val="1100"/>
              <a:buNone/>
            </a:pPr>
            <a:r>
              <a:rPr b="0" i="1" lang="en" sz="1900"/>
              <a:t>(Melissa officinalis)</a:t>
            </a:r>
            <a:br>
              <a:rPr b="0" i="1" lang="en" sz="1900"/>
            </a:br>
            <a:endParaRPr b="0" i="1" sz="2500"/>
          </a:p>
        </p:txBody>
      </p:sp>
      <p:sp>
        <p:nvSpPr>
          <p:cNvPr id="833" name="Google Shape;833;p58"/>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a:t>
            </a:r>
            <a:r>
              <a:rPr b="1" i="0" lang="en" sz="600" u="none" cap="none" strike="noStrike">
                <a:solidFill>
                  <a:schemeClr val="lt1"/>
                </a:solidFill>
                <a:latin typeface="Lato"/>
                <a:ea typeface="Lato"/>
                <a:cs typeface="Lato"/>
                <a:sym typeface="Lato"/>
              </a:rPr>
              <a:t> </a:t>
            </a:r>
            <a:r>
              <a:rPr b="1" lang="en" sz="600">
                <a:solidFill>
                  <a:schemeClr val="lt1"/>
                </a:solidFill>
                <a:latin typeface="Lato"/>
                <a:ea typeface="Lato"/>
                <a:cs typeface="Lato"/>
                <a:sym typeface="Lato"/>
              </a:rPr>
              <a:t>2024</a:t>
            </a:r>
            <a:endParaRPr b="0" i="0" sz="600" u="none" cap="none" strike="noStrike">
              <a:solidFill>
                <a:schemeClr val="lt1"/>
              </a:solidFill>
              <a:latin typeface="Lato Black"/>
              <a:ea typeface="Lato Black"/>
              <a:cs typeface="Lato Black"/>
              <a:sym typeface="Lato Black"/>
            </a:endParaRPr>
          </a:p>
        </p:txBody>
      </p:sp>
      <p:sp>
        <p:nvSpPr>
          <p:cNvPr id="834" name="Google Shape;834;p58"/>
          <p:cNvSpPr txBox="1"/>
          <p:nvPr/>
        </p:nvSpPr>
        <p:spPr>
          <a:xfrm>
            <a:off x="1719820" y="1054695"/>
            <a:ext cx="5703300" cy="33984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b="1" lang="en" sz="1800">
                <a:latin typeface="Lato"/>
                <a:ea typeface="Lato"/>
                <a:cs typeface="Lato"/>
                <a:sym typeface="Lato"/>
              </a:rPr>
              <a:t>Mojay </a:t>
            </a:r>
            <a:r>
              <a:rPr lang="en" sz="1800">
                <a:latin typeface="Lato"/>
                <a:ea typeface="Lato"/>
                <a:cs typeface="Lato"/>
                <a:sym typeface="Lato"/>
              </a:rPr>
              <a:t>suggests that it can “help restore both clarity and security to a confused dependent soul”.  “Melissa is the most effective oil for anxious depression and a feeling of foreboding”. “It replaces intensity with serenity and distrust with innocence”.</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800">
                <a:latin typeface="Lato"/>
                <a:ea typeface="Lato"/>
                <a:cs typeface="Lato"/>
                <a:sym typeface="Lato"/>
              </a:rPr>
              <a:t>Patricia Davis</a:t>
            </a:r>
            <a:r>
              <a:rPr lang="en" sz="1800">
                <a:latin typeface="Lato"/>
                <a:ea typeface="Lato"/>
                <a:cs typeface="Lato"/>
                <a:sym typeface="Lato"/>
              </a:rPr>
              <a:t> writes “I have found Melissa a great help and comfort to those who know that they are dying, as well as their relatives and friends.  Its sweet, fresh fragrance seems to dispel fear and regret and bring acceptance and understanding as the time of death approaches”.</a:t>
            </a:r>
            <a:endParaRPr sz="1800">
              <a:latin typeface="Lato"/>
              <a:ea typeface="Lato"/>
              <a:cs typeface="Lato"/>
              <a:sym typeface="Lato"/>
            </a:endParaRPr>
          </a:p>
        </p:txBody>
      </p:sp>
      <p:pic>
        <p:nvPicPr>
          <p:cNvPr id="835" name="Google Shape;835;p58"/>
          <p:cNvPicPr preferRelativeResize="0"/>
          <p:nvPr/>
        </p:nvPicPr>
        <p:blipFill rotWithShape="1">
          <a:blip r:embed="rId5">
            <a:alphaModFix/>
          </a:blip>
          <a:srcRect b="0" l="30084" r="30084" t="0"/>
          <a:stretch/>
        </p:blipFill>
        <p:spPr>
          <a:xfrm>
            <a:off x="7607447" y="0"/>
            <a:ext cx="1536553"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59"/>
          <p:cNvSpPr/>
          <p:nvPr/>
        </p:nvSpPr>
        <p:spPr>
          <a:xfrm>
            <a:off x="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41" name="Google Shape;841;p59"/>
          <p:cNvSpPr/>
          <p:nvPr/>
        </p:nvSpPr>
        <p:spPr>
          <a:xfrm>
            <a:off x="7600895"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2" name="Google Shape;842;p59"/>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3" name="Google Shape;843;p59"/>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4" name="Google Shape;844;p59"/>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5" name="Google Shape;845;p59"/>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6" name="Google Shape;846;p59"/>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7" name="Google Shape;847;p59"/>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8" name="Google Shape;848;p59"/>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9" name="Google Shape;849;p59"/>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0" name="Google Shape;850;p59"/>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1" name="Google Shape;851;p59"/>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2" name="Google Shape;852;p59"/>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3" name="Google Shape;853;p59"/>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4" name="Google Shape;854;p59"/>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5" name="Google Shape;855;p59"/>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6" name="Google Shape;856;p59"/>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7" name="Google Shape;857;p59"/>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8" name="Google Shape;858;p59"/>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9" name="Google Shape;859;p59"/>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0" name="Google Shape;860;p59"/>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1" name="Google Shape;861;p59"/>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2" name="Google Shape;862;p59"/>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3" name="Google Shape;863;p59"/>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4" name="Google Shape;864;p59"/>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5" name="Google Shape;865;p59"/>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6" name="Google Shape;866;p59"/>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7" name="Google Shape;867;p59"/>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8" name="Google Shape;868;p59"/>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9" name="Google Shape;869;p59"/>
          <p:cNvSpPr txBox="1"/>
          <p:nvPr>
            <p:ph type="title"/>
          </p:nvPr>
        </p:nvSpPr>
        <p:spPr>
          <a:xfrm>
            <a:off x="1726325" y="292605"/>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Melissa</a:t>
            </a:r>
            <a:endParaRPr sz="2500"/>
          </a:p>
          <a:p>
            <a:pPr indent="0" lvl="0" marL="12700" rtl="0" algn="l">
              <a:lnSpc>
                <a:spcPct val="100000"/>
              </a:lnSpc>
              <a:spcBef>
                <a:spcPts val="0"/>
              </a:spcBef>
              <a:spcAft>
                <a:spcPts val="0"/>
              </a:spcAft>
              <a:buSzPts val="1100"/>
              <a:buNone/>
            </a:pPr>
            <a:r>
              <a:rPr b="0" i="1" lang="en" sz="1900"/>
              <a:t>(Melissa officinalis)</a:t>
            </a:r>
            <a:br>
              <a:rPr b="0" i="1" lang="en" sz="1900"/>
            </a:br>
            <a:endParaRPr b="0" i="1" sz="2500"/>
          </a:p>
        </p:txBody>
      </p:sp>
      <p:sp>
        <p:nvSpPr>
          <p:cNvPr id="870" name="Google Shape;870;p59"/>
          <p:cNvSpPr txBox="1"/>
          <p:nvPr/>
        </p:nvSpPr>
        <p:spPr>
          <a:xfrm>
            <a:off x="339811"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 </a:t>
            </a:r>
            <a:r>
              <a:rPr b="1" i="0" lang="en" sz="600" u="none" cap="none" strike="noStrike">
                <a:solidFill>
                  <a:schemeClr val="lt1"/>
                </a:solidFill>
                <a:latin typeface="Lato"/>
                <a:ea typeface="Lato"/>
                <a:cs typeface="Lato"/>
                <a:sym typeface="Lato"/>
              </a:rPr>
              <a:t> 202</a:t>
            </a:r>
            <a:r>
              <a:rPr b="1" lang="en" sz="600">
                <a:solidFill>
                  <a:schemeClr val="lt1"/>
                </a:solidFill>
                <a:latin typeface="Lato"/>
                <a:ea typeface="Lato"/>
                <a:cs typeface="Lato"/>
                <a:sym typeface="Lato"/>
              </a:rPr>
              <a:t>4</a:t>
            </a:r>
            <a:endParaRPr b="0" i="0" sz="600" u="none" cap="none" strike="noStrike">
              <a:solidFill>
                <a:schemeClr val="lt1"/>
              </a:solidFill>
              <a:latin typeface="Lato Black"/>
              <a:ea typeface="Lato Black"/>
              <a:cs typeface="Lato Black"/>
              <a:sym typeface="Lato Black"/>
            </a:endParaRPr>
          </a:p>
        </p:txBody>
      </p:sp>
      <p:sp>
        <p:nvSpPr>
          <p:cNvPr id="871" name="Google Shape;871;p59"/>
          <p:cNvSpPr txBox="1"/>
          <p:nvPr/>
        </p:nvSpPr>
        <p:spPr>
          <a:xfrm>
            <a:off x="1719820" y="1054695"/>
            <a:ext cx="5703300" cy="25671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rPr lang="en" sz="1800">
                <a:latin typeface="Lato"/>
                <a:ea typeface="Lato"/>
                <a:cs typeface="Lato"/>
                <a:sym typeface="Lato"/>
              </a:rPr>
              <a:t>Physically,  the essential oil of Melissa will help lower high blood pressure and has a calming effect on over-rapid heartbeat and breathing.</a:t>
            </a:r>
            <a:endParaRPr sz="18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 sz="1800">
                <a:latin typeface="Lato"/>
                <a:ea typeface="Lato"/>
                <a:cs typeface="Lato"/>
                <a:sym typeface="Lato"/>
              </a:rPr>
              <a:t>Several studies have shown that Melissa helps reduce anxiety and promote sleep.</a:t>
            </a:r>
            <a:endParaRPr sz="18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 sz="1800">
                <a:latin typeface="Lato"/>
                <a:ea typeface="Lato"/>
                <a:cs typeface="Lato"/>
                <a:sym typeface="Lato"/>
              </a:rPr>
              <a:t>Gabriel Mojay</a:t>
            </a:r>
            <a:r>
              <a:rPr lang="en" sz="1800">
                <a:latin typeface="Lato"/>
                <a:ea typeface="Lato"/>
                <a:cs typeface="Lato"/>
                <a:sym typeface="Lato"/>
              </a:rPr>
              <a:t> suggests that it can be used for restless insomnia and hot agitation</a:t>
            </a:r>
            <a:endParaRPr sz="1800">
              <a:latin typeface="Lato"/>
              <a:ea typeface="Lato"/>
              <a:cs typeface="Lato"/>
              <a:sym typeface="Lato"/>
            </a:endParaRPr>
          </a:p>
        </p:txBody>
      </p:sp>
      <p:pic>
        <p:nvPicPr>
          <p:cNvPr id="872" name="Google Shape;872;p59"/>
          <p:cNvPicPr preferRelativeResize="0"/>
          <p:nvPr/>
        </p:nvPicPr>
        <p:blipFill rotWithShape="1">
          <a:blip r:embed="rId5">
            <a:alphaModFix/>
          </a:blip>
          <a:srcRect b="0" l="30084" r="30084" t="0"/>
          <a:stretch/>
        </p:blipFill>
        <p:spPr>
          <a:xfrm>
            <a:off x="7607447" y="0"/>
            <a:ext cx="1536553"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2"/>
          <p:cNvSpPr/>
          <p:nvPr/>
        </p:nvSpPr>
        <p:spPr>
          <a:xfrm>
            <a:off x="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chemeClr val="dk1"/>
              </a:buClr>
              <a:buSzPts val="1100"/>
              <a:buFont typeface="Calibri"/>
              <a:buNone/>
            </a:pPr>
            <a:r>
              <a:t/>
            </a:r>
            <a:endParaRPr b="0" i="0" sz="1100" u="none" cap="none" strike="noStrike">
              <a:solidFill>
                <a:schemeClr val="lt1"/>
              </a:solidFill>
              <a:latin typeface="Arial"/>
              <a:ea typeface="Arial"/>
              <a:cs typeface="Arial"/>
              <a:sym typeface="Arial"/>
            </a:endParaRPr>
          </a:p>
        </p:txBody>
      </p:sp>
      <p:sp>
        <p:nvSpPr>
          <p:cNvPr id="213" name="Google Shape;213;p42"/>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4" name="Google Shape;214;p42"/>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5" name="Google Shape;215;p42"/>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6" name="Google Shape;216;p42"/>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7" name="Google Shape;217;p42"/>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8" name="Google Shape;218;p42"/>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9" name="Google Shape;219;p42"/>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0" name="Google Shape;220;p42"/>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1" name="Google Shape;221;p42"/>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2" name="Google Shape;222;p42"/>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3" name="Google Shape;223;p42"/>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4" name="Google Shape;224;p42"/>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5" name="Google Shape;225;p42"/>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6" name="Google Shape;226;p42"/>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7" name="Google Shape;227;p42"/>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8" name="Google Shape;228;p42"/>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9" name="Google Shape;229;p42"/>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0" name="Google Shape;230;p42"/>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1" name="Google Shape;231;p42"/>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2" name="Google Shape;232;p42"/>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3" name="Google Shape;233;p42"/>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4" name="Google Shape;234;p42"/>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5" name="Google Shape;235;p42"/>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6" name="Google Shape;236;p42"/>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7" name="Google Shape;237;p42"/>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8" name="Google Shape;238;p42"/>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9" name="Google Shape;239;p42"/>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0" name="Google Shape;240;p42"/>
          <p:cNvSpPr txBox="1"/>
          <p:nvPr/>
        </p:nvSpPr>
        <p:spPr>
          <a:xfrm>
            <a:off x="339811"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sz="1100"/>
          </a:p>
          <a:p>
            <a:pPr indent="0" lvl="0" marL="0" marR="0" rtl="0" algn="ctr">
              <a:lnSpc>
                <a:spcPct val="100000"/>
              </a:lnSpc>
              <a:spcBef>
                <a:spcPts val="100"/>
              </a:spcBef>
              <a:spcAft>
                <a:spcPts val="0"/>
              </a:spcAft>
              <a:buClr>
                <a:srgbClr val="000000"/>
              </a:buClr>
              <a:buSzPts val="600"/>
              <a:buFont typeface="Arial"/>
              <a:buNone/>
            </a:pPr>
            <a:r>
              <a:rPr b="1" lang="en" sz="600">
                <a:solidFill>
                  <a:schemeClr val="dk1"/>
                </a:solidFill>
                <a:latin typeface="Lato"/>
                <a:ea typeface="Lato"/>
                <a:cs typeface="Lato"/>
                <a:sym typeface="Lato"/>
              </a:rPr>
              <a:t>April  </a:t>
            </a:r>
            <a:r>
              <a:rPr b="1" lang="en" sz="600">
                <a:solidFill>
                  <a:schemeClr val="dk1"/>
                </a:solidFill>
                <a:latin typeface="Lato"/>
                <a:ea typeface="Lato"/>
                <a:cs typeface="Lato"/>
                <a:sym typeface="Lato"/>
              </a:rPr>
              <a:t>2024</a:t>
            </a:r>
            <a:endParaRPr b="0" i="0" sz="600" u="none" cap="none" strike="noStrike">
              <a:solidFill>
                <a:schemeClr val="dk1"/>
              </a:solidFill>
              <a:latin typeface="Lato Black"/>
              <a:ea typeface="Lato Black"/>
              <a:cs typeface="Lato Black"/>
              <a:sym typeface="Lato Black"/>
            </a:endParaRPr>
          </a:p>
        </p:txBody>
      </p:sp>
      <p:sp>
        <p:nvSpPr>
          <p:cNvPr id="241" name="Google Shape;241;p42"/>
          <p:cNvSpPr txBox="1"/>
          <p:nvPr/>
        </p:nvSpPr>
        <p:spPr>
          <a:xfrm>
            <a:off x="1644025" y="800400"/>
            <a:ext cx="5856000" cy="4029300"/>
          </a:xfrm>
          <a:prstGeom prst="rect">
            <a:avLst/>
          </a:prstGeom>
          <a:noFill/>
          <a:ln>
            <a:noFill/>
          </a:ln>
        </p:spPr>
        <p:txBody>
          <a:bodyPr anchorCtr="0" anchor="t" bIns="36400" lIns="72850" spcFirstLastPara="1" rIns="72850" wrap="square" tIns="36400">
            <a:spAutoFit/>
          </a:bodyPr>
          <a:lstStyle/>
          <a:p>
            <a:pPr indent="0" lvl="0" marL="0" marR="0" rtl="0" algn="l">
              <a:spcBef>
                <a:spcPts val="0"/>
              </a:spcBef>
              <a:spcAft>
                <a:spcPts val="0"/>
              </a:spcAft>
              <a:buNone/>
            </a:pPr>
            <a:r>
              <a:rPr lang="en" sz="1700">
                <a:solidFill>
                  <a:schemeClr val="dk1"/>
                </a:solidFill>
                <a:latin typeface="Lato"/>
                <a:ea typeface="Lato"/>
                <a:cs typeface="Lato"/>
                <a:sym typeface="Lato"/>
              </a:rPr>
              <a:t>Loneliness and isolation</a:t>
            </a:r>
            <a:endParaRPr sz="1700">
              <a:solidFill>
                <a:schemeClr val="dk1"/>
              </a:solidFill>
              <a:latin typeface="Lato"/>
              <a:ea typeface="Lato"/>
              <a:cs typeface="Lato"/>
              <a:sym typeface="Lato"/>
            </a:endParaRPr>
          </a:p>
          <a:p>
            <a:pPr indent="0" lvl="0" marL="0" marR="0" rtl="0" algn="l">
              <a:spcBef>
                <a:spcPts val="0"/>
              </a:spcBef>
              <a:spcAft>
                <a:spcPts val="0"/>
              </a:spcAft>
              <a:buNone/>
            </a:pPr>
            <a:r>
              <a:t/>
            </a:r>
            <a:endParaRPr sz="1700">
              <a:solidFill>
                <a:schemeClr val="dk1"/>
              </a:solidFill>
              <a:latin typeface="Lato"/>
              <a:ea typeface="Lato"/>
              <a:cs typeface="Lato"/>
              <a:sym typeface="Lato"/>
            </a:endParaRPr>
          </a:p>
          <a:p>
            <a:pPr indent="0" lvl="0" marL="0" marR="0" rtl="0" algn="l">
              <a:spcBef>
                <a:spcPts val="0"/>
              </a:spcBef>
              <a:spcAft>
                <a:spcPts val="0"/>
              </a:spcAft>
              <a:buNone/>
            </a:pPr>
            <a:r>
              <a:rPr lang="en" sz="1700">
                <a:solidFill>
                  <a:schemeClr val="dk1"/>
                </a:solidFill>
                <a:latin typeface="Lato"/>
                <a:ea typeface="Lato"/>
                <a:cs typeface="Lato"/>
                <a:sym typeface="Lato"/>
              </a:rPr>
              <a:t>Stress and anxiety</a:t>
            </a:r>
            <a:endParaRPr sz="1700">
              <a:solidFill>
                <a:schemeClr val="dk1"/>
              </a:solidFill>
              <a:latin typeface="Lato"/>
              <a:ea typeface="Lato"/>
              <a:cs typeface="Lato"/>
              <a:sym typeface="Lato"/>
            </a:endParaRPr>
          </a:p>
          <a:p>
            <a:pPr indent="0" lvl="0" marL="0" marR="0" rtl="0" algn="l">
              <a:spcBef>
                <a:spcPts val="0"/>
              </a:spcBef>
              <a:spcAft>
                <a:spcPts val="0"/>
              </a:spcAft>
              <a:buNone/>
            </a:pPr>
            <a:r>
              <a:t/>
            </a:r>
            <a:endParaRPr sz="1700">
              <a:solidFill>
                <a:schemeClr val="dk1"/>
              </a:solidFill>
              <a:latin typeface="Lato"/>
              <a:ea typeface="Lato"/>
              <a:cs typeface="Lato"/>
              <a:sym typeface="Lato"/>
            </a:endParaRPr>
          </a:p>
          <a:p>
            <a:pPr indent="0" lvl="0" marL="0" marR="0" rtl="0" algn="l">
              <a:spcBef>
                <a:spcPts val="0"/>
              </a:spcBef>
              <a:spcAft>
                <a:spcPts val="0"/>
              </a:spcAft>
              <a:buNone/>
            </a:pPr>
            <a:r>
              <a:rPr lang="en" sz="1700">
                <a:solidFill>
                  <a:schemeClr val="dk1"/>
                </a:solidFill>
                <a:latin typeface="Lato"/>
                <a:ea typeface="Lato"/>
                <a:cs typeface="Lato"/>
                <a:sym typeface="Lato"/>
              </a:rPr>
              <a:t>Anger and frustration</a:t>
            </a:r>
            <a:endParaRPr sz="1700">
              <a:solidFill>
                <a:schemeClr val="dk1"/>
              </a:solidFill>
              <a:latin typeface="Lato"/>
              <a:ea typeface="Lato"/>
              <a:cs typeface="Lato"/>
              <a:sym typeface="Lato"/>
            </a:endParaRPr>
          </a:p>
          <a:p>
            <a:pPr indent="0" lvl="0" marL="0" marR="0" rtl="0" algn="l">
              <a:spcBef>
                <a:spcPts val="0"/>
              </a:spcBef>
              <a:spcAft>
                <a:spcPts val="0"/>
              </a:spcAft>
              <a:buNone/>
            </a:pPr>
            <a:r>
              <a:t/>
            </a:r>
            <a:endParaRPr sz="1700">
              <a:solidFill>
                <a:schemeClr val="dk1"/>
              </a:solidFill>
              <a:latin typeface="Lato"/>
              <a:ea typeface="Lato"/>
              <a:cs typeface="Lato"/>
              <a:sym typeface="Lato"/>
            </a:endParaRPr>
          </a:p>
          <a:p>
            <a:pPr indent="0" lvl="0" marL="0" marR="0" rtl="0" algn="l">
              <a:spcBef>
                <a:spcPts val="0"/>
              </a:spcBef>
              <a:spcAft>
                <a:spcPts val="0"/>
              </a:spcAft>
              <a:buNone/>
            </a:pPr>
            <a:r>
              <a:rPr lang="en" sz="1700">
                <a:solidFill>
                  <a:schemeClr val="dk1"/>
                </a:solidFill>
                <a:latin typeface="Lato"/>
                <a:ea typeface="Lato"/>
                <a:cs typeface="Lato"/>
                <a:sym typeface="Lato"/>
              </a:rPr>
              <a:t>Disempowerment</a:t>
            </a:r>
            <a:endParaRPr sz="1700">
              <a:solidFill>
                <a:schemeClr val="dk1"/>
              </a:solidFill>
              <a:latin typeface="Lato"/>
              <a:ea typeface="Lato"/>
              <a:cs typeface="Lato"/>
              <a:sym typeface="Lato"/>
            </a:endParaRPr>
          </a:p>
          <a:p>
            <a:pPr indent="0" lvl="0" marL="0" marR="0" rtl="0" algn="l">
              <a:spcBef>
                <a:spcPts val="0"/>
              </a:spcBef>
              <a:spcAft>
                <a:spcPts val="0"/>
              </a:spcAft>
              <a:buNone/>
            </a:pPr>
            <a:r>
              <a:t/>
            </a:r>
            <a:endParaRPr sz="1700">
              <a:solidFill>
                <a:schemeClr val="dk1"/>
              </a:solidFill>
              <a:latin typeface="Lato"/>
              <a:ea typeface="Lato"/>
              <a:cs typeface="Lato"/>
              <a:sym typeface="Lato"/>
            </a:endParaRPr>
          </a:p>
          <a:p>
            <a:pPr indent="0" lvl="0" marL="0" marR="0" rtl="0" algn="l">
              <a:spcBef>
                <a:spcPts val="0"/>
              </a:spcBef>
              <a:spcAft>
                <a:spcPts val="0"/>
              </a:spcAft>
              <a:buNone/>
            </a:pPr>
            <a:r>
              <a:rPr lang="en" sz="1700">
                <a:solidFill>
                  <a:schemeClr val="dk1"/>
                </a:solidFill>
                <a:latin typeface="Lato"/>
                <a:ea typeface="Lato"/>
                <a:cs typeface="Lato"/>
                <a:sym typeface="Lato"/>
              </a:rPr>
              <a:t>Fear</a:t>
            </a:r>
            <a:endParaRPr sz="1700">
              <a:solidFill>
                <a:schemeClr val="dk1"/>
              </a:solidFill>
              <a:latin typeface="Lato"/>
              <a:ea typeface="Lato"/>
              <a:cs typeface="Lato"/>
              <a:sym typeface="Lato"/>
            </a:endParaRPr>
          </a:p>
          <a:p>
            <a:pPr indent="0" lvl="0" marL="0" marR="0" rtl="0" algn="l">
              <a:spcBef>
                <a:spcPts val="0"/>
              </a:spcBef>
              <a:spcAft>
                <a:spcPts val="0"/>
              </a:spcAft>
              <a:buNone/>
            </a:pPr>
            <a:r>
              <a:t/>
            </a:r>
            <a:endParaRPr sz="1700">
              <a:solidFill>
                <a:schemeClr val="dk1"/>
              </a:solidFill>
              <a:latin typeface="Lato"/>
              <a:ea typeface="Lato"/>
              <a:cs typeface="Lato"/>
              <a:sym typeface="Lato"/>
            </a:endParaRPr>
          </a:p>
          <a:p>
            <a:pPr indent="0" lvl="0" marL="0" marR="0" rtl="0" algn="l">
              <a:spcBef>
                <a:spcPts val="0"/>
              </a:spcBef>
              <a:spcAft>
                <a:spcPts val="0"/>
              </a:spcAft>
              <a:buNone/>
            </a:pPr>
            <a:r>
              <a:rPr lang="en" sz="1700">
                <a:solidFill>
                  <a:schemeClr val="dk1"/>
                </a:solidFill>
                <a:latin typeface="Lato"/>
                <a:ea typeface="Lato"/>
                <a:cs typeface="Lato"/>
                <a:sym typeface="Lato"/>
              </a:rPr>
              <a:t>Fatigue/lack of sleep</a:t>
            </a:r>
            <a:endParaRPr sz="1700">
              <a:solidFill>
                <a:schemeClr val="dk1"/>
              </a:solidFill>
              <a:latin typeface="Lato"/>
              <a:ea typeface="Lato"/>
              <a:cs typeface="Lato"/>
              <a:sym typeface="Lato"/>
            </a:endParaRPr>
          </a:p>
          <a:p>
            <a:pPr indent="0" lvl="0" marL="0" marR="0" rtl="0" algn="l">
              <a:spcBef>
                <a:spcPts val="0"/>
              </a:spcBef>
              <a:spcAft>
                <a:spcPts val="0"/>
              </a:spcAft>
              <a:buNone/>
            </a:pPr>
            <a:r>
              <a:t/>
            </a:r>
            <a:endParaRPr sz="1700">
              <a:solidFill>
                <a:schemeClr val="dk1"/>
              </a:solidFill>
              <a:latin typeface="Lato"/>
              <a:ea typeface="Lato"/>
              <a:cs typeface="Lato"/>
              <a:sym typeface="Lato"/>
            </a:endParaRPr>
          </a:p>
          <a:p>
            <a:pPr indent="0" lvl="0" marL="0" marR="0" rtl="0" algn="l">
              <a:spcBef>
                <a:spcPts val="0"/>
              </a:spcBef>
              <a:spcAft>
                <a:spcPts val="0"/>
              </a:spcAft>
              <a:buNone/>
            </a:pPr>
            <a:r>
              <a:rPr lang="en" sz="1700">
                <a:solidFill>
                  <a:schemeClr val="dk1"/>
                </a:solidFill>
                <a:latin typeface="Lato"/>
                <a:ea typeface="Lato"/>
                <a:cs typeface="Lato"/>
                <a:sym typeface="Lato"/>
              </a:rPr>
              <a:t>Grief</a:t>
            </a:r>
            <a:endParaRPr sz="1700">
              <a:solidFill>
                <a:schemeClr val="dk1"/>
              </a:solidFill>
              <a:latin typeface="Lato"/>
              <a:ea typeface="Lato"/>
              <a:cs typeface="Lato"/>
              <a:sym typeface="Lato"/>
            </a:endParaRPr>
          </a:p>
          <a:p>
            <a:pPr indent="0" lvl="0" marL="0" marR="0" rtl="0" algn="l">
              <a:spcBef>
                <a:spcPts val="0"/>
              </a:spcBef>
              <a:spcAft>
                <a:spcPts val="0"/>
              </a:spcAft>
              <a:buNone/>
            </a:pPr>
            <a:r>
              <a:t/>
            </a:r>
            <a:endParaRPr sz="1800">
              <a:solidFill>
                <a:schemeClr val="dk1"/>
              </a:solidFill>
              <a:latin typeface="Lato"/>
              <a:ea typeface="Lato"/>
              <a:cs typeface="Lato"/>
              <a:sym typeface="Lato"/>
            </a:endParaRPr>
          </a:p>
          <a:p>
            <a:pPr indent="0" lvl="0" marL="0" marR="0" rtl="0" algn="l">
              <a:spcBef>
                <a:spcPts val="0"/>
              </a:spcBef>
              <a:spcAft>
                <a:spcPts val="0"/>
              </a:spcAft>
              <a:buNone/>
            </a:pPr>
            <a:r>
              <a:rPr lang="en" sz="1800">
                <a:solidFill>
                  <a:schemeClr val="dk1"/>
                </a:solidFill>
                <a:latin typeface="Lato"/>
                <a:ea typeface="Lato"/>
                <a:cs typeface="Lato"/>
                <a:sym typeface="Lato"/>
              </a:rPr>
              <a:t>Guilt</a:t>
            </a:r>
            <a:endParaRPr sz="1800">
              <a:solidFill>
                <a:schemeClr val="dk1"/>
              </a:solidFill>
              <a:latin typeface="Lato"/>
              <a:ea typeface="Lato"/>
              <a:cs typeface="Lato"/>
              <a:sym typeface="Lato"/>
            </a:endParaRPr>
          </a:p>
        </p:txBody>
      </p:sp>
      <p:sp>
        <p:nvSpPr>
          <p:cNvPr id="242" name="Google Shape;242;p42"/>
          <p:cNvSpPr txBox="1"/>
          <p:nvPr/>
        </p:nvSpPr>
        <p:spPr>
          <a:xfrm>
            <a:off x="1720125" y="203200"/>
            <a:ext cx="5856000" cy="563700"/>
          </a:xfrm>
          <a:prstGeom prst="rect">
            <a:avLst/>
          </a:prstGeom>
          <a:noFill/>
          <a:ln>
            <a:noFill/>
          </a:ln>
        </p:spPr>
        <p:txBody>
          <a:bodyPr anchorCtr="0" anchor="t" bIns="0" lIns="0" spcFirstLastPara="1" rIns="0" wrap="square" tIns="10125">
            <a:noAutofit/>
          </a:bodyPr>
          <a:lstStyle/>
          <a:p>
            <a:pPr indent="0" lvl="0" marL="12700" marR="0" rtl="0" algn="l">
              <a:lnSpc>
                <a:spcPct val="100000"/>
              </a:lnSpc>
              <a:spcBef>
                <a:spcPts val="0"/>
              </a:spcBef>
              <a:spcAft>
                <a:spcPts val="0"/>
              </a:spcAft>
              <a:buClr>
                <a:schemeClr val="dk1"/>
              </a:buClr>
              <a:buSzPts val="900"/>
              <a:buFont typeface="Arial"/>
              <a:buNone/>
            </a:pPr>
            <a:r>
              <a:rPr b="1" lang="en" sz="2500">
                <a:solidFill>
                  <a:srgbClr val="FF0000"/>
                </a:solidFill>
                <a:latin typeface="Lato"/>
                <a:ea typeface="Lato"/>
                <a:cs typeface="Lato"/>
                <a:sym typeface="Lato"/>
              </a:rPr>
              <a:t>Issues for Carers</a:t>
            </a:r>
            <a:endParaRPr b="1" sz="2500">
              <a:solidFill>
                <a:srgbClr val="FF0000"/>
              </a:solidFill>
              <a:latin typeface="Lato"/>
              <a:ea typeface="Lato"/>
              <a:cs typeface="Lato"/>
              <a:sym typeface="Lato"/>
            </a:endParaRPr>
          </a:p>
        </p:txBody>
      </p:sp>
      <p:pic>
        <p:nvPicPr>
          <p:cNvPr id="243" name="Google Shape;243;p42"/>
          <p:cNvPicPr preferRelativeResize="0"/>
          <p:nvPr/>
        </p:nvPicPr>
        <p:blipFill rotWithShape="1">
          <a:blip r:embed="rId5">
            <a:alphaModFix/>
          </a:blip>
          <a:srcRect b="0" l="40001" r="40003" t="0"/>
          <a:stretch/>
        </p:blipFill>
        <p:spPr>
          <a:xfrm>
            <a:off x="7602090" y="19434"/>
            <a:ext cx="1541908"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60"/>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78" name="Google Shape;878;p60"/>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9" name="Google Shape;879;p60"/>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0" name="Google Shape;880;p60"/>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1" name="Google Shape;881;p60"/>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2" name="Google Shape;882;p60"/>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3" name="Google Shape;883;p60"/>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4" name="Google Shape;884;p60"/>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5" name="Google Shape;885;p60"/>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6" name="Google Shape;886;p60"/>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7" name="Google Shape;887;p60"/>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8" name="Google Shape;888;p60"/>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9" name="Google Shape;889;p60"/>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0" name="Google Shape;890;p60"/>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1" name="Google Shape;891;p60"/>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2" name="Google Shape;892;p60"/>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3" name="Google Shape;893;p60"/>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4" name="Google Shape;894;p60"/>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5" name="Google Shape;895;p60"/>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6" name="Google Shape;896;p60"/>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7" name="Google Shape;897;p60"/>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8" name="Google Shape;898;p60"/>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9" name="Google Shape;899;p60"/>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0" name="Google Shape;900;p60"/>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1" name="Google Shape;901;p60"/>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2" name="Google Shape;902;p60"/>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3" name="Google Shape;903;p60"/>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4" name="Google Shape;904;p60"/>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5" name="Google Shape;905;p60"/>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6" name="Google Shape;906;p60"/>
          <p:cNvSpPr txBox="1"/>
          <p:nvPr>
            <p:ph type="title"/>
          </p:nvPr>
        </p:nvSpPr>
        <p:spPr>
          <a:xfrm>
            <a:off x="1726325" y="292605"/>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Frankincense</a:t>
            </a:r>
            <a:endParaRPr sz="2500"/>
          </a:p>
          <a:p>
            <a:pPr indent="0" lvl="0" marL="12700" rtl="0" algn="l">
              <a:lnSpc>
                <a:spcPct val="100000"/>
              </a:lnSpc>
              <a:spcBef>
                <a:spcPts val="0"/>
              </a:spcBef>
              <a:spcAft>
                <a:spcPts val="0"/>
              </a:spcAft>
              <a:buSzPts val="1100"/>
              <a:buNone/>
            </a:pPr>
            <a:r>
              <a:rPr b="0" i="1" lang="en" sz="1900"/>
              <a:t>(Boswellia carteri)</a:t>
            </a:r>
            <a:br>
              <a:rPr b="0" i="1" lang="en" sz="1900"/>
            </a:br>
            <a:endParaRPr b="0" i="1" sz="2500"/>
          </a:p>
        </p:txBody>
      </p:sp>
      <p:sp>
        <p:nvSpPr>
          <p:cNvPr id="907" name="Google Shape;907;p60"/>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a:t>
            </a:r>
            <a:r>
              <a:rPr b="1" i="0" lang="en" sz="600" u="none" cap="none" strike="noStrike">
                <a:solidFill>
                  <a:schemeClr val="lt1"/>
                </a:solidFill>
                <a:latin typeface="Lato"/>
                <a:ea typeface="Lato"/>
                <a:cs typeface="Lato"/>
                <a:sym typeface="Lato"/>
              </a:rPr>
              <a:t> </a:t>
            </a:r>
            <a:r>
              <a:rPr b="1" lang="en" sz="600">
                <a:solidFill>
                  <a:schemeClr val="lt1"/>
                </a:solidFill>
                <a:latin typeface="Lato"/>
                <a:ea typeface="Lato"/>
                <a:cs typeface="Lato"/>
                <a:sym typeface="Lato"/>
              </a:rPr>
              <a:t>2024</a:t>
            </a:r>
            <a:endParaRPr b="0" i="0" sz="600" u="none" cap="none" strike="noStrike">
              <a:solidFill>
                <a:schemeClr val="lt1"/>
              </a:solidFill>
              <a:latin typeface="Lato Black"/>
              <a:ea typeface="Lato Black"/>
              <a:cs typeface="Lato Black"/>
              <a:sym typeface="Lato Black"/>
            </a:endParaRPr>
          </a:p>
        </p:txBody>
      </p:sp>
      <p:sp>
        <p:nvSpPr>
          <p:cNvPr id="908" name="Google Shape;908;p60"/>
          <p:cNvSpPr txBox="1"/>
          <p:nvPr/>
        </p:nvSpPr>
        <p:spPr>
          <a:xfrm>
            <a:off x="1719820" y="1054695"/>
            <a:ext cx="5703300" cy="36753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Frankincense is excellent for stress, it will slow the breathing and therefore calm the person, it can be used to help meditation and other tools used to calm.</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It is a valuable oil for its effect on the mind being both soothing and stimulating at once, it can help the depressed person to get moving again.  It seems to be particularly helpful for people suffering from the effects of traumatic experiences in their past.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On a day-to-day level it may be used for states of mental agitation and worry, or whenever the mind is distracted and overwhelmed by too many thoughts.</a:t>
            </a:r>
            <a:endParaRPr sz="1800">
              <a:latin typeface="Lato"/>
              <a:ea typeface="Lato"/>
              <a:cs typeface="Lato"/>
              <a:sym typeface="Lato"/>
            </a:endParaRPr>
          </a:p>
        </p:txBody>
      </p:sp>
      <p:pic>
        <p:nvPicPr>
          <p:cNvPr id="909" name="Google Shape;909;p60"/>
          <p:cNvPicPr preferRelativeResize="0"/>
          <p:nvPr/>
        </p:nvPicPr>
        <p:blipFill rotWithShape="1">
          <a:blip r:embed="rId5">
            <a:alphaModFix/>
          </a:blip>
          <a:srcRect b="0" l="27587" r="27591" t="0"/>
          <a:stretch/>
        </p:blipFill>
        <p:spPr>
          <a:xfrm>
            <a:off x="7607447" y="0"/>
            <a:ext cx="1536552"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61"/>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15" name="Google Shape;915;p61"/>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6" name="Google Shape;916;p61"/>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7" name="Google Shape;917;p61"/>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8" name="Google Shape;918;p61"/>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9" name="Google Shape;919;p61"/>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0" name="Google Shape;920;p61"/>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1" name="Google Shape;921;p61"/>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2" name="Google Shape;922;p61"/>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3" name="Google Shape;923;p61"/>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4" name="Google Shape;924;p61"/>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5" name="Google Shape;925;p61"/>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6" name="Google Shape;926;p61"/>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7" name="Google Shape;927;p61"/>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8" name="Google Shape;928;p61"/>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9" name="Google Shape;929;p61"/>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0" name="Google Shape;930;p61"/>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1" name="Google Shape;931;p61"/>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2" name="Google Shape;932;p61"/>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3" name="Google Shape;933;p61"/>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4" name="Google Shape;934;p61"/>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5" name="Google Shape;935;p61"/>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6" name="Google Shape;936;p61"/>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7" name="Google Shape;937;p61"/>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8" name="Google Shape;938;p61"/>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9" name="Google Shape;939;p61"/>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0" name="Google Shape;940;p61"/>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1" name="Google Shape;941;p61"/>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2" name="Google Shape;942;p61"/>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3" name="Google Shape;943;p61"/>
          <p:cNvSpPr txBox="1"/>
          <p:nvPr>
            <p:ph type="title"/>
          </p:nvPr>
        </p:nvSpPr>
        <p:spPr>
          <a:xfrm>
            <a:off x="1726325" y="292605"/>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Frankincense</a:t>
            </a:r>
            <a:endParaRPr sz="2500"/>
          </a:p>
          <a:p>
            <a:pPr indent="0" lvl="0" marL="12700" rtl="0" algn="l">
              <a:lnSpc>
                <a:spcPct val="100000"/>
              </a:lnSpc>
              <a:spcBef>
                <a:spcPts val="0"/>
              </a:spcBef>
              <a:spcAft>
                <a:spcPts val="0"/>
              </a:spcAft>
              <a:buSzPts val="1100"/>
              <a:buNone/>
            </a:pPr>
            <a:r>
              <a:rPr b="0" i="1" lang="en" sz="1900"/>
              <a:t>(Boswellia carteri)</a:t>
            </a:r>
            <a:br>
              <a:rPr b="0" i="1" lang="en" sz="1900"/>
            </a:br>
            <a:endParaRPr b="0" i="1" sz="2500"/>
          </a:p>
        </p:txBody>
      </p:sp>
      <p:sp>
        <p:nvSpPr>
          <p:cNvPr id="944" name="Google Shape;944;p61"/>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a:t>
            </a:r>
            <a:r>
              <a:rPr b="1" i="0" lang="en" sz="600" u="none" cap="none" strike="noStrike">
                <a:solidFill>
                  <a:schemeClr val="lt1"/>
                </a:solidFill>
                <a:latin typeface="Lato"/>
                <a:ea typeface="Lato"/>
                <a:cs typeface="Lato"/>
                <a:sym typeface="Lato"/>
              </a:rPr>
              <a:t> </a:t>
            </a:r>
            <a:r>
              <a:rPr b="1" lang="en" sz="600">
                <a:solidFill>
                  <a:schemeClr val="lt1"/>
                </a:solidFill>
                <a:latin typeface="Lato"/>
                <a:ea typeface="Lato"/>
                <a:cs typeface="Lato"/>
                <a:sym typeface="Lato"/>
              </a:rPr>
              <a:t>2024</a:t>
            </a:r>
            <a:endParaRPr b="0" i="0" sz="600" u="none" cap="none" strike="noStrike">
              <a:solidFill>
                <a:schemeClr val="lt1"/>
              </a:solidFill>
              <a:latin typeface="Lato Black"/>
              <a:ea typeface="Lato Black"/>
              <a:cs typeface="Lato Black"/>
              <a:sym typeface="Lato Black"/>
            </a:endParaRPr>
          </a:p>
        </p:txBody>
      </p:sp>
      <p:sp>
        <p:nvSpPr>
          <p:cNvPr id="945" name="Google Shape;945;p61"/>
          <p:cNvSpPr txBox="1"/>
          <p:nvPr/>
        </p:nvSpPr>
        <p:spPr>
          <a:xfrm>
            <a:off x="1719820" y="1054695"/>
            <a:ext cx="5703300" cy="36753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Felicity Warner describes how Frankincense can ‘clear away melancholy and ease the sadness that can be associated with nostalgic thoughts.’</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She goes on to say that ‘it’s a marvellous aid when </a:t>
            </a:r>
            <a:r>
              <a:rPr lang="en" sz="1800">
                <a:latin typeface="Lato"/>
                <a:ea typeface="Lato"/>
                <a:cs typeface="Lato"/>
                <a:sym typeface="Lato"/>
              </a:rPr>
              <a:t>dealing</a:t>
            </a:r>
            <a:r>
              <a:rPr lang="en" sz="1800">
                <a:latin typeface="Lato"/>
                <a:ea typeface="Lato"/>
                <a:cs typeface="Lato"/>
                <a:sym typeface="Lato"/>
              </a:rPr>
              <a:t> with any kind of spiritual crisis because it not only soothes our inner chaos but it also provides spiritual comfort and protection.’</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800">
                <a:latin typeface="Lato"/>
                <a:ea typeface="Lato"/>
                <a:cs typeface="Lato"/>
                <a:sym typeface="Lato"/>
              </a:rPr>
              <a:t>Mojay</a:t>
            </a:r>
            <a:r>
              <a:rPr lang="en" sz="1800">
                <a:latin typeface="Lato"/>
                <a:ea typeface="Lato"/>
                <a:cs typeface="Lato"/>
                <a:sym typeface="Lato"/>
              </a:rPr>
              <a:t> suggests it is good for the mentally overwhelmed where it can ”help cease mental chatter and still the mind ready for meditation or prayer.”   He says it stops ‘mundane worry’.</a:t>
            </a:r>
            <a:endParaRPr sz="1800">
              <a:latin typeface="Lato"/>
              <a:ea typeface="Lato"/>
              <a:cs typeface="Lato"/>
              <a:sym typeface="Lato"/>
            </a:endParaRPr>
          </a:p>
        </p:txBody>
      </p:sp>
      <p:pic>
        <p:nvPicPr>
          <p:cNvPr id="946" name="Google Shape;946;p61"/>
          <p:cNvPicPr preferRelativeResize="0"/>
          <p:nvPr/>
        </p:nvPicPr>
        <p:blipFill rotWithShape="1">
          <a:blip r:embed="rId5">
            <a:alphaModFix/>
          </a:blip>
          <a:srcRect b="0" l="27587" r="27591" t="0"/>
          <a:stretch/>
        </p:blipFill>
        <p:spPr>
          <a:xfrm>
            <a:off x="7607447" y="0"/>
            <a:ext cx="1536552"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62"/>
          <p:cNvSpPr/>
          <p:nvPr/>
        </p:nvSpPr>
        <p:spPr>
          <a:xfrm>
            <a:off x="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54" name="Google Shape;954;p62"/>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5" name="Google Shape;955;p62"/>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6" name="Google Shape;956;p62"/>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7" name="Google Shape;957;p62"/>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8" name="Google Shape;958;p62"/>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9" name="Google Shape;959;p62"/>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0" name="Google Shape;960;p62"/>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1" name="Google Shape;961;p62"/>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2" name="Google Shape;962;p62"/>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3" name="Google Shape;963;p62"/>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4" name="Google Shape;964;p62"/>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5" name="Google Shape;965;p62"/>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6" name="Google Shape;966;p62"/>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7" name="Google Shape;967;p62"/>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8" name="Google Shape;968;p62"/>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9" name="Google Shape;969;p62"/>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0" name="Google Shape;970;p62"/>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1" name="Google Shape;971;p62"/>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2" name="Google Shape;972;p62"/>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3" name="Google Shape;973;p62"/>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4" name="Google Shape;974;p62"/>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5" name="Google Shape;975;p62"/>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6" name="Google Shape;976;p62"/>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7" name="Google Shape;977;p62"/>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8" name="Google Shape;978;p62"/>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9" name="Google Shape;979;p62"/>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0" name="Google Shape;980;p62"/>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1" name="Google Shape;981;p62"/>
          <p:cNvSpPr txBox="1"/>
          <p:nvPr>
            <p:ph type="title"/>
          </p:nvPr>
        </p:nvSpPr>
        <p:spPr>
          <a:xfrm>
            <a:off x="1750525" y="239078"/>
            <a:ext cx="5787600" cy="4866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stress and depression</a:t>
            </a:r>
            <a:endParaRPr sz="2500"/>
          </a:p>
          <a:p>
            <a:pPr indent="0" lvl="0" marL="12700" rtl="0" algn="l">
              <a:lnSpc>
                <a:spcPct val="100000"/>
              </a:lnSpc>
              <a:spcBef>
                <a:spcPts val="0"/>
              </a:spcBef>
              <a:spcAft>
                <a:spcPts val="0"/>
              </a:spcAft>
              <a:buSzPts val="1100"/>
              <a:buNone/>
            </a:pPr>
            <a:r>
              <a:t/>
            </a:r>
            <a:endParaRPr sz="2500"/>
          </a:p>
        </p:txBody>
      </p:sp>
      <p:sp>
        <p:nvSpPr>
          <p:cNvPr id="982" name="Google Shape;982;p62"/>
          <p:cNvSpPr txBox="1"/>
          <p:nvPr/>
        </p:nvSpPr>
        <p:spPr>
          <a:xfrm>
            <a:off x="339811"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April</a:t>
            </a:r>
            <a:r>
              <a:rPr b="1" lang="en" sz="600">
                <a:solidFill>
                  <a:srgbClr val="4F4B4D"/>
                </a:solidFill>
                <a:latin typeface="Lato"/>
                <a:ea typeface="Lato"/>
                <a:cs typeface="Lato"/>
                <a:sym typeface="Lato"/>
              </a:rPr>
              <a:t> </a:t>
            </a:r>
            <a:r>
              <a:rPr b="1" lang="en" sz="600">
                <a:solidFill>
                  <a:srgbClr val="4F4B4D"/>
                </a:solidFill>
                <a:latin typeface="Lato"/>
                <a:ea typeface="Lato"/>
                <a:cs typeface="Lato"/>
                <a:sym typeface="Lato"/>
              </a:rPr>
              <a:t>2024</a:t>
            </a:r>
            <a:endParaRPr b="0" i="0" sz="600" u="none" cap="none" strike="noStrike">
              <a:solidFill>
                <a:schemeClr val="dk1"/>
              </a:solidFill>
              <a:latin typeface="Lato Black"/>
              <a:ea typeface="Lato Black"/>
              <a:cs typeface="Lato Black"/>
              <a:sym typeface="Lato Black"/>
            </a:endParaRPr>
          </a:p>
        </p:txBody>
      </p:sp>
      <p:sp>
        <p:nvSpPr>
          <p:cNvPr id="983" name="Google Shape;983;p62"/>
          <p:cNvSpPr txBox="1"/>
          <p:nvPr/>
        </p:nvSpPr>
        <p:spPr>
          <a:xfrm>
            <a:off x="1618373" y="822814"/>
            <a:ext cx="5856000" cy="34599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t/>
            </a:r>
            <a:endParaRPr sz="1100"/>
          </a:p>
          <a:p>
            <a:pPr indent="0" lvl="0" marL="0" marR="0" rtl="0" algn="l">
              <a:lnSpc>
                <a:spcPct val="100000"/>
              </a:lnSpc>
              <a:spcBef>
                <a:spcPts val="0"/>
              </a:spcBef>
              <a:spcAft>
                <a:spcPts val="0"/>
              </a:spcAft>
              <a:buNone/>
            </a:pPr>
            <a:r>
              <a:rPr lang="en" sz="1900">
                <a:latin typeface="Lato"/>
                <a:ea typeface="Lato"/>
                <a:cs typeface="Lato"/>
                <a:sym typeface="Lato"/>
              </a:rPr>
              <a:t>Make up a nasal inhaler (6-10  total drops of essential oils) a roller ball ( 3-6  total drops of essential oils to 10 mls of carrier oil), Add any three of the following oils:</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Benzoin - warming and comforting</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Rose - calming and good for nervous anxiety</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Elemi - calms stress and agitation</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Frankincense - ceases mental chatter</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Melissa - for anxious depression and a feeling of foreboding</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Sweet orange - uplifting and calming</a:t>
            </a:r>
            <a:endParaRPr sz="1900">
              <a:latin typeface="Lato"/>
              <a:ea typeface="Lato"/>
              <a:cs typeface="Lato"/>
              <a:sym typeface="Lato"/>
            </a:endParaRPr>
          </a:p>
        </p:txBody>
      </p:sp>
      <p:pic>
        <p:nvPicPr>
          <p:cNvPr descr="Free photos of Coffee" id="984" name="Google Shape;984;p62"/>
          <p:cNvPicPr preferRelativeResize="0"/>
          <p:nvPr/>
        </p:nvPicPr>
        <p:blipFill rotWithShape="1">
          <a:blip r:embed="rId5">
            <a:alphaModFix/>
          </a:blip>
          <a:srcRect b="0" l="59036" r="24771" t="0"/>
          <a:stretch/>
        </p:blipFill>
        <p:spPr>
          <a:xfrm>
            <a:off x="7602093" y="1"/>
            <a:ext cx="1541904" cy="5143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63"/>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92" name="Google Shape;992;p63"/>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3" name="Google Shape;993;p63"/>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4" name="Google Shape;994;p63"/>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5" name="Google Shape;995;p63"/>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6" name="Google Shape;996;p63"/>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7" name="Google Shape;997;p63"/>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8" name="Google Shape;998;p63"/>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9" name="Google Shape;999;p63"/>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0" name="Google Shape;1000;p63"/>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1" name="Google Shape;1001;p63"/>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2" name="Google Shape;1002;p63"/>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3" name="Google Shape;1003;p63"/>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4" name="Google Shape;1004;p63"/>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5" name="Google Shape;1005;p63"/>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6" name="Google Shape;1006;p63"/>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7" name="Google Shape;1007;p63"/>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8" name="Google Shape;1008;p63"/>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9" name="Google Shape;1009;p63"/>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0" name="Google Shape;1010;p63"/>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1" name="Google Shape;1011;p63"/>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2" name="Google Shape;1012;p63"/>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3" name="Google Shape;1013;p63"/>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4" name="Google Shape;1014;p63"/>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5" name="Google Shape;1015;p63"/>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6" name="Google Shape;1016;p63"/>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7" name="Google Shape;1017;p63"/>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8" name="Google Shape;1018;p63"/>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9" name="Google Shape;1019;p63"/>
          <p:cNvSpPr txBox="1"/>
          <p:nvPr>
            <p:ph type="title"/>
          </p:nvPr>
        </p:nvSpPr>
        <p:spPr>
          <a:xfrm>
            <a:off x="1750525" y="239078"/>
            <a:ext cx="5787600" cy="4866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guilt or regret</a:t>
            </a:r>
            <a:endParaRPr sz="2500"/>
          </a:p>
          <a:p>
            <a:pPr indent="0" lvl="0" marL="12700" rtl="0" algn="l">
              <a:lnSpc>
                <a:spcPct val="100000"/>
              </a:lnSpc>
              <a:spcBef>
                <a:spcPts val="0"/>
              </a:spcBef>
              <a:spcAft>
                <a:spcPts val="0"/>
              </a:spcAft>
              <a:buSzPts val="1100"/>
              <a:buNone/>
            </a:pPr>
            <a:r>
              <a:t/>
            </a:r>
            <a:endParaRPr sz="2500"/>
          </a:p>
        </p:txBody>
      </p:sp>
      <p:sp>
        <p:nvSpPr>
          <p:cNvPr id="1020" name="Google Shape;1020;p63"/>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April 2024</a:t>
            </a:r>
            <a:endParaRPr b="0" i="0" sz="600" u="none" cap="none" strike="noStrike">
              <a:solidFill>
                <a:schemeClr val="dk1"/>
              </a:solidFill>
              <a:latin typeface="Lato Black"/>
              <a:ea typeface="Lato Black"/>
              <a:cs typeface="Lato Black"/>
              <a:sym typeface="Lato Black"/>
            </a:endParaRPr>
          </a:p>
        </p:txBody>
      </p:sp>
      <p:sp>
        <p:nvSpPr>
          <p:cNvPr id="1021" name="Google Shape;1021;p63"/>
          <p:cNvSpPr txBox="1"/>
          <p:nvPr/>
        </p:nvSpPr>
        <p:spPr>
          <a:xfrm>
            <a:off x="1618373" y="822814"/>
            <a:ext cx="5856000" cy="34599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t/>
            </a:r>
            <a:endParaRPr sz="1100"/>
          </a:p>
          <a:p>
            <a:pPr indent="0" lvl="0" marL="0" marR="0" rtl="0" algn="l">
              <a:lnSpc>
                <a:spcPct val="100000"/>
              </a:lnSpc>
              <a:spcBef>
                <a:spcPts val="0"/>
              </a:spcBef>
              <a:spcAft>
                <a:spcPts val="0"/>
              </a:spcAft>
              <a:buNone/>
            </a:pPr>
            <a:r>
              <a:rPr lang="en" sz="1900">
                <a:latin typeface="Lato"/>
                <a:ea typeface="Lato"/>
                <a:cs typeface="Lato"/>
                <a:sym typeface="Lato"/>
              </a:rPr>
              <a:t>Make up a nasal inhaler (6-10  total drops of essential oils) a roller ball ( 3-6  total drops of essential oils to 10 mls of carrier oil), Add any three of the following oils:</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Benzoin - reassuring and comforting</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Melissa - to give </a:t>
            </a:r>
            <a:r>
              <a:rPr lang="en" sz="1900">
                <a:latin typeface="Lato"/>
                <a:ea typeface="Lato"/>
                <a:cs typeface="Lato"/>
                <a:sym typeface="Lato"/>
              </a:rPr>
              <a:t>serenity</a:t>
            </a:r>
            <a:r>
              <a:rPr lang="en" sz="1900">
                <a:latin typeface="Lato"/>
                <a:ea typeface="Lato"/>
                <a:cs typeface="Lato"/>
                <a:sym typeface="Lato"/>
              </a:rPr>
              <a:t> and peace</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Rose - nourishing and good for negative feelings</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Elemi - gives compassion and healing</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Also don’t forget Pine which provides strength and assurance.</a:t>
            </a:r>
            <a:endParaRPr sz="1900">
              <a:latin typeface="Lato"/>
              <a:ea typeface="Lato"/>
              <a:cs typeface="Lato"/>
              <a:sym typeface="Lato"/>
            </a:endParaRPr>
          </a:p>
        </p:txBody>
      </p:sp>
      <p:pic>
        <p:nvPicPr>
          <p:cNvPr id="1022" name="Google Shape;1022;p63"/>
          <p:cNvPicPr preferRelativeResize="0"/>
          <p:nvPr/>
        </p:nvPicPr>
        <p:blipFill rotWithShape="1">
          <a:blip r:embed="rId5">
            <a:alphaModFix/>
          </a:blip>
          <a:srcRect b="0" l="35011" r="35011" t="0"/>
          <a:stretch/>
        </p:blipFill>
        <p:spPr>
          <a:xfrm>
            <a:off x="7602093" y="1"/>
            <a:ext cx="1541903"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64"/>
          <p:cNvSpPr/>
          <p:nvPr/>
        </p:nvSpPr>
        <p:spPr>
          <a:xfrm>
            <a:off x="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028" name="Google Shape;1028;p64"/>
          <p:cNvSpPr/>
          <p:nvPr/>
        </p:nvSpPr>
        <p:spPr>
          <a:xfrm>
            <a:off x="7600895"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9" name="Google Shape;1029;p64"/>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0" name="Google Shape;1030;p64"/>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1" name="Google Shape;1031;p64"/>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2" name="Google Shape;1032;p64"/>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3" name="Google Shape;1033;p64"/>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4" name="Google Shape;1034;p64"/>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5" name="Google Shape;1035;p64"/>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6" name="Google Shape;1036;p64"/>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7" name="Google Shape;1037;p64"/>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8" name="Google Shape;1038;p64"/>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9" name="Google Shape;1039;p64"/>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0" name="Google Shape;1040;p64"/>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1" name="Google Shape;1041;p64"/>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2" name="Google Shape;1042;p64"/>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3" name="Google Shape;1043;p64"/>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4" name="Google Shape;1044;p64"/>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5" name="Google Shape;1045;p64"/>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6" name="Google Shape;1046;p64"/>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7" name="Google Shape;1047;p64"/>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8" name="Google Shape;1048;p64"/>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9" name="Google Shape;1049;p64"/>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0" name="Google Shape;1050;p64"/>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1" name="Google Shape;1051;p64"/>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2" name="Google Shape;1052;p64"/>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3" name="Google Shape;1053;p64"/>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4" name="Google Shape;1054;p64"/>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5" name="Google Shape;1055;p64"/>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6" name="Google Shape;1056;p64"/>
          <p:cNvSpPr txBox="1"/>
          <p:nvPr>
            <p:ph type="title"/>
          </p:nvPr>
        </p:nvSpPr>
        <p:spPr>
          <a:xfrm>
            <a:off x="1726325" y="292602"/>
            <a:ext cx="5787600" cy="5079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grief</a:t>
            </a:r>
            <a:endParaRPr sz="2500"/>
          </a:p>
          <a:p>
            <a:pPr indent="0" lvl="0" marL="12700" rtl="0" algn="l">
              <a:lnSpc>
                <a:spcPct val="100000"/>
              </a:lnSpc>
              <a:spcBef>
                <a:spcPts val="0"/>
              </a:spcBef>
              <a:spcAft>
                <a:spcPts val="0"/>
              </a:spcAft>
              <a:buSzPts val="1100"/>
              <a:buNone/>
            </a:pPr>
            <a:br>
              <a:rPr b="0" i="1" lang="en" sz="1900"/>
            </a:br>
            <a:br>
              <a:rPr b="0" i="1" lang="en" sz="1900"/>
            </a:br>
            <a:endParaRPr b="0" i="1" sz="2500"/>
          </a:p>
        </p:txBody>
      </p:sp>
      <p:sp>
        <p:nvSpPr>
          <p:cNvPr id="1057" name="Google Shape;1057;p64"/>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a:t>
            </a:r>
            <a:r>
              <a:rPr b="1" i="0" lang="en" sz="600" u="none" cap="none" strike="noStrike">
                <a:solidFill>
                  <a:schemeClr val="lt1"/>
                </a:solidFill>
                <a:latin typeface="Lato"/>
                <a:ea typeface="Lato"/>
                <a:cs typeface="Lato"/>
                <a:sym typeface="Lato"/>
              </a:rPr>
              <a:t> 202</a:t>
            </a:r>
            <a:r>
              <a:rPr b="1" lang="en" sz="600">
                <a:solidFill>
                  <a:schemeClr val="lt1"/>
                </a:solidFill>
                <a:latin typeface="Lato"/>
                <a:ea typeface="Lato"/>
                <a:cs typeface="Lato"/>
                <a:sym typeface="Lato"/>
              </a:rPr>
              <a:t>4</a:t>
            </a:r>
            <a:endParaRPr b="0" i="0" sz="600" u="none" cap="none" strike="noStrike">
              <a:solidFill>
                <a:schemeClr val="lt1"/>
              </a:solidFill>
              <a:latin typeface="Lato Black"/>
              <a:ea typeface="Lato Black"/>
              <a:cs typeface="Lato Black"/>
              <a:sym typeface="Lato Black"/>
            </a:endParaRPr>
          </a:p>
        </p:txBody>
      </p:sp>
      <p:sp>
        <p:nvSpPr>
          <p:cNvPr id="1058" name="Google Shape;1058;p64"/>
          <p:cNvSpPr txBox="1"/>
          <p:nvPr/>
        </p:nvSpPr>
        <p:spPr>
          <a:xfrm>
            <a:off x="1719825" y="953225"/>
            <a:ext cx="5703300" cy="41679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900">
                <a:latin typeface="Lato"/>
                <a:ea typeface="Lato"/>
                <a:cs typeface="Lato"/>
                <a:sym typeface="Lato"/>
              </a:rPr>
              <a:t>I would suggest that for grief perhaps using the oils in a bubble bath (to 10 mls of unperfumed foam bath add a total of 4-7 drops of essential oils) or add 3-4 drops of essential oils to a diffuser perhaps at bedtime.</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Cypress - for people overcome with loss and grief</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Benzoin - comforting and nurturing</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Myrrh - a comforting gentle oil to ease sorrow</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Rose - rose is said to bring calm in the midst of grief and heartache.</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Elemi - helps people who are dying to let go</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Melissa - as a preparation for death</a:t>
            </a:r>
            <a:endParaRPr sz="1900">
              <a:latin typeface="Lato"/>
              <a:ea typeface="Lato"/>
              <a:cs typeface="Lato"/>
              <a:sym typeface="Lato"/>
            </a:endParaRPr>
          </a:p>
        </p:txBody>
      </p:sp>
      <p:pic>
        <p:nvPicPr>
          <p:cNvPr id="1059" name="Google Shape;1059;p64"/>
          <p:cNvPicPr preferRelativeResize="0"/>
          <p:nvPr/>
        </p:nvPicPr>
        <p:blipFill rotWithShape="1">
          <a:blip r:embed="rId5">
            <a:alphaModFix/>
          </a:blip>
          <a:srcRect b="0" l="40080" r="40080" t="0"/>
          <a:stretch/>
        </p:blipFill>
        <p:spPr>
          <a:xfrm>
            <a:off x="7607447" y="0"/>
            <a:ext cx="1536553"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65"/>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067" name="Google Shape;1067;p65"/>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8" name="Google Shape;1068;p65"/>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9" name="Google Shape;1069;p65"/>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0" name="Google Shape;1070;p65"/>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1" name="Google Shape;1071;p65"/>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2" name="Google Shape;1072;p65"/>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3" name="Google Shape;1073;p65"/>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4" name="Google Shape;1074;p65"/>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5" name="Google Shape;1075;p65"/>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6" name="Google Shape;1076;p65"/>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7" name="Google Shape;1077;p65"/>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8" name="Google Shape;1078;p65"/>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9" name="Google Shape;1079;p65"/>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0" name="Google Shape;1080;p65"/>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1" name="Google Shape;1081;p65"/>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2" name="Google Shape;1082;p65"/>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3" name="Google Shape;1083;p65"/>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4" name="Google Shape;1084;p65"/>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5" name="Google Shape;1085;p65"/>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6" name="Google Shape;1086;p65"/>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7" name="Google Shape;1087;p65"/>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8" name="Google Shape;1088;p65"/>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9" name="Google Shape;1089;p65"/>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0" name="Google Shape;1090;p65"/>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1" name="Google Shape;1091;p65"/>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2" name="Google Shape;1092;p65"/>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3" name="Google Shape;1093;p65"/>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4" name="Google Shape;1094;p65"/>
          <p:cNvSpPr txBox="1"/>
          <p:nvPr>
            <p:ph type="title"/>
          </p:nvPr>
        </p:nvSpPr>
        <p:spPr>
          <a:xfrm>
            <a:off x="1750525" y="239078"/>
            <a:ext cx="5787600" cy="501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Recommended books</a:t>
            </a:r>
            <a:endParaRPr sz="1100"/>
          </a:p>
        </p:txBody>
      </p:sp>
      <p:sp>
        <p:nvSpPr>
          <p:cNvPr id="1095" name="Google Shape;1095;p65"/>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April</a:t>
            </a:r>
            <a:r>
              <a:rPr b="1" i="0" lang="en" sz="600" u="none" cap="none" strike="noStrike">
                <a:solidFill>
                  <a:srgbClr val="4F4B4D"/>
                </a:solidFill>
                <a:latin typeface="Lato"/>
                <a:ea typeface="Lato"/>
                <a:cs typeface="Lato"/>
                <a:sym typeface="Lato"/>
              </a:rPr>
              <a:t>  2024</a:t>
            </a:r>
            <a:endParaRPr b="0" i="0" sz="600" u="none" cap="none" strike="noStrike">
              <a:solidFill>
                <a:schemeClr val="dk1"/>
              </a:solidFill>
              <a:latin typeface="Lato Black"/>
              <a:ea typeface="Lato Black"/>
              <a:cs typeface="Lato Black"/>
              <a:sym typeface="Lato Black"/>
            </a:endParaRPr>
          </a:p>
        </p:txBody>
      </p:sp>
      <p:sp>
        <p:nvSpPr>
          <p:cNvPr id="1096" name="Google Shape;1096;p65"/>
          <p:cNvSpPr txBox="1"/>
          <p:nvPr/>
        </p:nvSpPr>
        <p:spPr>
          <a:xfrm>
            <a:off x="1613150" y="850451"/>
            <a:ext cx="5856000" cy="36753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Lato"/>
                <a:ea typeface="Lato"/>
                <a:cs typeface="Lato"/>
                <a:sym typeface="Lato"/>
              </a:rPr>
              <a:t>Gabriel Mojay</a:t>
            </a:r>
            <a:r>
              <a:rPr b="0" i="0" lang="en" sz="1800" u="none" cap="none" strike="noStrike">
                <a:solidFill>
                  <a:srgbClr val="000000"/>
                </a:solidFill>
                <a:latin typeface="Lato"/>
                <a:ea typeface="Lato"/>
                <a:cs typeface="Lato"/>
                <a:sym typeface="Lato"/>
              </a:rPr>
              <a:t> - Aromatherapy for Healing the Spirit: Restoring Emotional and Mental Balance with Essential Oils</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Lato"/>
                <a:ea typeface="Lato"/>
                <a:cs typeface="Lato"/>
                <a:sym typeface="Lato"/>
              </a:rPr>
              <a:t>Patricia Davis </a:t>
            </a:r>
            <a:r>
              <a:rPr b="0" i="0" lang="en" sz="1800" u="none" cap="none" strike="noStrike">
                <a:solidFill>
                  <a:srgbClr val="000000"/>
                </a:solidFill>
                <a:latin typeface="Lato"/>
                <a:ea typeface="Lato"/>
                <a:cs typeface="Lato"/>
                <a:sym typeface="Lato"/>
              </a:rPr>
              <a:t>- Aromatherapy An A-Z</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Lato"/>
                <a:ea typeface="Lato"/>
                <a:cs typeface="Lato"/>
                <a:sym typeface="Lato"/>
              </a:rPr>
              <a:t>Peter Holmes</a:t>
            </a:r>
            <a:r>
              <a:rPr b="0" i="0" lang="en" sz="1800" u="none" cap="none" strike="noStrike">
                <a:solidFill>
                  <a:srgbClr val="000000"/>
                </a:solidFill>
                <a:latin typeface="Lato"/>
                <a:ea typeface="Lato"/>
                <a:cs typeface="Lato"/>
                <a:sym typeface="Lato"/>
              </a:rPr>
              <a:t> - Aromatica: A Clinical Guide to Essential Oil Therapeutics. Principles and Profiles vols 1 and 2</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lang="en" sz="1800">
                <a:latin typeface="Lato"/>
                <a:ea typeface="Lato"/>
                <a:cs typeface="Lato"/>
                <a:sym typeface="Lato"/>
              </a:rPr>
              <a:t>Valerie Ann Worwood </a:t>
            </a:r>
            <a:r>
              <a:rPr lang="en" sz="1800">
                <a:latin typeface="Lato"/>
                <a:ea typeface="Lato"/>
                <a:cs typeface="Lato"/>
                <a:sym typeface="Lato"/>
              </a:rPr>
              <a:t> - The Fragrant Mind</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lang="en" sz="1800">
                <a:latin typeface="Lato"/>
                <a:ea typeface="Lato"/>
                <a:cs typeface="Lato"/>
                <a:sym typeface="Lato"/>
              </a:rPr>
              <a:t>Felicity Warner </a:t>
            </a:r>
            <a:r>
              <a:rPr lang="en" sz="1800">
                <a:latin typeface="Lato"/>
                <a:ea typeface="Lato"/>
                <a:cs typeface="Lato"/>
                <a:sym typeface="Lato"/>
              </a:rPr>
              <a:t>- Sacred Oils</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p:txBody>
      </p:sp>
      <p:pic>
        <p:nvPicPr>
          <p:cNvPr id="1097" name="Google Shape;1097;p65"/>
          <p:cNvPicPr preferRelativeResize="0"/>
          <p:nvPr/>
        </p:nvPicPr>
        <p:blipFill rotWithShape="1">
          <a:blip r:embed="rId5">
            <a:alphaModFix/>
          </a:blip>
          <a:srcRect b="0" l="38784" r="38781" t="0"/>
          <a:stretch/>
        </p:blipFill>
        <p:spPr>
          <a:xfrm>
            <a:off x="7540293" y="-130250"/>
            <a:ext cx="1541906"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3"/>
          <p:cNvSpPr/>
          <p:nvPr/>
        </p:nvSpPr>
        <p:spPr>
          <a:xfrm>
            <a:off x="0" y="0"/>
            <a:ext cx="1541907" cy="5136262"/>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49" name="Google Shape;249;p43"/>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0" name="Google Shape;250;p43"/>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1" name="Google Shape;251;p43"/>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2" name="Google Shape;252;p43"/>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3" name="Google Shape;253;p43"/>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4" name="Google Shape;254;p43"/>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5" name="Google Shape;255;p43"/>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6" name="Google Shape;256;p43"/>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7" name="Google Shape;257;p43"/>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8" name="Google Shape;258;p43"/>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9" name="Google Shape;259;p43"/>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0" name="Google Shape;260;p43"/>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1" name="Google Shape;261;p43"/>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2" name="Google Shape;262;p43"/>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3" name="Google Shape;263;p43"/>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4" name="Google Shape;264;p43"/>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5" name="Google Shape;265;p43"/>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6" name="Google Shape;266;p43"/>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7" name="Google Shape;267;p43"/>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8" name="Google Shape;268;p43"/>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9" name="Google Shape;269;p43"/>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0" name="Google Shape;270;p43"/>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1" name="Google Shape;271;p43"/>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2" name="Google Shape;272;p43"/>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3" name="Google Shape;273;p43"/>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4" name="Google Shape;274;p43"/>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5" name="Google Shape;275;p43"/>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6" name="Google Shape;276;p43"/>
          <p:cNvSpPr txBox="1"/>
          <p:nvPr/>
        </p:nvSpPr>
        <p:spPr>
          <a:xfrm>
            <a:off x="339800" y="953225"/>
            <a:ext cx="867300" cy="4365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April</a:t>
            </a:r>
            <a:r>
              <a:rPr b="1" i="0" lang="en" sz="600" u="none" cap="none" strike="noStrike">
                <a:solidFill>
                  <a:srgbClr val="4F4B4D"/>
                </a:solidFill>
                <a:latin typeface="Lato"/>
                <a:ea typeface="Lato"/>
                <a:cs typeface="Lato"/>
                <a:sym typeface="Lato"/>
              </a:rPr>
              <a:t> 2024</a:t>
            </a:r>
            <a:endParaRPr b="0" i="0" sz="600" u="none" cap="none" strike="noStrike">
              <a:solidFill>
                <a:schemeClr val="dk1"/>
              </a:solidFill>
              <a:latin typeface="Lato Black"/>
              <a:ea typeface="Lato Black"/>
              <a:cs typeface="Lato Black"/>
              <a:sym typeface="Lato Black"/>
            </a:endParaRPr>
          </a:p>
        </p:txBody>
      </p:sp>
      <p:pic>
        <p:nvPicPr>
          <p:cNvPr id="277" name="Google Shape;277;p43"/>
          <p:cNvPicPr preferRelativeResize="0"/>
          <p:nvPr/>
        </p:nvPicPr>
        <p:blipFill rotWithShape="1">
          <a:blip r:embed="rId5">
            <a:alphaModFix/>
          </a:blip>
          <a:srcRect b="0" l="661" r="670" t="0"/>
          <a:stretch/>
        </p:blipFill>
        <p:spPr>
          <a:xfrm>
            <a:off x="1537314" y="0"/>
            <a:ext cx="7606686" cy="5136262"/>
          </a:xfrm>
          <a:prstGeom prst="rect">
            <a:avLst/>
          </a:prstGeom>
          <a:noFill/>
          <a:ln>
            <a:noFill/>
          </a:ln>
        </p:spPr>
      </p:pic>
      <p:sp>
        <p:nvSpPr>
          <p:cNvPr id="278" name="Google Shape;278;p43"/>
          <p:cNvSpPr txBox="1"/>
          <p:nvPr>
            <p:ph type="title"/>
          </p:nvPr>
        </p:nvSpPr>
        <p:spPr>
          <a:xfrm>
            <a:off x="1537311" y="1324530"/>
            <a:ext cx="7550508" cy="484980"/>
          </a:xfrm>
          <a:prstGeom prst="rect">
            <a:avLst/>
          </a:prstGeom>
          <a:solidFill>
            <a:schemeClr val="lt1"/>
          </a:solidFill>
          <a:ln>
            <a:noFill/>
          </a:ln>
        </p:spPr>
        <p:txBody>
          <a:bodyPr anchorCtr="0" anchor="t" bIns="72850" lIns="72850" spcFirstLastPara="1" rIns="72850" wrap="square" tIns="72850">
            <a:normAutofit fontScale="90000"/>
          </a:bodyPr>
          <a:lstStyle/>
          <a:p>
            <a:pPr indent="0" lvl="0" marL="0" rtl="0" algn="ctr">
              <a:lnSpc>
                <a:spcPct val="100000"/>
              </a:lnSpc>
              <a:spcBef>
                <a:spcPts val="0"/>
              </a:spcBef>
              <a:spcAft>
                <a:spcPts val="0"/>
              </a:spcAft>
              <a:buSzPct val="41379"/>
              <a:buNone/>
            </a:pPr>
            <a:r>
              <a:rPr lang="en" sz="2900"/>
              <a:t>The </a:t>
            </a:r>
            <a:r>
              <a:rPr lang="en" sz="2900"/>
              <a:t>Essential oils</a:t>
            </a:r>
            <a:endParaRPr sz="2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4"/>
          <p:cNvSpPr/>
          <p:nvPr/>
        </p:nvSpPr>
        <p:spPr>
          <a:xfrm>
            <a:off x="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None/>
            </a:pPr>
            <a:r>
              <a:t/>
            </a:r>
            <a:endParaRPr sz="1100">
              <a:solidFill>
                <a:schemeClr val="lt1"/>
              </a:solidFill>
            </a:endParaRPr>
          </a:p>
        </p:txBody>
      </p:sp>
      <p:sp>
        <p:nvSpPr>
          <p:cNvPr id="284" name="Google Shape;284;p44"/>
          <p:cNvSpPr/>
          <p:nvPr/>
        </p:nvSpPr>
        <p:spPr>
          <a:xfrm>
            <a:off x="7600895"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5" name="Google Shape;285;p44"/>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6" name="Google Shape;286;p44"/>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7" name="Google Shape;287;p44"/>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8" name="Google Shape;288;p44"/>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9" name="Google Shape;289;p44"/>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0" name="Google Shape;290;p44"/>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1" name="Google Shape;291;p44"/>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2" name="Google Shape;292;p44"/>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3" name="Google Shape;293;p44"/>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4" name="Google Shape;294;p44"/>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5" name="Google Shape;295;p44"/>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6" name="Google Shape;296;p44"/>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7" name="Google Shape;297;p44"/>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8" name="Google Shape;298;p44"/>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9" name="Google Shape;299;p44"/>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0" name="Google Shape;300;p44"/>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1" name="Google Shape;301;p44"/>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2" name="Google Shape;302;p44"/>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3" name="Google Shape;303;p44"/>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4" name="Google Shape;304;p44"/>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5" name="Google Shape;305;p44"/>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6" name="Google Shape;306;p44"/>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7" name="Google Shape;307;p44"/>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8" name="Google Shape;308;p44"/>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9" name="Google Shape;309;p44"/>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0" name="Google Shape;310;p44"/>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1" name="Google Shape;311;p44"/>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2" name="Google Shape;312;p44"/>
          <p:cNvSpPr txBox="1"/>
          <p:nvPr>
            <p:ph type="title"/>
          </p:nvPr>
        </p:nvSpPr>
        <p:spPr>
          <a:xfrm>
            <a:off x="1726315" y="292597"/>
            <a:ext cx="5787692" cy="302626"/>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Cypress</a:t>
            </a:r>
            <a:br>
              <a:rPr b="0" i="1" lang="en" sz="1900"/>
            </a:br>
            <a:r>
              <a:rPr b="0" i="1" lang="en" sz="1900"/>
              <a:t>(Cupressus sempervirens)</a:t>
            </a:r>
            <a:br>
              <a:rPr b="0" i="1" lang="en" sz="1900"/>
            </a:br>
            <a:endParaRPr b="0" i="1" sz="2500"/>
          </a:p>
        </p:txBody>
      </p:sp>
      <p:sp>
        <p:nvSpPr>
          <p:cNvPr id="313" name="Google Shape;313;p44"/>
          <p:cNvSpPr txBox="1"/>
          <p:nvPr/>
        </p:nvSpPr>
        <p:spPr>
          <a:xfrm>
            <a:off x="339811"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1" i="0" sz="600" u="none" cap="none" strike="noStrike">
              <a:solidFill>
                <a:schemeClr val="lt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  2024</a:t>
            </a:r>
            <a:endParaRPr b="1" sz="600">
              <a:solidFill>
                <a:schemeClr val="lt1"/>
              </a:solidFill>
              <a:latin typeface="Lato"/>
              <a:ea typeface="Lato"/>
              <a:cs typeface="Lato"/>
              <a:sym typeface="Lato"/>
            </a:endParaRPr>
          </a:p>
        </p:txBody>
      </p:sp>
      <p:sp>
        <p:nvSpPr>
          <p:cNvPr id="314" name="Google Shape;314;p44"/>
          <p:cNvSpPr txBox="1"/>
          <p:nvPr/>
        </p:nvSpPr>
        <p:spPr>
          <a:xfrm>
            <a:off x="1719820" y="1054695"/>
            <a:ext cx="5703300" cy="39525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chemeClr val="dk1"/>
              </a:buClr>
              <a:buSzPts val="1100"/>
              <a:buFont typeface="Arial"/>
              <a:buNone/>
            </a:pPr>
            <a:r>
              <a:rPr lang="en" sz="1800">
                <a:latin typeface="Lato"/>
                <a:ea typeface="Lato"/>
                <a:cs typeface="Lato"/>
                <a:sym typeface="Lato"/>
              </a:rPr>
              <a:t>Cypress</a:t>
            </a:r>
            <a:r>
              <a:rPr lang="en" sz="1800">
                <a:latin typeface="Lato"/>
                <a:ea typeface="Lato"/>
                <a:cs typeface="Lato"/>
                <a:sym typeface="Lato"/>
              </a:rPr>
              <a:t> is said to help with depression particularly if it is linked with grief. Mojay recommends it for anyone who feels stuck and unable to move forward perhaps because they are overcome with loss and grief and cannot deal with it.</a:t>
            </a:r>
            <a:endParaRPr sz="1800">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600"/>
              <a:buFont typeface="Arial"/>
              <a:buNone/>
            </a:pPr>
            <a:r>
              <a:rPr lang="en" sz="1800">
                <a:solidFill>
                  <a:schemeClr val="dk1"/>
                </a:solidFill>
                <a:latin typeface="Lato"/>
                <a:ea typeface="Lato"/>
                <a:cs typeface="Lato"/>
                <a:sym typeface="Lato"/>
              </a:rPr>
              <a:t>He states that cypress conveys a feeling of stability and cohesion.  “Cypress oil’s basic subtle action is to help us cope with and accept even difficult change – of both an inner and outer nature.”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1600"/>
              <a:buFont typeface="Arial"/>
              <a:buNone/>
            </a:pPr>
            <a:r>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1600"/>
              <a:buFont typeface="Arial"/>
              <a:buNone/>
            </a:pPr>
            <a:r>
              <a:rPr lang="en" sz="1800">
                <a:solidFill>
                  <a:schemeClr val="dk1"/>
                </a:solidFill>
                <a:latin typeface="Lato"/>
                <a:ea typeface="Lato"/>
                <a:cs typeface="Lato"/>
                <a:sym typeface="Lato"/>
              </a:rPr>
              <a:t>‘Cypress will create a safe, intimate sanctuary that generally supports inner fortitude and stability’ (</a:t>
            </a:r>
            <a:r>
              <a:rPr b="1" lang="en" sz="1800">
                <a:solidFill>
                  <a:schemeClr val="dk1"/>
                </a:solidFill>
                <a:latin typeface="Lato"/>
                <a:ea typeface="Lato"/>
                <a:cs typeface="Lato"/>
                <a:sym typeface="Lato"/>
              </a:rPr>
              <a:t>Holmes</a:t>
            </a:r>
            <a:r>
              <a:rPr lang="en" sz="1800">
                <a:solidFill>
                  <a:schemeClr val="dk1"/>
                </a:solidFill>
                <a:latin typeface="Lato"/>
                <a:ea typeface="Lato"/>
                <a:cs typeface="Lato"/>
                <a:sym typeface="Lato"/>
              </a:rPr>
              <a:t>).</a:t>
            </a:r>
            <a:endParaRPr sz="1800">
              <a:latin typeface="Lato"/>
              <a:ea typeface="Lato"/>
              <a:cs typeface="Lato"/>
              <a:sym typeface="Lato"/>
            </a:endParaRPr>
          </a:p>
        </p:txBody>
      </p:sp>
      <p:pic>
        <p:nvPicPr>
          <p:cNvPr descr="Free photos of Hinoki cypress" id="315" name="Google Shape;315;p44"/>
          <p:cNvPicPr preferRelativeResize="0"/>
          <p:nvPr/>
        </p:nvPicPr>
        <p:blipFill rotWithShape="1">
          <a:blip r:embed="rId5">
            <a:alphaModFix/>
          </a:blip>
          <a:srcRect b="1" l="0" r="0" t="64125"/>
          <a:stretch/>
        </p:blipFill>
        <p:spPr>
          <a:xfrm rot="5400000">
            <a:off x="5798904" y="1798406"/>
            <a:ext cx="5143501" cy="15466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5"/>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21" name="Google Shape;321;p45"/>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2" name="Google Shape;322;p45"/>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3" name="Google Shape;323;p45"/>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4" name="Google Shape;324;p45"/>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5" name="Google Shape;325;p45"/>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6" name="Google Shape;326;p45"/>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7" name="Google Shape;327;p45"/>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8" name="Google Shape;328;p45"/>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9" name="Google Shape;329;p45"/>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0" name="Google Shape;330;p45"/>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1" name="Google Shape;331;p45"/>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2" name="Google Shape;332;p45"/>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3" name="Google Shape;333;p45"/>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4" name="Google Shape;334;p45"/>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5" name="Google Shape;335;p45"/>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6" name="Google Shape;336;p45"/>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7" name="Google Shape;337;p45"/>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8" name="Google Shape;338;p45"/>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9" name="Google Shape;339;p45"/>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0" name="Google Shape;340;p45"/>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1" name="Google Shape;341;p45"/>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2" name="Google Shape;342;p45"/>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3" name="Google Shape;343;p45"/>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4" name="Google Shape;344;p45"/>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5" name="Google Shape;345;p45"/>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6" name="Google Shape;346;p45"/>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7" name="Google Shape;347;p45"/>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8" name="Google Shape;348;p45"/>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9" name="Google Shape;349;p45"/>
          <p:cNvSpPr txBox="1"/>
          <p:nvPr>
            <p:ph type="title"/>
          </p:nvPr>
        </p:nvSpPr>
        <p:spPr>
          <a:xfrm>
            <a:off x="1726325" y="292605"/>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Rose</a:t>
            </a:r>
            <a:endParaRPr sz="2500"/>
          </a:p>
          <a:p>
            <a:pPr indent="0" lvl="0" marL="12700" rtl="0" algn="l">
              <a:lnSpc>
                <a:spcPct val="100000"/>
              </a:lnSpc>
              <a:spcBef>
                <a:spcPts val="0"/>
              </a:spcBef>
              <a:spcAft>
                <a:spcPts val="0"/>
              </a:spcAft>
              <a:buSzPts val="1100"/>
              <a:buNone/>
            </a:pPr>
            <a:r>
              <a:rPr b="0" i="1" lang="en" sz="1900"/>
              <a:t>(Rosa damascena)</a:t>
            </a:r>
            <a:br>
              <a:rPr b="0" i="1" lang="en" sz="1900"/>
            </a:br>
            <a:endParaRPr b="0" i="1" sz="2500"/>
          </a:p>
        </p:txBody>
      </p:sp>
      <p:sp>
        <p:nvSpPr>
          <p:cNvPr id="350" name="Google Shape;350;p45"/>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 </a:t>
            </a:r>
            <a:r>
              <a:rPr b="1" i="0" lang="en" sz="600" u="none" cap="none" strike="noStrike">
                <a:solidFill>
                  <a:schemeClr val="lt1"/>
                </a:solidFill>
                <a:latin typeface="Lato"/>
                <a:ea typeface="Lato"/>
                <a:cs typeface="Lato"/>
                <a:sym typeface="Lato"/>
              </a:rPr>
              <a:t> 202</a:t>
            </a:r>
            <a:r>
              <a:rPr b="1" lang="en" sz="600">
                <a:solidFill>
                  <a:schemeClr val="lt1"/>
                </a:solidFill>
                <a:latin typeface="Lato"/>
                <a:ea typeface="Lato"/>
                <a:cs typeface="Lato"/>
                <a:sym typeface="Lato"/>
              </a:rPr>
              <a:t>4</a:t>
            </a:r>
            <a:endParaRPr b="0" i="0" sz="600" u="none" cap="none" strike="noStrike">
              <a:solidFill>
                <a:schemeClr val="lt1"/>
              </a:solidFill>
              <a:latin typeface="Lato Black"/>
              <a:ea typeface="Lato Black"/>
              <a:cs typeface="Lato Black"/>
              <a:sym typeface="Lato Black"/>
            </a:endParaRPr>
          </a:p>
        </p:txBody>
      </p:sp>
      <p:sp>
        <p:nvSpPr>
          <p:cNvPr id="351" name="Google Shape;351;p45"/>
          <p:cNvSpPr txBox="1"/>
          <p:nvPr/>
        </p:nvSpPr>
        <p:spPr>
          <a:xfrm>
            <a:off x="1719825" y="1054699"/>
            <a:ext cx="5703300" cy="40140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Patricia Davis associates rose as the supreme oil of the heart chakra which is the </a:t>
            </a:r>
            <a:r>
              <a:rPr lang="en" sz="1700">
                <a:latin typeface="Lato"/>
                <a:ea typeface="Lato"/>
                <a:cs typeface="Lato"/>
                <a:sym typeface="Lato"/>
              </a:rPr>
              <a:t>centre of love. </a:t>
            </a:r>
            <a:r>
              <a:rPr lang="en" sz="1700">
                <a:latin typeface="Lato"/>
                <a:ea typeface="Lato"/>
                <a:cs typeface="Lato"/>
                <a:sym typeface="Lato"/>
              </a:rPr>
              <a:t>It will help the heart chakra to open when grief has caused it to close down.</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The essential oil of rose is said to bring calm in the midst of grief and heartache.</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Holmes states that Rose is an emotional stabiliser and therefore is good for mood swings and will help the individual resolve chronic cycles of negative feelings.</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Rose oil is said to boost self-esteem, confidence and mental strength.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p:txBody>
      </p:sp>
      <p:pic>
        <p:nvPicPr>
          <p:cNvPr id="352" name="Google Shape;352;p45"/>
          <p:cNvPicPr preferRelativeResize="0"/>
          <p:nvPr/>
        </p:nvPicPr>
        <p:blipFill rotWithShape="1">
          <a:blip r:embed="rId5">
            <a:alphaModFix/>
          </a:blip>
          <a:srcRect b="0" l="40043" r="40045" t="0"/>
          <a:stretch/>
        </p:blipFill>
        <p:spPr>
          <a:xfrm>
            <a:off x="7513925" y="0"/>
            <a:ext cx="1630076"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6"/>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58" name="Google Shape;358;p46"/>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9" name="Google Shape;359;p46"/>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0" name="Google Shape;360;p46"/>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1" name="Google Shape;361;p46"/>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2" name="Google Shape;362;p46"/>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3" name="Google Shape;363;p46"/>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4" name="Google Shape;364;p46"/>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5" name="Google Shape;365;p46"/>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6" name="Google Shape;366;p46"/>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7" name="Google Shape;367;p46"/>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8" name="Google Shape;368;p46"/>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9" name="Google Shape;369;p46"/>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0" name="Google Shape;370;p46"/>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1" name="Google Shape;371;p46"/>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2" name="Google Shape;372;p46"/>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3" name="Google Shape;373;p46"/>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4" name="Google Shape;374;p46"/>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5" name="Google Shape;375;p46"/>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6" name="Google Shape;376;p46"/>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7" name="Google Shape;377;p46"/>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8" name="Google Shape;378;p46"/>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9" name="Google Shape;379;p46"/>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0" name="Google Shape;380;p46"/>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1" name="Google Shape;381;p46"/>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2" name="Google Shape;382;p46"/>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3" name="Google Shape;383;p46"/>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4" name="Google Shape;384;p46"/>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5" name="Google Shape;385;p46"/>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6" name="Google Shape;386;p46"/>
          <p:cNvSpPr txBox="1"/>
          <p:nvPr>
            <p:ph type="title"/>
          </p:nvPr>
        </p:nvSpPr>
        <p:spPr>
          <a:xfrm>
            <a:off x="1726325" y="292605"/>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Rose</a:t>
            </a:r>
            <a:endParaRPr sz="2500"/>
          </a:p>
          <a:p>
            <a:pPr indent="0" lvl="0" marL="12700" rtl="0" algn="l">
              <a:lnSpc>
                <a:spcPct val="100000"/>
              </a:lnSpc>
              <a:spcBef>
                <a:spcPts val="0"/>
              </a:spcBef>
              <a:spcAft>
                <a:spcPts val="0"/>
              </a:spcAft>
              <a:buSzPts val="1100"/>
              <a:buNone/>
            </a:pPr>
            <a:r>
              <a:rPr b="0" i="1" lang="en" sz="1900"/>
              <a:t>(Rosa damascena)</a:t>
            </a:r>
            <a:br>
              <a:rPr b="0" i="1" lang="en" sz="1900"/>
            </a:br>
            <a:endParaRPr b="0" i="1" sz="2500"/>
          </a:p>
        </p:txBody>
      </p:sp>
      <p:sp>
        <p:nvSpPr>
          <p:cNvPr id="387" name="Google Shape;387;p46"/>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 </a:t>
            </a:r>
            <a:r>
              <a:rPr b="1" i="0" lang="en" sz="600" u="none" cap="none" strike="noStrike">
                <a:solidFill>
                  <a:schemeClr val="lt1"/>
                </a:solidFill>
                <a:latin typeface="Lato"/>
                <a:ea typeface="Lato"/>
                <a:cs typeface="Lato"/>
                <a:sym typeface="Lato"/>
              </a:rPr>
              <a:t> 202</a:t>
            </a:r>
            <a:r>
              <a:rPr b="1" lang="en" sz="600">
                <a:solidFill>
                  <a:schemeClr val="lt1"/>
                </a:solidFill>
                <a:latin typeface="Lato"/>
                <a:ea typeface="Lato"/>
                <a:cs typeface="Lato"/>
                <a:sym typeface="Lato"/>
              </a:rPr>
              <a:t>4</a:t>
            </a:r>
            <a:endParaRPr b="0" i="0" sz="600" u="none" cap="none" strike="noStrike">
              <a:solidFill>
                <a:schemeClr val="lt1"/>
              </a:solidFill>
              <a:latin typeface="Lato Black"/>
              <a:ea typeface="Lato Black"/>
              <a:cs typeface="Lato Black"/>
              <a:sym typeface="Lato Black"/>
            </a:endParaRPr>
          </a:p>
        </p:txBody>
      </p:sp>
      <p:sp>
        <p:nvSpPr>
          <p:cNvPr id="388" name="Google Shape;388;p46"/>
          <p:cNvSpPr txBox="1"/>
          <p:nvPr/>
        </p:nvSpPr>
        <p:spPr>
          <a:xfrm>
            <a:off x="1719825" y="1054699"/>
            <a:ext cx="5703300" cy="26901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Mojay points out that the key to rose’s psychological properties lie mainly in its effect on the mind, the centre of our emotional being.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‘Rose calms and yet supports the heart, helping to nourish the heart-yin and restore a sense of well being.  It is of benefit for nervous anxiety, insomnia and palpitations.’</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He states that it is good for deep anxiety which has led to a fear of losing control.</a:t>
            </a:r>
            <a:endParaRPr sz="1700">
              <a:latin typeface="Lato"/>
              <a:ea typeface="Lato"/>
              <a:cs typeface="Lato"/>
              <a:sym typeface="Lato"/>
            </a:endParaRPr>
          </a:p>
        </p:txBody>
      </p:sp>
      <p:pic>
        <p:nvPicPr>
          <p:cNvPr id="389" name="Google Shape;389;p46"/>
          <p:cNvPicPr preferRelativeResize="0"/>
          <p:nvPr/>
        </p:nvPicPr>
        <p:blipFill rotWithShape="1">
          <a:blip r:embed="rId5">
            <a:alphaModFix/>
          </a:blip>
          <a:srcRect b="0" l="40043" r="40045" t="0"/>
          <a:stretch/>
        </p:blipFill>
        <p:spPr>
          <a:xfrm>
            <a:off x="7513925" y="0"/>
            <a:ext cx="1630076"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7"/>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95" name="Google Shape;395;p47"/>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6" name="Google Shape;396;p47"/>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7" name="Google Shape;397;p47"/>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8" name="Google Shape;398;p47"/>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9" name="Google Shape;399;p47"/>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0" name="Google Shape;400;p47"/>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1" name="Google Shape;401;p47"/>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2" name="Google Shape;402;p47"/>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3" name="Google Shape;403;p47"/>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4" name="Google Shape;404;p47"/>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5" name="Google Shape;405;p47"/>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6" name="Google Shape;406;p47"/>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7" name="Google Shape;407;p47"/>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8" name="Google Shape;408;p47"/>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9" name="Google Shape;409;p47"/>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0" name="Google Shape;410;p47"/>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1" name="Google Shape;411;p47"/>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2" name="Google Shape;412;p47"/>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3" name="Google Shape;413;p47"/>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4" name="Google Shape;414;p47"/>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5" name="Google Shape;415;p47"/>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6" name="Google Shape;416;p47"/>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7" name="Google Shape;417;p47"/>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8" name="Google Shape;418;p47"/>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9" name="Google Shape;419;p47"/>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0" name="Google Shape;420;p47"/>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1" name="Google Shape;421;p47"/>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2" name="Google Shape;422;p47"/>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3" name="Google Shape;423;p47"/>
          <p:cNvSpPr txBox="1"/>
          <p:nvPr>
            <p:ph type="title"/>
          </p:nvPr>
        </p:nvSpPr>
        <p:spPr>
          <a:xfrm>
            <a:off x="1726325" y="292605"/>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Myrrh</a:t>
            </a:r>
            <a:endParaRPr sz="2500"/>
          </a:p>
          <a:p>
            <a:pPr indent="0" lvl="0" marL="12700" rtl="0" algn="l">
              <a:lnSpc>
                <a:spcPct val="100000"/>
              </a:lnSpc>
              <a:spcBef>
                <a:spcPts val="0"/>
              </a:spcBef>
              <a:spcAft>
                <a:spcPts val="0"/>
              </a:spcAft>
              <a:buSzPts val="1100"/>
              <a:buNone/>
            </a:pPr>
            <a:r>
              <a:rPr b="0" i="1" lang="en" sz="1900"/>
              <a:t>(Commiphora myrrha)</a:t>
            </a:r>
            <a:br>
              <a:rPr b="0" i="1" lang="en" sz="1900"/>
            </a:br>
            <a:endParaRPr b="0" i="1" sz="2500"/>
          </a:p>
        </p:txBody>
      </p:sp>
      <p:sp>
        <p:nvSpPr>
          <p:cNvPr id="424" name="Google Shape;424;p47"/>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 </a:t>
            </a:r>
            <a:r>
              <a:rPr b="1" i="0" lang="en" sz="600" u="none" cap="none" strike="noStrike">
                <a:solidFill>
                  <a:schemeClr val="lt1"/>
                </a:solidFill>
                <a:latin typeface="Lato"/>
                <a:ea typeface="Lato"/>
                <a:cs typeface="Lato"/>
                <a:sym typeface="Lato"/>
              </a:rPr>
              <a:t> 202</a:t>
            </a:r>
            <a:r>
              <a:rPr b="1" lang="en" sz="600">
                <a:solidFill>
                  <a:schemeClr val="lt1"/>
                </a:solidFill>
                <a:latin typeface="Lato"/>
                <a:ea typeface="Lato"/>
                <a:cs typeface="Lato"/>
                <a:sym typeface="Lato"/>
              </a:rPr>
              <a:t>4</a:t>
            </a:r>
            <a:endParaRPr b="0" i="0" sz="600" u="none" cap="none" strike="noStrike">
              <a:solidFill>
                <a:schemeClr val="lt1"/>
              </a:solidFill>
              <a:latin typeface="Lato Black"/>
              <a:ea typeface="Lato Black"/>
              <a:cs typeface="Lato Black"/>
              <a:sym typeface="Lato Black"/>
            </a:endParaRPr>
          </a:p>
        </p:txBody>
      </p:sp>
      <p:sp>
        <p:nvSpPr>
          <p:cNvPr id="425" name="Google Shape;425;p47"/>
          <p:cNvSpPr txBox="1"/>
          <p:nvPr/>
        </p:nvSpPr>
        <p:spPr>
          <a:xfrm>
            <a:off x="1719820" y="1054695"/>
            <a:ext cx="5703300" cy="37368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b="1" lang="en" sz="1700">
                <a:latin typeface="Lato"/>
                <a:ea typeface="Lato"/>
                <a:cs typeface="Lato"/>
                <a:sym typeface="Lato"/>
              </a:rPr>
              <a:t>Warner</a:t>
            </a:r>
            <a:r>
              <a:rPr lang="en" sz="1700">
                <a:latin typeface="Lato"/>
                <a:ea typeface="Lato"/>
                <a:cs typeface="Lato"/>
                <a:sym typeface="Lato"/>
              </a:rPr>
              <a:t> states that ‘Myrrh targets our fears and insecurities, challenging us to let them go and move on.’  It also helps us to let go of our negative emotions.</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Myrrh is centring, </a:t>
            </a:r>
            <a:r>
              <a:rPr lang="en" sz="1700">
                <a:latin typeface="Lato"/>
                <a:ea typeface="Lato"/>
                <a:cs typeface="Lato"/>
                <a:sym typeface="Lato"/>
              </a:rPr>
              <a:t>stabilising</a:t>
            </a:r>
            <a:r>
              <a:rPr lang="en" sz="1700">
                <a:latin typeface="Lato"/>
                <a:ea typeface="Lato"/>
                <a:cs typeface="Lato"/>
                <a:sym typeface="Lato"/>
              </a:rPr>
              <a:t> and calming. </a:t>
            </a:r>
            <a:r>
              <a:rPr b="1" lang="en" sz="1700">
                <a:latin typeface="Lato"/>
                <a:ea typeface="Lato"/>
                <a:cs typeface="Lato"/>
                <a:sym typeface="Lato"/>
              </a:rPr>
              <a:t>Holmes </a:t>
            </a:r>
            <a:r>
              <a:rPr lang="en" sz="1700">
                <a:latin typeface="Lato"/>
                <a:ea typeface="Lato"/>
                <a:cs typeface="Lato"/>
                <a:sym typeface="Lato"/>
              </a:rPr>
              <a:t>suggests that it can provide inner </a:t>
            </a:r>
            <a:r>
              <a:rPr lang="en" sz="1700">
                <a:latin typeface="Lato"/>
                <a:ea typeface="Lato"/>
                <a:cs typeface="Lato"/>
                <a:sym typeface="Lato"/>
              </a:rPr>
              <a:t>strength</a:t>
            </a:r>
            <a:r>
              <a:rPr lang="en" sz="1700">
                <a:latin typeface="Lato"/>
                <a:ea typeface="Lato"/>
                <a:cs typeface="Lato"/>
                <a:sym typeface="Lato"/>
              </a:rPr>
              <a:t> and ‘support calm </a:t>
            </a:r>
            <a:r>
              <a:rPr lang="en" sz="1700">
                <a:latin typeface="Lato"/>
                <a:ea typeface="Lato"/>
                <a:cs typeface="Lato"/>
                <a:sym typeface="Lato"/>
              </a:rPr>
              <a:t>perseverance</a:t>
            </a:r>
            <a:r>
              <a:rPr lang="en" sz="1700">
                <a:latin typeface="Lato"/>
                <a:ea typeface="Lato"/>
                <a:cs typeface="Lato"/>
                <a:sym typeface="Lato"/>
              </a:rPr>
              <a:t> in the face of severe challenges.’ He goes on to recommend it for burnout and vulnerability.</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Myrrh oil’s effect on the nervous system is ‘a gentle calming one, able to instil deep tranquility of the mind.’ (</a:t>
            </a:r>
            <a:r>
              <a:rPr b="1" lang="en" sz="1700">
                <a:latin typeface="Lato"/>
                <a:ea typeface="Lato"/>
                <a:cs typeface="Lato"/>
                <a:sym typeface="Lato"/>
              </a:rPr>
              <a:t>Mojay</a:t>
            </a:r>
            <a:r>
              <a:rPr lang="en" sz="1700">
                <a:latin typeface="Lato"/>
                <a:ea typeface="Lato"/>
                <a:cs typeface="Lato"/>
                <a:sym typeface="Lato"/>
              </a:rPr>
              <a:t>).</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Myrrh is also useful for grief, a healing oil with the ability to ease sorrow.</a:t>
            </a:r>
            <a:endParaRPr sz="1700">
              <a:latin typeface="Lato"/>
              <a:ea typeface="Lato"/>
              <a:cs typeface="Lato"/>
              <a:sym typeface="Lato"/>
            </a:endParaRPr>
          </a:p>
        </p:txBody>
      </p:sp>
      <p:pic>
        <p:nvPicPr>
          <p:cNvPr id="426" name="Google Shape;426;p47"/>
          <p:cNvPicPr preferRelativeResize="0"/>
          <p:nvPr/>
        </p:nvPicPr>
        <p:blipFill rotWithShape="1">
          <a:blip r:embed="rId5">
            <a:alphaModFix/>
          </a:blip>
          <a:srcRect b="0" l="27587" r="27591" t="0"/>
          <a:stretch/>
        </p:blipFill>
        <p:spPr>
          <a:xfrm>
            <a:off x="7607447" y="0"/>
            <a:ext cx="1536552"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8"/>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32" name="Google Shape;432;p48"/>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3" name="Google Shape;433;p48"/>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4" name="Google Shape;434;p48"/>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5" name="Google Shape;435;p48"/>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6" name="Google Shape;436;p48"/>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7" name="Google Shape;437;p48"/>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8" name="Google Shape;438;p48"/>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9" name="Google Shape;439;p48"/>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0" name="Google Shape;440;p48"/>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1" name="Google Shape;441;p48"/>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2" name="Google Shape;442;p48"/>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3" name="Google Shape;443;p48"/>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4" name="Google Shape;444;p48"/>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5" name="Google Shape;445;p48"/>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6" name="Google Shape;446;p48"/>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7" name="Google Shape;447;p48"/>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8" name="Google Shape;448;p48"/>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9" name="Google Shape;449;p48"/>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0" name="Google Shape;450;p48"/>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1" name="Google Shape;451;p48"/>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2" name="Google Shape;452;p48"/>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3" name="Google Shape;453;p48"/>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4" name="Google Shape;454;p48"/>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5" name="Google Shape;455;p48"/>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6" name="Google Shape;456;p48"/>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7" name="Google Shape;457;p48"/>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8" name="Google Shape;458;p48"/>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9" name="Google Shape;459;p48"/>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0" name="Google Shape;460;p48"/>
          <p:cNvSpPr txBox="1"/>
          <p:nvPr>
            <p:ph type="title"/>
          </p:nvPr>
        </p:nvSpPr>
        <p:spPr>
          <a:xfrm>
            <a:off x="1726325" y="292602"/>
            <a:ext cx="5787600" cy="5079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fear</a:t>
            </a:r>
            <a:endParaRPr sz="2500"/>
          </a:p>
          <a:p>
            <a:pPr indent="0" lvl="0" marL="12700" rtl="0" algn="l">
              <a:lnSpc>
                <a:spcPct val="100000"/>
              </a:lnSpc>
              <a:spcBef>
                <a:spcPts val="0"/>
              </a:spcBef>
              <a:spcAft>
                <a:spcPts val="0"/>
              </a:spcAft>
              <a:buSzPts val="1100"/>
              <a:buNone/>
            </a:pPr>
            <a:br>
              <a:rPr b="0" i="1" lang="en" sz="1900"/>
            </a:br>
            <a:br>
              <a:rPr b="0" i="1" lang="en" sz="1900"/>
            </a:br>
            <a:endParaRPr b="0" i="1" sz="2500"/>
          </a:p>
        </p:txBody>
      </p:sp>
      <p:sp>
        <p:nvSpPr>
          <p:cNvPr id="461" name="Google Shape;461;p48"/>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a:t>
            </a:r>
            <a:r>
              <a:rPr b="1" i="0" lang="en" sz="600" u="none" cap="none" strike="noStrike">
                <a:solidFill>
                  <a:schemeClr val="lt1"/>
                </a:solidFill>
                <a:latin typeface="Lato"/>
                <a:ea typeface="Lato"/>
                <a:cs typeface="Lato"/>
                <a:sym typeface="Lato"/>
              </a:rPr>
              <a:t> </a:t>
            </a:r>
            <a:r>
              <a:rPr b="1" lang="en" sz="600">
                <a:solidFill>
                  <a:schemeClr val="lt1"/>
                </a:solidFill>
                <a:latin typeface="Lato"/>
                <a:ea typeface="Lato"/>
                <a:cs typeface="Lato"/>
                <a:sym typeface="Lato"/>
              </a:rPr>
              <a:t>2024</a:t>
            </a:r>
            <a:endParaRPr b="0" i="0" sz="600" u="none" cap="none" strike="noStrike">
              <a:solidFill>
                <a:schemeClr val="lt1"/>
              </a:solidFill>
              <a:latin typeface="Lato Black"/>
              <a:ea typeface="Lato Black"/>
              <a:cs typeface="Lato Black"/>
              <a:sym typeface="Lato Black"/>
            </a:endParaRPr>
          </a:p>
        </p:txBody>
      </p:sp>
      <p:sp>
        <p:nvSpPr>
          <p:cNvPr id="462" name="Google Shape;462;p48"/>
          <p:cNvSpPr txBox="1"/>
          <p:nvPr/>
        </p:nvSpPr>
        <p:spPr>
          <a:xfrm>
            <a:off x="1719820" y="1054695"/>
            <a:ext cx="5703300" cy="36753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800">
                <a:latin typeface="Lato"/>
                <a:ea typeface="Lato"/>
                <a:cs typeface="Lato"/>
                <a:sym typeface="Lato"/>
              </a:rPr>
              <a:t>For fear I would suggest a roller ball ( 3-6  total drops of essential oils to 10 mls of carrier oil) or perhaps adding the oils to a bubble bath (to 10 mls of unperfumed foam bath add a total of 4-7 drops of essential oils).</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Cypress - will help a person cope and will create a safe, intimate sanctuary</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Rose - will calm and boost inner fortitude</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Myrrh - centring, stabilising and calming, Helps us let go of fear.</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Don’t forget cedarwood will give you strength to face the future.</a:t>
            </a:r>
            <a:endParaRPr sz="1800">
              <a:latin typeface="Lato"/>
              <a:ea typeface="Lato"/>
              <a:cs typeface="Lato"/>
              <a:sym typeface="Lato"/>
            </a:endParaRPr>
          </a:p>
        </p:txBody>
      </p:sp>
      <p:pic>
        <p:nvPicPr>
          <p:cNvPr id="463" name="Google Shape;463;p48"/>
          <p:cNvPicPr preferRelativeResize="0"/>
          <p:nvPr/>
        </p:nvPicPr>
        <p:blipFill rotWithShape="1">
          <a:blip r:embed="rId5">
            <a:alphaModFix/>
          </a:blip>
          <a:srcRect b="0" l="41608" r="41608" t="0"/>
          <a:stretch/>
        </p:blipFill>
        <p:spPr>
          <a:xfrm>
            <a:off x="7607447" y="0"/>
            <a:ext cx="1536553"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9"/>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69" name="Google Shape;469;p49"/>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0" name="Google Shape;470;p49"/>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1" name="Google Shape;471;p49"/>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2" name="Google Shape;472;p49"/>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3" name="Google Shape;473;p49"/>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4" name="Google Shape;474;p49"/>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5" name="Google Shape;475;p49"/>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6" name="Google Shape;476;p49"/>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7" name="Google Shape;477;p49"/>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8" name="Google Shape;478;p49"/>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9" name="Google Shape;479;p49"/>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0" name="Google Shape;480;p49"/>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1" name="Google Shape;481;p49"/>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2" name="Google Shape;482;p49"/>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3" name="Google Shape;483;p49"/>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4" name="Google Shape;484;p49"/>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5" name="Google Shape;485;p49"/>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6" name="Google Shape;486;p49"/>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7" name="Google Shape;487;p49"/>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8" name="Google Shape;488;p49"/>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9" name="Google Shape;489;p49"/>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0" name="Google Shape;490;p49"/>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1" name="Google Shape;491;p49"/>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2" name="Google Shape;492;p49"/>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3" name="Google Shape;493;p49"/>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4" name="Google Shape;494;p49"/>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5" name="Google Shape;495;p49"/>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6" name="Google Shape;496;p49"/>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7" name="Google Shape;497;p49"/>
          <p:cNvSpPr txBox="1"/>
          <p:nvPr>
            <p:ph type="title"/>
          </p:nvPr>
        </p:nvSpPr>
        <p:spPr>
          <a:xfrm>
            <a:off x="1726325" y="292605"/>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Sweet Orange</a:t>
            </a:r>
            <a:endParaRPr sz="2500"/>
          </a:p>
          <a:p>
            <a:pPr indent="0" lvl="0" marL="12700" rtl="0" algn="l">
              <a:lnSpc>
                <a:spcPct val="100000"/>
              </a:lnSpc>
              <a:spcBef>
                <a:spcPts val="0"/>
              </a:spcBef>
              <a:spcAft>
                <a:spcPts val="0"/>
              </a:spcAft>
              <a:buSzPts val="1100"/>
              <a:buNone/>
            </a:pPr>
            <a:r>
              <a:rPr b="0" i="1" lang="en" sz="1900"/>
              <a:t>(Citrus aurantium var sinensis)</a:t>
            </a:r>
            <a:br>
              <a:rPr b="0" i="1" lang="en" sz="1900"/>
            </a:br>
            <a:endParaRPr b="0" i="1" sz="2500"/>
          </a:p>
        </p:txBody>
      </p:sp>
      <p:sp>
        <p:nvSpPr>
          <p:cNvPr id="498" name="Google Shape;498;p49"/>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April</a:t>
            </a:r>
            <a:r>
              <a:rPr b="1" i="0" lang="en" sz="600" u="none" cap="none" strike="noStrike">
                <a:solidFill>
                  <a:schemeClr val="lt1"/>
                </a:solidFill>
                <a:latin typeface="Lato"/>
                <a:ea typeface="Lato"/>
                <a:cs typeface="Lato"/>
                <a:sym typeface="Lato"/>
              </a:rPr>
              <a:t> </a:t>
            </a:r>
            <a:r>
              <a:rPr b="1" lang="en" sz="600">
                <a:solidFill>
                  <a:schemeClr val="lt1"/>
                </a:solidFill>
                <a:latin typeface="Lato"/>
                <a:ea typeface="Lato"/>
                <a:cs typeface="Lato"/>
                <a:sym typeface="Lato"/>
              </a:rPr>
              <a:t>2024</a:t>
            </a:r>
            <a:endParaRPr b="0" i="0" sz="600" u="none" cap="none" strike="noStrike">
              <a:solidFill>
                <a:schemeClr val="lt1"/>
              </a:solidFill>
              <a:latin typeface="Lato Black"/>
              <a:ea typeface="Lato Black"/>
              <a:cs typeface="Lato Black"/>
              <a:sym typeface="Lato Black"/>
            </a:endParaRPr>
          </a:p>
        </p:txBody>
      </p:sp>
      <p:sp>
        <p:nvSpPr>
          <p:cNvPr id="499" name="Google Shape;499;p49"/>
          <p:cNvSpPr txBox="1"/>
          <p:nvPr/>
        </p:nvSpPr>
        <p:spPr>
          <a:xfrm>
            <a:off x="1719820" y="1054695"/>
            <a:ext cx="5703300" cy="39525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Holmes says that Sweet Orange’s actions are moderate and ideal for any conditions needing a gentle touch.  He states it will give ‘gentle relaxation to tense, stress-related, nervous cardiovascular and digestive functions with a mild hypnotic effect.’</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It is a general anti-depressant and can be used for stress or over-anxiety.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Mojay states that it is good for a negative outlook and for those who easily fly into a rage.</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 Research shows that orange oil is both “uplifting” and “calming,” so can be used in the morning or evening.</a:t>
            </a:r>
            <a:endParaRPr sz="1800">
              <a:latin typeface="Lato"/>
              <a:ea typeface="Lato"/>
              <a:cs typeface="Lato"/>
              <a:sym typeface="Lato"/>
            </a:endParaRPr>
          </a:p>
        </p:txBody>
      </p:sp>
      <p:pic>
        <p:nvPicPr>
          <p:cNvPr id="500" name="Google Shape;500;p49"/>
          <p:cNvPicPr preferRelativeResize="0"/>
          <p:nvPr/>
        </p:nvPicPr>
        <p:blipFill rotWithShape="1">
          <a:blip r:embed="rId5">
            <a:alphaModFix/>
          </a:blip>
          <a:srcRect b="0" l="38797" r="38797" t="0"/>
          <a:stretch/>
        </p:blipFill>
        <p:spPr>
          <a:xfrm>
            <a:off x="7607447" y="0"/>
            <a:ext cx="1536553"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