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47" r:id="rId5"/>
    <p:sldId id="409" r:id="rId6"/>
    <p:sldId id="410" r:id="rId7"/>
    <p:sldId id="408" r:id="rId8"/>
    <p:sldId id="411" r:id="rId9"/>
    <p:sldId id="412" r:id="rId10"/>
    <p:sldId id="413" r:id="rId11"/>
    <p:sldId id="414" r:id="rId12"/>
    <p:sldId id="415" r:id="rId13"/>
    <p:sldId id="416" r:id="rId14"/>
    <p:sldId id="417" r:id="rId15"/>
    <p:sldId id="418" r:id="rId16"/>
    <p:sldId id="367" r:id="rId17"/>
  </p:sldIdLst>
  <p:sldSz cx="10693400" cy="7562850"/>
  <p:notesSz cx="756285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3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p:cViewPr varScale="1">
        <p:scale>
          <a:sx n="76" d="100"/>
          <a:sy n="76" d="100"/>
        </p:scale>
        <p:origin x="1277" y="53"/>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277310" cy="5342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4419" y="2"/>
            <a:ext cx="3276187" cy="534221"/>
          </a:xfrm>
          <a:prstGeom prst="rect">
            <a:avLst/>
          </a:prstGeom>
        </p:spPr>
        <p:txBody>
          <a:bodyPr vert="horz" lIns="91440" tIns="45720" rIns="91440" bIns="45720" rtlCol="0"/>
          <a:lstStyle>
            <a:lvl1pPr algn="r">
              <a:defRPr sz="1200"/>
            </a:lvl1pPr>
          </a:lstStyle>
          <a:p>
            <a:fld id="{7E564147-9379-4D09-B333-2254FBEF5298}" type="datetimeFigureOut">
              <a:rPr lang="en-GB" smtClean="0"/>
              <a:t>01/07/2024</a:t>
            </a:fld>
            <a:endParaRPr lang="en-GB"/>
          </a:p>
        </p:txBody>
      </p:sp>
      <p:sp>
        <p:nvSpPr>
          <p:cNvPr id="4" name="Slide Image Placeholder 3"/>
          <p:cNvSpPr>
            <a:spLocks noGrp="1" noRot="1" noChangeAspect="1"/>
          </p:cNvSpPr>
          <p:nvPr>
            <p:ph type="sldImg" idx="2"/>
          </p:nvPr>
        </p:nvSpPr>
        <p:spPr>
          <a:xfrm>
            <a:off x="947738" y="801688"/>
            <a:ext cx="5667375" cy="40100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6734" y="5079590"/>
            <a:ext cx="6049382" cy="481247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6937"/>
            <a:ext cx="3277310" cy="5342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4419" y="10156937"/>
            <a:ext cx="3276187" cy="534221"/>
          </a:xfrm>
          <a:prstGeom prst="rect">
            <a:avLst/>
          </a:prstGeom>
        </p:spPr>
        <p:txBody>
          <a:bodyPr vert="horz" lIns="91440" tIns="45720" rIns="91440" bIns="45720" rtlCol="0" anchor="b"/>
          <a:lstStyle>
            <a:lvl1pPr algn="r">
              <a:defRPr sz="1200"/>
            </a:lvl1pPr>
          </a:lstStyle>
          <a:p>
            <a:fld id="{9346F9B1-088D-42F2-B703-45101E413DF0}" type="slidenum">
              <a:rPr lang="en-GB" smtClean="0"/>
              <a:t>‹#›</a:t>
            </a:fld>
            <a:endParaRPr lang="en-GB"/>
          </a:p>
        </p:txBody>
      </p:sp>
    </p:spTree>
    <p:extLst>
      <p:ext uri="{BB962C8B-B14F-4D97-AF65-F5344CB8AC3E}">
        <p14:creationId xmlns:p14="http://schemas.microsoft.com/office/powerpoint/2010/main" val="402040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2</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11</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2776982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12</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60678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3</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411474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4</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50946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5</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58356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6</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42679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7</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32993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8</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92627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dirty="0"/>
          </a:p>
        </p:txBody>
      </p:sp>
      <p:sp>
        <p:nvSpPr>
          <p:cNvPr id="168" name="Google Shape;168;p5: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10F06D17-2CC2-48D1-275D-4F0E75FBA366}"/>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9</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5807C013-BFA3-FEE2-BAD9-FBE960FF15AE}"/>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181871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10</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extLst>
      <p:ext uri="{BB962C8B-B14F-4D97-AF65-F5344CB8AC3E}">
        <p14:creationId xmlns:p14="http://schemas.microsoft.com/office/powerpoint/2010/main" val="364554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6" y="2344483"/>
            <a:ext cx="9089391"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1" y="4235196"/>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17" name="bk object 17"/>
          <p:cNvSpPr/>
          <p:nvPr/>
        </p:nvSpPr>
        <p:spPr>
          <a:xfrm>
            <a:off x="1803175"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20"/>
            <a:ext cx="5853430" cy="215406"/>
          </a:xfrm>
        </p:spPr>
        <p:txBody>
          <a:bodyPr lIns="0" tIns="0" rIns="0" bIns="0"/>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sz="half" idx="2"/>
          </p:nvPr>
        </p:nvSpPr>
        <p:spPr>
          <a:xfrm>
            <a:off x="534671" y="173945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2" y="173945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77"/>
          </a:xfrm>
          <a:prstGeom prst="rect">
            <a:avLst/>
          </a:prstGeom>
        </p:spPr>
        <p:txBody>
          <a:bodyPr wrap="square" lIns="0" tIns="0" rIns="0" bIns="0">
            <a:spAutoFit/>
          </a:bodyPr>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19"/>
            <a:ext cx="5853430" cy="215444"/>
          </a:xfrm>
          <a:prstGeom prst="rect">
            <a:avLst/>
          </a:prstGeom>
        </p:spPr>
        <p:txBody>
          <a:bodyPr wrap="square" lIns="0" tIns="0" rIns="0" bIns="0">
            <a:spAutoFit/>
          </a:bodyPr>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a:xfrm>
            <a:off x="3635756" y="7033450"/>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69" y="7033450"/>
            <a:ext cx="245948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a:xfrm>
            <a:off x="7699248" y="7033450"/>
            <a:ext cx="245948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bodyStyle>
    <p:other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fif"/><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fi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sp>
        <p:nvSpPr>
          <p:cNvPr id="55" name="object 30"/>
          <p:cNvSpPr txBox="1"/>
          <p:nvPr/>
        </p:nvSpPr>
        <p:spPr>
          <a:xfrm>
            <a:off x="927100" y="2485722"/>
            <a:ext cx="8725125" cy="912942"/>
          </a:xfrm>
          <a:prstGeom prst="rect">
            <a:avLst/>
          </a:prstGeom>
        </p:spPr>
        <p:txBody>
          <a:bodyPr vert="horz" wrap="square" lIns="0" tIns="83820" rIns="0" bIns="0" rtlCol="0">
            <a:spAutoFit/>
          </a:bodyPr>
          <a:lstStyle/>
          <a:p>
            <a:pPr algn="ctr">
              <a:spcBef>
                <a:spcPts val="660"/>
              </a:spcBef>
            </a:pPr>
            <a:endParaRPr lang="en-GB" sz="1600" spc="-5" dirty="0">
              <a:latin typeface="Lato"/>
              <a:cs typeface="Lato"/>
            </a:endParaRPr>
          </a:p>
          <a:p>
            <a:pPr algn="ctr">
              <a:spcBef>
                <a:spcPts val="660"/>
              </a:spcBef>
            </a:pPr>
            <a:endParaRPr sz="3199" dirty="0">
              <a:latin typeface="Lato"/>
              <a:cs typeface="Lato"/>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
        <p:nvSpPr>
          <p:cNvPr id="4" name="TextBox 3">
            <a:extLst>
              <a:ext uri="{FF2B5EF4-FFF2-40B4-BE49-F238E27FC236}">
                <a16:creationId xmlns:a16="http://schemas.microsoft.com/office/drawing/2014/main" id="{402FC73F-B38D-AA3A-573F-B85D9F1CD32C}"/>
              </a:ext>
            </a:extLst>
          </p:cNvPr>
          <p:cNvSpPr txBox="1"/>
          <p:nvPr/>
        </p:nvSpPr>
        <p:spPr>
          <a:xfrm>
            <a:off x="3386374" y="5566446"/>
            <a:ext cx="3727674" cy="523220"/>
          </a:xfrm>
          <a:prstGeom prst="rect">
            <a:avLst/>
          </a:prstGeom>
          <a:noFill/>
        </p:spPr>
        <p:txBody>
          <a:bodyPr wrap="square" rtlCol="0">
            <a:spAutoFit/>
          </a:bodyPr>
          <a:lstStyle/>
          <a:p>
            <a:pPr algn="ctr" fontAlgn="base"/>
            <a:r>
              <a:rPr lang="en-GB" sz="1600" b="0" i="0" dirty="0">
                <a:solidFill>
                  <a:srgbClr val="289C92"/>
                </a:solidFill>
                <a:effectLst/>
                <a:highlight>
                  <a:srgbClr val="FFFFFF"/>
                </a:highlight>
                <a:latin typeface="eb garamond" panose="00000500000000000000" pitchFamily="2" charset="0"/>
              </a:rPr>
              <a:t> </a:t>
            </a:r>
            <a:r>
              <a:rPr lang="en-GB" sz="2800" b="0" i="0" dirty="0">
                <a:solidFill>
                  <a:srgbClr val="289C92"/>
                </a:solidFill>
                <a:effectLst/>
                <a:highlight>
                  <a:srgbClr val="FFFFFF"/>
                </a:highlight>
                <a:latin typeface="eb garamond" panose="00000500000000000000" pitchFamily="2" charset="0"/>
              </a:rPr>
              <a:t>July 13</a:t>
            </a:r>
            <a:r>
              <a:rPr lang="en-GB" sz="2800" b="0" i="0" baseline="30000" dirty="0">
                <a:solidFill>
                  <a:srgbClr val="289C92"/>
                </a:solidFill>
                <a:effectLst/>
                <a:highlight>
                  <a:srgbClr val="FFFFFF"/>
                </a:highlight>
                <a:latin typeface="eb garamond" panose="00000500000000000000" pitchFamily="2" charset="0"/>
              </a:rPr>
              <a:t>th</a:t>
            </a:r>
            <a:r>
              <a:rPr lang="en-GB" sz="2800" b="0" i="0" dirty="0">
                <a:solidFill>
                  <a:srgbClr val="289C92"/>
                </a:solidFill>
                <a:effectLst/>
                <a:highlight>
                  <a:srgbClr val="FFFFFF"/>
                </a:highlight>
                <a:latin typeface="eb garamond" panose="00000500000000000000" pitchFamily="2" charset="0"/>
              </a:rPr>
              <a:t> 2024 </a:t>
            </a:r>
          </a:p>
        </p:txBody>
      </p:sp>
      <p:sp>
        <p:nvSpPr>
          <p:cNvPr id="6" name="TextBox 5">
            <a:extLst>
              <a:ext uri="{FF2B5EF4-FFF2-40B4-BE49-F238E27FC236}">
                <a16:creationId xmlns:a16="http://schemas.microsoft.com/office/drawing/2014/main" id="{8CE57A6A-92EE-EB94-0AE8-C41BC6E0774D}"/>
              </a:ext>
            </a:extLst>
          </p:cNvPr>
          <p:cNvSpPr txBox="1"/>
          <p:nvPr/>
        </p:nvSpPr>
        <p:spPr>
          <a:xfrm>
            <a:off x="3060700" y="2741117"/>
            <a:ext cx="4190994" cy="2831544"/>
          </a:xfrm>
          <a:prstGeom prst="rect">
            <a:avLst/>
          </a:prstGeom>
          <a:noFill/>
        </p:spPr>
        <p:txBody>
          <a:bodyPr wrap="square" rtlCol="0">
            <a:spAutoFit/>
          </a:bodyPr>
          <a:lstStyle/>
          <a:p>
            <a:pPr algn="ctr"/>
            <a:r>
              <a:rPr lang="en-GB" sz="4000" b="1" dirty="0">
                <a:solidFill>
                  <a:srgbClr val="289C92"/>
                </a:solidFill>
                <a:highlight>
                  <a:srgbClr val="FFFFFF"/>
                </a:highlight>
                <a:latin typeface="eb garamond" panose="00000500000000000000" pitchFamily="2" charset="0"/>
              </a:rPr>
              <a:t>Saturday Club</a:t>
            </a:r>
          </a:p>
          <a:p>
            <a:pPr algn="ctr"/>
            <a:r>
              <a:rPr lang="en-GB" sz="4000" b="1" i="0" dirty="0">
                <a:solidFill>
                  <a:srgbClr val="289C92"/>
                </a:solidFill>
                <a:effectLst/>
                <a:highlight>
                  <a:srgbClr val="FFFFFF"/>
                </a:highlight>
                <a:latin typeface="eb garamond" panose="00000500000000000000" pitchFamily="2" charset="0"/>
              </a:rPr>
              <a:t>We’re all going on a Summer Holiday!</a:t>
            </a:r>
          </a:p>
          <a:p>
            <a:pPr algn="ctr"/>
            <a:endParaRPr lang="en-GB" dirty="0"/>
          </a:p>
        </p:txBody>
      </p:sp>
    </p:spTree>
    <p:extLst>
      <p:ext uri="{BB962C8B-B14F-4D97-AF65-F5344CB8AC3E}">
        <p14:creationId xmlns:p14="http://schemas.microsoft.com/office/powerpoint/2010/main" val="51675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solidFill>
                  <a:schemeClr val="tx1"/>
                </a:solidFill>
                <a:latin typeface="Lato"/>
                <a:ea typeface="Lato"/>
                <a:cs typeface="Lato"/>
                <a:sym typeface="Lato"/>
              </a:rPr>
              <a:t>XXXX 2023</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9" y="1941330"/>
            <a:ext cx="6848222" cy="1938952"/>
          </a:xfrm>
          <a:prstGeom prst="rect">
            <a:avLst/>
          </a:prstGeom>
          <a:noFill/>
          <a:ln>
            <a:noFill/>
          </a:ln>
        </p:spPr>
        <p:txBody>
          <a:bodyPr spcFirstLastPara="1" wrap="square" lIns="91425" tIns="45700" rIns="91425" bIns="45700" anchor="t" anchorCtr="0">
            <a:spAutoFit/>
          </a:bodyPr>
          <a:lstStyle/>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Other troublesome issues that can spoil our relaxation?</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Those troublesome flyers….</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Insects- prevention, bites and stings…. </a:t>
            </a: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endParaRPr lang="en-GB" dirty="0">
              <a:solidFill>
                <a:srgbClr val="FF0000"/>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9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Lemongrass</a:t>
            </a:r>
            <a:br>
              <a:rPr lang="en-GB" sz="3200" dirty="0"/>
            </a:br>
            <a:r>
              <a:rPr lang="en-GB" sz="2400" b="0" i="1" dirty="0"/>
              <a:t>(</a:t>
            </a:r>
            <a:r>
              <a:rPr lang="en-GB" sz="2400" b="0" i="1" dirty="0" err="1"/>
              <a:t>Cymbopogan</a:t>
            </a:r>
            <a:r>
              <a:rPr lang="en-GB" sz="2400" b="0" i="1" dirty="0"/>
              <a:t> </a:t>
            </a:r>
            <a:r>
              <a:rPr lang="en-GB" sz="2400" b="0" i="1" dirty="0" err="1"/>
              <a:t>flexuosus</a:t>
            </a:r>
            <a:r>
              <a:rPr lang="en-GB" sz="2400" b="0" i="1" dirty="0"/>
              <a:t>)</a:t>
            </a: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XXXX 2023</a:t>
            </a:r>
            <a:endParaRPr sz="800" b="0" i="0" u="none" strike="noStrike" cap="none" dirty="0">
              <a:solidFill>
                <a:sysClr val="windowText" lastClr="000000"/>
              </a:solidFill>
              <a:latin typeface="Lato Black"/>
              <a:ea typeface="Lato Black"/>
              <a:cs typeface="Lato Black"/>
              <a:sym typeface="Lato Black"/>
            </a:endParaRPr>
          </a:p>
        </p:txBody>
      </p:sp>
      <p:sp>
        <p:nvSpPr>
          <p:cNvPr id="201" name="Google Shape;201;p11"/>
          <p:cNvSpPr txBox="1"/>
          <p:nvPr/>
        </p:nvSpPr>
        <p:spPr>
          <a:xfrm>
            <a:off x="1830619" y="2105025"/>
            <a:ext cx="66696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Traditionally used for infections, fever and </a:t>
            </a: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as an insecticide, Lemongrass is analgesic, antiseptic and deodorant.</a:t>
            </a: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It is useful as an insect repellent, and to calm indigestion, fevers and nervous exhaustion.</a:t>
            </a: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Always use in a blend, this oil has a strong aroma and colour- neat it can stain and irritate, the fresh aroma is a great ‘wake up’ oil for first thing in the morning.</a:t>
            </a:r>
          </a:p>
          <a:p>
            <a:pPr marL="0" marR="0" lvl="0" indent="0" algn="l" rtl="0">
              <a:lnSpc>
                <a:spcPct val="100000"/>
              </a:lnSpc>
              <a:spcBef>
                <a:spcPts val="0"/>
              </a:spcBef>
              <a:spcAft>
                <a:spcPts val="0"/>
              </a:spcAft>
              <a:buNone/>
            </a:pPr>
            <a:endParaRPr lang="en-GB" sz="2400" i="0" u="none" strike="noStrike" cap="none" dirty="0">
              <a:solidFill>
                <a:srgbClr val="000000"/>
              </a:solidFill>
              <a:latin typeface="Lato"/>
              <a:ea typeface="Lato"/>
              <a:cs typeface="Lato"/>
              <a:sym typeface="Lato"/>
            </a:endParaRPr>
          </a:p>
        </p:txBody>
      </p:sp>
      <p:pic>
        <p:nvPicPr>
          <p:cNvPr id="4" name="Picture 3">
            <a:extLst>
              <a:ext uri="{FF2B5EF4-FFF2-40B4-BE49-F238E27FC236}">
                <a16:creationId xmlns:a16="http://schemas.microsoft.com/office/drawing/2014/main" id="{6DCF24E9-44EF-4FD4-B5EE-A56B929298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4714" y="-30561"/>
            <a:ext cx="2562225" cy="2562225"/>
          </a:xfrm>
          <a:prstGeom prst="rect">
            <a:avLst/>
          </a:prstGeom>
        </p:spPr>
      </p:pic>
    </p:spTree>
    <p:extLst>
      <p:ext uri="{BB962C8B-B14F-4D97-AF65-F5344CB8AC3E}">
        <p14:creationId xmlns:p14="http://schemas.microsoft.com/office/powerpoint/2010/main" val="183699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Clove Bud/Leaf</a:t>
            </a:r>
            <a:br>
              <a:rPr lang="en-GB" sz="3200" dirty="0"/>
            </a:br>
            <a:r>
              <a:rPr lang="en-GB" sz="2400" b="0" i="1" dirty="0"/>
              <a:t>(</a:t>
            </a:r>
            <a:r>
              <a:rPr lang="en-GB" sz="2400" b="0" i="1" dirty="0" err="1"/>
              <a:t>Syzigium</a:t>
            </a:r>
            <a:r>
              <a:rPr lang="en-GB" sz="2400" b="0" i="1" dirty="0"/>
              <a:t> </a:t>
            </a:r>
            <a:r>
              <a:rPr lang="en-GB" sz="2400" b="0" i="1" dirty="0" err="1"/>
              <a:t>aromaticum</a:t>
            </a:r>
            <a:r>
              <a:rPr lang="en-GB" sz="2400" b="0" i="1" dirty="0"/>
              <a:t>)</a:t>
            </a: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XXXX 2023</a:t>
            </a:r>
            <a:endParaRPr sz="800" b="0" i="0" u="none" strike="noStrike" cap="none" dirty="0">
              <a:solidFill>
                <a:sysClr val="windowText" lastClr="000000"/>
              </a:solidFill>
              <a:latin typeface="Lato Black"/>
              <a:ea typeface="Lato Black"/>
              <a:cs typeface="Lato Black"/>
              <a:sym typeface="Lato Black"/>
            </a:endParaRPr>
          </a:p>
        </p:txBody>
      </p:sp>
      <p:sp>
        <p:nvSpPr>
          <p:cNvPr id="201" name="Google Shape;201;p11"/>
          <p:cNvSpPr txBox="1"/>
          <p:nvPr/>
        </p:nvSpPr>
        <p:spPr>
          <a:xfrm>
            <a:off x="1830619" y="2105025"/>
            <a:ext cx="6669600"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Clove is another oil with a strong and powerful aroma- and one of the strongest antiseptic oils available to us. Useful for digestive upsets as well as keeping bugs and flying insects at bay- use with care, especially with the very young or frail and never neat on the skin (it can cause irritation)</a:t>
            </a:r>
          </a:p>
          <a:p>
            <a:pPr marL="0" marR="0" lvl="0" indent="0" algn="l" rtl="0">
              <a:lnSpc>
                <a:spcPct val="100000"/>
              </a:lnSpc>
              <a:spcBef>
                <a:spcPts val="0"/>
              </a:spcBef>
              <a:spcAft>
                <a:spcPts val="0"/>
              </a:spcAft>
              <a:buNone/>
            </a:pPr>
            <a:endParaRPr lang="en-GB" sz="2400"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A spray bottle of Peppermint hydrolat with Lemongrass, Clove and Eucalyptus oils can be useful to spritz if you are prone to attracting mosquitos- this will keep you cool (but don’t over do it- the smell might not suit everyone!)</a:t>
            </a:r>
          </a:p>
          <a:p>
            <a:pPr marL="0" marR="0" lvl="0" indent="0" algn="l" rtl="0">
              <a:lnSpc>
                <a:spcPct val="100000"/>
              </a:lnSpc>
              <a:spcBef>
                <a:spcPts val="0"/>
              </a:spcBef>
              <a:spcAft>
                <a:spcPts val="0"/>
              </a:spcAft>
              <a:buNone/>
            </a:pPr>
            <a:endParaRPr lang="en-GB" sz="2400" i="0" u="none" strike="noStrike" cap="none" dirty="0">
              <a:solidFill>
                <a:srgbClr val="000000"/>
              </a:solidFill>
              <a:latin typeface="Lato"/>
              <a:ea typeface="Lato"/>
              <a:cs typeface="Lato"/>
              <a:sym typeface="Lato"/>
            </a:endParaRPr>
          </a:p>
        </p:txBody>
      </p:sp>
      <p:pic>
        <p:nvPicPr>
          <p:cNvPr id="3" name="Picture 2">
            <a:extLst>
              <a:ext uri="{FF2B5EF4-FFF2-40B4-BE49-F238E27FC236}">
                <a16:creationId xmlns:a16="http://schemas.microsoft.com/office/drawing/2014/main" id="{9EA3533F-3E2D-469B-954F-C5818FAFC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826" y="0"/>
            <a:ext cx="2814453" cy="2105025"/>
          </a:xfrm>
          <a:prstGeom prst="rect">
            <a:avLst/>
          </a:prstGeom>
        </p:spPr>
      </p:pic>
    </p:spTree>
    <p:extLst>
      <p:ext uri="{BB962C8B-B14F-4D97-AF65-F5344CB8AC3E}">
        <p14:creationId xmlns:p14="http://schemas.microsoft.com/office/powerpoint/2010/main" val="4273851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0368" y="200025"/>
            <a:ext cx="1352663" cy="1352663"/>
          </a:xfrm>
          <a:prstGeom prst="rect">
            <a:avLst/>
          </a:prstGeom>
        </p:spPr>
      </p:pic>
      <p:sp>
        <p:nvSpPr>
          <p:cNvPr id="3" name="TextBox 2">
            <a:extLst>
              <a:ext uri="{FF2B5EF4-FFF2-40B4-BE49-F238E27FC236}">
                <a16:creationId xmlns:a16="http://schemas.microsoft.com/office/drawing/2014/main" id="{37AC359E-467D-4247-A0BC-C17C54ABD7BA}"/>
              </a:ext>
            </a:extLst>
          </p:cNvPr>
          <p:cNvSpPr txBox="1"/>
          <p:nvPr/>
        </p:nvSpPr>
        <p:spPr>
          <a:xfrm>
            <a:off x="2695574" y="1730514"/>
            <a:ext cx="5302250" cy="5632311"/>
          </a:xfrm>
          <a:prstGeom prst="rect">
            <a:avLst/>
          </a:prstGeom>
          <a:noFill/>
        </p:spPr>
        <p:txBody>
          <a:bodyPr wrap="square" rtlCol="0">
            <a:spAutoFit/>
          </a:bodyPr>
          <a:lstStyle/>
          <a:p>
            <a:pPr algn="ctr"/>
            <a:r>
              <a:rPr lang="en-GB" sz="2000" dirty="0">
                <a:latin typeface="Lato" panose="020F0502020204030203" pitchFamily="34" charset="0"/>
                <a:ea typeface="Lato" panose="020F0502020204030203" pitchFamily="34" charset="0"/>
                <a:cs typeface="Lato" panose="020F0502020204030203" pitchFamily="34" charset="0"/>
              </a:rPr>
              <a:t>Thank you for joining us today, I hope you’ve enjoyed exploring ways to enjoy our holidays with the help of our oils!</a:t>
            </a:r>
          </a:p>
          <a:p>
            <a:pPr algn="ctr"/>
            <a:endParaRPr lang="en-GB" sz="2000" dirty="0">
              <a:latin typeface="Lato" panose="020F0502020204030203" pitchFamily="34" charset="0"/>
              <a:ea typeface="Lato" panose="020F0502020204030203" pitchFamily="34" charset="0"/>
              <a:cs typeface="Lato" panose="020F0502020204030203" pitchFamily="34" charset="0"/>
            </a:endParaRPr>
          </a:p>
          <a:p>
            <a:pPr algn="ctr"/>
            <a:r>
              <a:rPr lang="en-GB" sz="2000" dirty="0">
                <a:latin typeface="Lato" panose="020F0502020204030203" pitchFamily="34" charset="0"/>
                <a:ea typeface="Lato" panose="020F0502020204030203" pitchFamily="34" charset="0"/>
                <a:cs typeface="Lato" panose="020F0502020204030203" pitchFamily="34" charset="0"/>
              </a:rPr>
              <a:t>Today’s featured oils are:</a:t>
            </a:r>
          </a:p>
          <a:p>
            <a:pPr algn="ctr"/>
            <a:r>
              <a:rPr lang="en-GB" sz="2000" dirty="0">
                <a:latin typeface="Lato" panose="020F0502020204030203" pitchFamily="34" charset="0"/>
                <a:ea typeface="Lato" panose="020F0502020204030203" pitchFamily="34" charset="0"/>
                <a:cs typeface="Lato" panose="020F0502020204030203" pitchFamily="34" charset="0"/>
              </a:rPr>
              <a:t>Peppermint</a:t>
            </a:r>
          </a:p>
          <a:p>
            <a:pPr algn="ctr"/>
            <a:r>
              <a:rPr lang="en-GB" sz="2000" dirty="0">
                <a:latin typeface="Lato" panose="020F0502020204030203" pitchFamily="34" charset="0"/>
                <a:ea typeface="Lato" panose="020F0502020204030203" pitchFamily="34" charset="0"/>
                <a:cs typeface="Lato" panose="020F0502020204030203" pitchFamily="34" charset="0"/>
              </a:rPr>
              <a:t>Ginger</a:t>
            </a:r>
          </a:p>
          <a:p>
            <a:pPr algn="ctr"/>
            <a:r>
              <a:rPr lang="en-GB" sz="2000" dirty="0">
                <a:latin typeface="Lato" panose="020F0502020204030203" pitchFamily="34" charset="0"/>
                <a:ea typeface="Lato" panose="020F0502020204030203" pitchFamily="34" charset="0"/>
                <a:cs typeface="Lato" panose="020F0502020204030203" pitchFamily="34" charset="0"/>
              </a:rPr>
              <a:t>Caraway</a:t>
            </a:r>
          </a:p>
          <a:p>
            <a:pPr algn="ctr"/>
            <a:r>
              <a:rPr lang="en-GB" sz="2000" dirty="0">
                <a:latin typeface="Lato" panose="020F0502020204030203" pitchFamily="34" charset="0"/>
                <a:ea typeface="Lato" panose="020F0502020204030203" pitchFamily="34" charset="0"/>
                <a:cs typeface="Lato" panose="020F0502020204030203" pitchFamily="34" charset="0"/>
              </a:rPr>
              <a:t>Lavender (French)</a:t>
            </a:r>
          </a:p>
          <a:p>
            <a:pPr algn="ctr"/>
            <a:r>
              <a:rPr lang="en-GB" sz="2000" dirty="0">
                <a:latin typeface="Lato" panose="020F0502020204030203" pitchFamily="34" charset="0"/>
                <a:ea typeface="Lato" panose="020F0502020204030203" pitchFamily="34" charset="0"/>
                <a:cs typeface="Lato" panose="020F0502020204030203" pitchFamily="34" charset="0"/>
              </a:rPr>
              <a:t>Chamomile German,</a:t>
            </a:r>
          </a:p>
          <a:p>
            <a:pPr algn="ctr"/>
            <a:r>
              <a:rPr lang="en-GB" sz="2000" dirty="0">
                <a:latin typeface="Lato" panose="020F0502020204030203" pitchFamily="34" charset="0"/>
                <a:ea typeface="Lato" panose="020F0502020204030203" pitchFamily="34" charset="0"/>
                <a:cs typeface="Lato" panose="020F0502020204030203" pitchFamily="34" charset="0"/>
              </a:rPr>
              <a:t>Lemongrass</a:t>
            </a:r>
          </a:p>
          <a:p>
            <a:pPr algn="ctr"/>
            <a:r>
              <a:rPr lang="en-GB" sz="2000" dirty="0">
                <a:latin typeface="Lato" panose="020F0502020204030203" pitchFamily="34" charset="0"/>
                <a:ea typeface="Lato" panose="020F0502020204030203" pitchFamily="34" charset="0"/>
                <a:cs typeface="Lato" panose="020F0502020204030203" pitchFamily="34" charset="0"/>
              </a:rPr>
              <a:t>Clove Bud/Leaf </a:t>
            </a:r>
            <a:br>
              <a:rPr lang="en-GB" sz="2000" dirty="0">
                <a:latin typeface="Lato" panose="020F0502020204030203" pitchFamily="34" charset="0"/>
                <a:ea typeface="Lato" panose="020F0502020204030203" pitchFamily="34" charset="0"/>
                <a:cs typeface="Lato" panose="020F0502020204030203" pitchFamily="34" charset="0"/>
              </a:rPr>
            </a:br>
            <a:br>
              <a:rPr lang="en-GB" sz="2000" dirty="0">
                <a:latin typeface="Lato" panose="020F0502020204030203" pitchFamily="34" charset="0"/>
                <a:ea typeface="Lato" panose="020F0502020204030203" pitchFamily="34" charset="0"/>
                <a:cs typeface="Lato" panose="020F0502020204030203" pitchFamily="34" charset="0"/>
              </a:rPr>
            </a:br>
            <a:r>
              <a:rPr lang="en-GB" sz="2000" b="1" dirty="0">
                <a:latin typeface="Lato" panose="020F0502020204030203" pitchFamily="34" charset="0"/>
                <a:ea typeface="Lato" panose="020F0502020204030203" pitchFamily="34" charset="0"/>
                <a:cs typeface="Lato" panose="020F0502020204030203" pitchFamily="34" charset="0"/>
              </a:rPr>
              <a:t>Use Code: </a:t>
            </a:r>
            <a:r>
              <a:rPr lang="en-GB" sz="2000" b="1" dirty="0" err="1">
                <a:solidFill>
                  <a:srgbClr val="FF0000"/>
                </a:solidFill>
                <a:latin typeface="Lato" panose="020F0502020204030203" pitchFamily="34" charset="0"/>
                <a:ea typeface="Lato" panose="020F0502020204030203" pitchFamily="34" charset="0"/>
                <a:cs typeface="Lato" panose="020F0502020204030203" pitchFamily="34" charset="0"/>
              </a:rPr>
              <a:t>SatClub</a:t>
            </a:r>
            <a:endParaRPr lang="en-GB" sz="2000" b="1" dirty="0">
              <a:solidFill>
                <a:srgbClr val="FF0000"/>
              </a:solidFill>
              <a:latin typeface="Lato" panose="020F0502020204030203" pitchFamily="34" charset="0"/>
              <a:ea typeface="Lato" panose="020F0502020204030203" pitchFamily="34" charset="0"/>
              <a:cs typeface="Lato" panose="020F0502020204030203" pitchFamily="34" charset="0"/>
            </a:endParaRPr>
          </a:p>
          <a:p>
            <a:pPr algn="ctr"/>
            <a:r>
              <a:rPr lang="en-GB" sz="2000" b="1" dirty="0">
                <a:latin typeface="Lato" panose="020F0502020204030203" pitchFamily="34" charset="0"/>
                <a:ea typeface="Lato" panose="020F0502020204030203" pitchFamily="34" charset="0"/>
                <a:cs typeface="Lato" panose="020F0502020204030203" pitchFamily="34" charset="0"/>
              </a:rPr>
              <a:t>For 10% off these oils</a:t>
            </a:r>
            <a:endParaRPr lang="en-GB" sz="2000" b="1" dirty="0">
              <a:solidFill>
                <a:srgbClr val="FF0000"/>
              </a:solidFill>
              <a:latin typeface="Lato" panose="020F0502020204030203" pitchFamily="34" charset="0"/>
              <a:ea typeface="Lato" panose="020F0502020204030203" pitchFamily="34" charset="0"/>
              <a:cs typeface="Lato" panose="020F0502020204030203" pitchFamily="34" charset="0"/>
            </a:endParaRPr>
          </a:p>
          <a:p>
            <a:pPr algn="ctr"/>
            <a:endParaRPr lang="en-GB" sz="2000" dirty="0">
              <a:latin typeface="Lato" panose="020F0502020204030203" pitchFamily="34" charset="0"/>
              <a:ea typeface="Lato" panose="020F0502020204030203" pitchFamily="34" charset="0"/>
              <a:cs typeface="Lato" panose="020F0502020204030203" pitchFamily="34" charset="0"/>
            </a:endParaRPr>
          </a:p>
          <a:p>
            <a:pPr algn="ctr"/>
            <a:r>
              <a:rPr lang="en-GB" sz="2000" dirty="0">
                <a:latin typeface="Lato" panose="020F0502020204030203" pitchFamily="34" charset="0"/>
                <a:ea typeface="Lato" panose="020F0502020204030203" pitchFamily="34" charset="0"/>
                <a:cs typeface="Lato" panose="020F0502020204030203" pitchFamily="34" charset="0"/>
              </a:rPr>
              <a:t>Next Saturday club by Zoom, with Louise Mac, 10</a:t>
            </a:r>
            <a:r>
              <a:rPr lang="en-GB" sz="2000" baseline="30000" dirty="0">
                <a:latin typeface="Lato" panose="020F0502020204030203" pitchFamily="34" charset="0"/>
                <a:ea typeface="Lato" panose="020F0502020204030203" pitchFamily="34" charset="0"/>
                <a:cs typeface="Lato" panose="020F0502020204030203" pitchFamily="34" charset="0"/>
              </a:rPr>
              <a:t>th</a:t>
            </a:r>
            <a:r>
              <a:rPr lang="en-GB" sz="2000" dirty="0">
                <a:latin typeface="Lato" panose="020F0502020204030203" pitchFamily="34" charset="0"/>
                <a:ea typeface="Lato" panose="020F0502020204030203" pitchFamily="34" charset="0"/>
                <a:cs typeface="Lato" panose="020F0502020204030203" pitchFamily="34" charset="0"/>
              </a:rPr>
              <a:t> August, the topic is Skin Trends….</a:t>
            </a:r>
          </a:p>
        </p:txBody>
      </p:sp>
    </p:spTree>
    <p:extLst>
      <p:ext uri="{BB962C8B-B14F-4D97-AF65-F5344CB8AC3E}">
        <p14:creationId xmlns:p14="http://schemas.microsoft.com/office/powerpoint/2010/main" val="343662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solidFill>
                  <a:schemeClr val="tx1"/>
                </a:solidFill>
                <a:latin typeface="Lato"/>
                <a:ea typeface="Lato"/>
                <a:cs typeface="Lato"/>
                <a:sym typeface="Lato"/>
              </a:rPr>
              <a:t>XXXX 2023</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9" y="1941330"/>
            <a:ext cx="6848222" cy="3416279"/>
          </a:xfrm>
          <a:prstGeom prst="rect">
            <a:avLst/>
          </a:prstGeom>
          <a:noFill/>
          <a:ln>
            <a:noFill/>
          </a:ln>
        </p:spPr>
        <p:txBody>
          <a:bodyPr spcFirstLastPara="1" wrap="square" lIns="91425" tIns="45700" rIns="91425" bIns="45700" anchor="t" anchorCtr="0">
            <a:spAutoFit/>
          </a:bodyPr>
          <a:lstStyle/>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I’m sure we all look forward to our holidays- a break away from our normal routine and time to relax and recharge?</a:t>
            </a: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How can we enhance our time away from home by being prepared for some of the natural events and disasters which trip up our relaxation?</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With the power and versatility  of our Essential oils, of course…..</a:t>
            </a: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rgbClr val="FF0000"/>
                </a:solidFill>
              </a:rPr>
              <a:t>Looking forward to going away?</a:t>
            </a:r>
            <a:endParaRPr lang="en-GB" dirty="0">
              <a:solidFill>
                <a:srgbClr val="FF0000"/>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solidFill>
                  <a:schemeClr val="tx1"/>
                </a:solidFill>
                <a:latin typeface="Lato"/>
                <a:ea typeface="Lato"/>
                <a:cs typeface="Lato"/>
                <a:sym typeface="Lato"/>
              </a:rPr>
              <a:t>XXXX 2023</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9" y="1941330"/>
            <a:ext cx="6848222" cy="3785611"/>
          </a:xfrm>
          <a:prstGeom prst="rect">
            <a:avLst/>
          </a:prstGeom>
          <a:noFill/>
          <a:ln>
            <a:noFill/>
          </a:ln>
        </p:spPr>
        <p:txBody>
          <a:bodyPr spcFirstLastPara="1" wrap="square" lIns="91425" tIns="45700" rIns="91425" bIns="45700" anchor="t" anchorCtr="0">
            <a:spAutoFit/>
          </a:bodyPr>
          <a:lstStyle/>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Many of us get a bit agitated before travelling- especially if we’re going somewhere unfamiliar or undertaking a long journey. This stress is perfectly normal, but can detract from our pleasure and ease of planning – what to take, what happens if someone gets sick, getting everything ready….</a:t>
            </a:r>
          </a:p>
          <a:p>
            <a:pPr marL="82035" lvl="0" algn="l" rtl="0">
              <a:spcBef>
                <a:spcPts val="0"/>
              </a:spcBef>
              <a:spcAft>
                <a:spcPts val="0"/>
              </a:spcAft>
              <a:buSzPts val="2308"/>
            </a:pPr>
            <a:endParaRPr lang="en-GB" sz="2400" dirty="0">
              <a:latin typeface="Lato" panose="020F0502020204030203" pitchFamily="34" charset="0"/>
              <a:ea typeface="Lato" panose="020F0502020204030203" pitchFamily="34" charset="0"/>
              <a:cs typeface="Lato" panose="020F0502020204030203" pitchFamily="34" charset="0"/>
            </a:endParaRP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How can we combat this and enjoy the journey as well as the destination?</a:t>
            </a: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endParaRPr lang="en-GB" dirty="0">
              <a:solidFill>
                <a:srgbClr val="FF0000"/>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9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Peppermint</a:t>
            </a:r>
            <a:br>
              <a:rPr lang="en-GB" sz="3200" dirty="0"/>
            </a:br>
            <a:r>
              <a:rPr lang="en-GB" sz="2400" b="0" i="1" dirty="0"/>
              <a:t>(Mentha piperita)</a:t>
            </a: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XXXX 2023</a:t>
            </a:r>
            <a:endParaRPr sz="800" b="0" i="0" u="none" strike="noStrike" cap="none" dirty="0">
              <a:solidFill>
                <a:sysClr val="windowText" lastClr="000000"/>
              </a:solidFill>
              <a:latin typeface="Lato Black"/>
              <a:ea typeface="Lato Black"/>
              <a:cs typeface="Lato Black"/>
              <a:sym typeface="Lato Black"/>
            </a:endParaRPr>
          </a:p>
        </p:txBody>
      </p:sp>
      <p:sp>
        <p:nvSpPr>
          <p:cNvPr id="201" name="Google Shape;201;p11"/>
          <p:cNvSpPr txBox="1"/>
          <p:nvPr/>
        </p:nvSpPr>
        <p:spPr>
          <a:xfrm>
            <a:off x="1974572" y="1409881"/>
            <a:ext cx="6669600" cy="63709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A versatile oil, especially useful to cool the emotions, to help settle un unsettled stomach and fight off viruses and alleviate pain. This is a holiday essential!</a:t>
            </a: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A few drops on a tissue or handkerchief (in a plastic bag) can be inhaled during a journey to help combat a queasy tummy, or rubbed onto the back of the neck to cool and relieve headaches caused by stress and tension.</a:t>
            </a:r>
          </a:p>
          <a:p>
            <a:pPr marL="0" marR="0" lvl="0" indent="0" algn="l" rtl="0">
              <a:lnSpc>
                <a:spcPct val="100000"/>
              </a:lnSpc>
              <a:spcBef>
                <a:spcPts val="0"/>
              </a:spcBef>
              <a:spcAft>
                <a:spcPts val="0"/>
              </a:spcAft>
              <a:buNone/>
            </a:pPr>
            <a:endParaRPr lang="en-GB" sz="240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Peppermint has been used through the centuries to cool, calm and freshen- the remnants of leaves have been found in the Mummies of ancient Egypt and its properties have been referenced in ancient Greek text… If you want to boost and synergise, you can combine with….</a:t>
            </a:r>
            <a:endParaRPr lang="en-GB" sz="2400" i="0" u="none" strike="noStrike" cap="none" dirty="0">
              <a:solidFill>
                <a:srgbClr val="000000"/>
              </a:solidFill>
              <a:latin typeface="Lato"/>
              <a:ea typeface="Lato"/>
              <a:cs typeface="Lato"/>
              <a:sym typeface="Lato"/>
            </a:endParaRPr>
          </a:p>
        </p:txBody>
      </p:sp>
      <p:pic>
        <p:nvPicPr>
          <p:cNvPr id="3" name="Picture 2">
            <a:extLst>
              <a:ext uri="{FF2B5EF4-FFF2-40B4-BE49-F238E27FC236}">
                <a16:creationId xmlns:a16="http://schemas.microsoft.com/office/drawing/2014/main" id="{B96068BE-83B0-4CA0-8F53-590680F849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5579" y="10890"/>
            <a:ext cx="1877821" cy="3465735"/>
          </a:xfrm>
          <a:prstGeom prst="rect">
            <a:avLst/>
          </a:prstGeom>
        </p:spPr>
      </p:pic>
    </p:spTree>
    <p:extLst>
      <p:ext uri="{BB962C8B-B14F-4D97-AF65-F5344CB8AC3E}">
        <p14:creationId xmlns:p14="http://schemas.microsoft.com/office/powerpoint/2010/main" val="341749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Picture 3">
            <a:extLst>
              <a:ext uri="{FF2B5EF4-FFF2-40B4-BE49-F238E27FC236}">
                <a16:creationId xmlns:a16="http://schemas.microsoft.com/office/drawing/2014/main" id="{0760330D-E326-4A82-B9E8-66186A8272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640" y="0"/>
            <a:ext cx="2486025" cy="2486025"/>
          </a:xfrm>
          <a:prstGeom prst="rect">
            <a:avLst/>
          </a:prstGeom>
        </p:spPr>
      </p:pic>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Ginger</a:t>
            </a:r>
            <a:br>
              <a:rPr lang="en-GB" sz="3200" dirty="0"/>
            </a:br>
            <a:r>
              <a:rPr lang="en-GB" sz="2400" b="0" i="1" dirty="0"/>
              <a:t>(</a:t>
            </a:r>
            <a:r>
              <a:rPr lang="en-GB" sz="2400" b="0" i="1" dirty="0" err="1"/>
              <a:t>Zinginber</a:t>
            </a:r>
            <a:r>
              <a:rPr lang="en-GB" sz="2400" b="0" i="1" dirty="0"/>
              <a:t> officinalis)</a:t>
            </a:r>
            <a:br>
              <a:rPr lang="en-GB" sz="2400" b="0" i="1" dirty="0"/>
            </a:b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XXXX 2023</a:t>
            </a:r>
            <a:endParaRPr sz="800" b="0" i="0" u="none" strike="noStrike" cap="none" dirty="0">
              <a:solidFill>
                <a:sysClr val="windowText" lastClr="000000"/>
              </a:solidFill>
              <a:latin typeface="Lato Black"/>
              <a:ea typeface="Lato Black"/>
              <a:cs typeface="Lato Black"/>
              <a:sym typeface="Lato Black"/>
            </a:endParaRPr>
          </a:p>
        </p:txBody>
      </p:sp>
      <p:sp>
        <p:nvSpPr>
          <p:cNvPr id="201" name="Google Shape;201;p11"/>
          <p:cNvSpPr txBox="1"/>
          <p:nvPr/>
        </p:nvSpPr>
        <p:spPr>
          <a:xfrm>
            <a:off x="1803171" y="1401585"/>
            <a:ext cx="6669600" cy="63709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While Peppermint cools, Ginger warms and comforts, boosting confidence and cheering the spirits.</a:t>
            </a: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A great oil for digestive complaints, it also fortifies the circulation, making it useful for tired legs on long journeys!</a:t>
            </a: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Ginger (and lemon) teas can be helpful to settle an upset tummy, many blends are available in the supermarket (we wouldn’t advocate taking the EO internally….) and taking a few teabags in your luggage isn’t difficult- even when travelling light!</a:t>
            </a: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You can also grate or slice a little root ginger, a slice of lemon and some peppermint leaves- steep in boiled water and leave to cool, sipping when on a journey will be refreshing, calming and settling!</a:t>
            </a:r>
          </a:p>
        </p:txBody>
      </p:sp>
    </p:spTree>
    <p:extLst>
      <p:ext uri="{BB962C8B-B14F-4D97-AF65-F5344CB8AC3E}">
        <p14:creationId xmlns:p14="http://schemas.microsoft.com/office/powerpoint/2010/main" val="369134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Picture 2">
            <a:extLst>
              <a:ext uri="{FF2B5EF4-FFF2-40B4-BE49-F238E27FC236}">
                <a16:creationId xmlns:a16="http://schemas.microsoft.com/office/drawing/2014/main" id="{B44F24B4-125E-43CC-BEB5-48D518CC9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439" y="130695"/>
            <a:ext cx="2680909" cy="2015393"/>
          </a:xfrm>
          <a:prstGeom prst="rect">
            <a:avLst/>
          </a:prstGeom>
        </p:spPr>
      </p:pic>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Caraway</a:t>
            </a:r>
            <a:br>
              <a:rPr lang="en-GB" sz="3200" dirty="0"/>
            </a:br>
            <a:r>
              <a:rPr lang="en-GB" sz="2400" b="0" i="1" dirty="0"/>
              <a:t>(Carum carvi)</a:t>
            </a: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XXXX 2023</a:t>
            </a:r>
            <a:endParaRPr sz="800" b="0" i="0" u="none" strike="noStrike" cap="none" dirty="0">
              <a:solidFill>
                <a:sysClr val="windowText" lastClr="000000"/>
              </a:solidFill>
              <a:latin typeface="Lato Black"/>
              <a:ea typeface="Lato Black"/>
              <a:cs typeface="Lato Black"/>
              <a:sym typeface="Lato Black"/>
            </a:endParaRPr>
          </a:p>
        </p:txBody>
      </p:sp>
      <p:sp>
        <p:nvSpPr>
          <p:cNvPr id="201" name="Google Shape;201;p11"/>
          <p:cNvSpPr txBox="1"/>
          <p:nvPr/>
        </p:nvSpPr>
        <p:spPr>
          <a:xfrm>
            <a:off x="1803171" y="1401585"/>
            <a:ext cx="66696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One you might be less familiar with- Caraway has been used for digestive upsets, to calm</a:t>
            </a: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 and soothe the nerves, and relieve flatulence.</a:t>
            </a: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Uplifting and soothing, this makes a good addition to your travel sickness blend.</a:t>
            </a: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It also help</a:t>
            </a:r>
            <a:r>
              <a:rPr lang="en-GB" sz="2400" dirty="0">
                <a:solidFill>
                  <a:srgbClr val="000000"/>
                </a:solidFill>
                <a:latin typeface="Lato"/>
                <a:ea typeface="Lato"/>
                <a:cs typeface="Lato"/>
                <a:sym typeface="Lato"/>
              </a:rPr>
              <a:t>s alleviate coughs and calms menstrual cramps, so helpful in a number of situations!</a:t>
            </a:r>
          </a:p>
          <a:p>
            <a:pPr marL="0" marR="0" lvl="0" indent="0" algn="l" rtl="0">
              <a:lnSpc>
                <a:spcPct val="100000"/>
              </a:lnSpc>
              <a:spcBef>
                <a:spcPts val="0"/>
              </a:spcBef>
              <a:spcAft>
                <a:spcPts val="0"/>
              </a:spcAft>
              <a:buNone/>
            </a:pPr>
            <a:endParaRPr lang="en-GB" sz="240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On you travel tissue- a couple of drops of Peppermint, Ginger and Caraway, and/or a blend of 2 drops of each in 20ml of carrier or white lotion to be massaged across the shoulder can be helpful for both stress and anticipation and the associated stomach problems.</a:t>
            </a:r>
            <a:endParaRPr lang="en-GB" sz="2400" i="0" u="none" strike="noStrike" cap="none" dirty="0">
              <a:solidFill>
                <a:srgbClr val="000000"/>
              </a:solidFill>
              <a:latin typeface="Lato"/>
              <a:ea typeface="Lato"/>
              <a:cs typeface="Lato"/>
              <a:sym typeface="Lato"/>
            </a:endParaRPr>
          </a:p>
        </p:txBody>
      </p:sp>
    </p:spTree>
    <p:extLst>
      <p:ext uri="{BB962C8B-B14F-4D97-AF65-F5344CB8AC3E}">
        <p14:creationId xmlns:p14="http://schemas.microsoft.com/office/powerpoint/2010/main" val="256639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dirty="0">
                <a:solidFill>
                  <a:schemeClr val="tx1"/>
                </a:solidFill>
                <a:latin typeface="Lato"/>
                <a:ea typeface="Lato"/>
                <a:cs typeface="Lato"/>
                <a:sym typeface="Lato"/>
              </a:rPr>
              <a:t>XXXX 2023</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9" y="1941330"/>
            <a:ext cx="6848222" cy="3416279"/>
          </a:xfrm>
          <a:prstGeom prst="rect">
            <a:avLst/>
          </a:prstGeom>
          <a:noFill/>
          <a:ln>
            <a:noFill/>
          </a:ln>
        </p:spPr>
        <p:txBody>
          <a:bodyPr spcFirstLastPara="1" wrap="square" lIns="91425" tIns="45700" rIns="91425" bIns="45700" anchor="t" anchorCtr="0">
            <a:spAutoFit/>
          </a:bodyPr>
          <a:lstStyle/>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So, we’ve arrived at our holiday destination, and our hotel or holiday cottage is lovely, but smells a bit musty or just not like home….</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Take a small spray bottle with a blend of Eucalyptus, Lavender and Thyme  will drive away the mustiness, calm and protect from unwanted bugs!</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Now to enjoy some sunshine (fingers crossed….)</a:t>
            </a:r>
          </a:p>
          <a:p>
            <a:pPr marL="82035" lvl="0" algn="l" rtl="0">
              <a:spcBef>
                <a:spcPts val="0"/>
              </a:spcBef>
              <a:spcAft>
                <a:spcPts val="0"/>
              </a:spcAft>
              <a:buSzPts val="2308"/>
            </a:pPr>
            <a:r>
              <a:rPr lang="en-GB" sz="2400" dirty="0">
                <a:latin typeface="Lato" panose="020F0502020204030203" pitchFamily="34" charset="0"/>
                <a:ea typeface="Lato" panose="020F0502020204030203" pitchFamily="34" charset="0"/>
                <a:cs typeface="Lato" panose="020F0502020204030203" pitchFamily="34" charset="0"/>
              </a:rPr>
              <a:t>But what to do if we get a bit too much?</a:t>
            </a: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091574" y="600783"/>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endParaRPr lang="en-GB" dirty="0">
              <a:solidFill>
                <a:srgbClr val="FF0000"/>
              </a:solidFill>
            </a:endParaRPr>
          </a:p>
        </p:txBody>
      </p:sp>
      <p:pic>
        <p:nvPicPr>
          <p:cNvPr id="3" name="Picture 2" descr="Free Magnolia Branches photo and picture">
            <a:extLst>
              <a:ext uri="{FF2B5EF4-FFF2-40B4-BE49-F238E27FC236}">
                <a16:creationId xmlns:a16="http://schemas.microsoft.com/office/drawing/2014/main" id="{8B514C3B-A9CF-6134-7BB1-04FC967B9E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26" r="41038"/>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9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Picture 3">
            <a:extLst>
              <a:ext uri="{FF2B5EF4-FFF2-40B4-BE49-F238E27FC236}">
                <a16:creationId xmlns:a16="http://schemas.microsoft.com/office/drawing/2014/main" id="{22F917E7-673F-48D0-B67A-6221C9CD6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266" y="27961"/>
            <a:ext cx="2726670" cy="2726670"/>
          </a:xfrm>
          <a:prstGeom prst="rect">
            <a:avLst/>
          </a:prstGeom>
        </p:spPr>
      </p:pic>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Lavender</a:t>
            </a:r>
            <a:br>
              <a:rPr lang="en-GB" sz="3200" dirty="0"/>
            </a:br>
            <a:r>
              <a:rPr lang="en-GB" sz="2400" b="0" i="1" dirty="0"/>
              <a:t>(Lavandula angustifolia)</a:t>
            </a: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XXXX 2023</a:t>
            </a:r>
            <a:endParaRPr sz="800" b="0" i="0" u="none" strike="noStrike" cap="none" dirty="0">
              <a:solidFill>
                <a:sysClr val="windowText" lastClr="000000"/>
              </a:solidFill>
              <a:latin typeface="Lato Black"/>
              <a:ea typeface="Lato Black"/>
              <a:cs typeface="Lato Black"/>
              <a:sym typeface="Lato Black"/>
            </a:endParaRPr>
          </a:p>
        </p:txBody>
      </p:sp>
      <p:sp>
        <p:nvSpPr>
          <p:cNvPr id="201" name="Google Shape;201;p11"/>
          <p:cNvSpPr txBox="1"/>
          <p:nvPr/>
        </p:nvSpPr>
        <p:spPr>
          <a:xfrm>
            <a:off x="1830619" y="2105025"/>
            <a:ext cx="6669600"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The much loved, and reliable Lavender is unbeatable for soothing tired and</a:t>
            </a: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 overstressed skin. Lavender is also </a:t>
            </a: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antibacterial, anti-inflammatory and </a:t>
            </a:r>
            <a:r>
              <a:rPr lang="en-GB" sz="2400" i="0" u="none" strike="noStrike" cap="none" dirty="0" err="1">
                <a:solidFill>
                  <a:srgbClr val="000000"/>
                </a:solidFill>
                <a:latin typeface="Lato"/>
                <a:ea typeface="Lato"/>
                <a:cs typeface="Lato"/>
                <a:sym typeface="Lato"/>
              </a:rPr>
              <a:t>cicatrisant</a:t>
            </a:r>
            <a:r>
              <a:rPr lang="en-GB" sz="2400" i="0" u="none" strike="noStrike" cap="none" dirty="0">
                <a:solidFill>
                  <a:srgbClr val="000000"/>
                </a:solidFill>
                <a:latin typeface="Lato"/>
                <a:ea typeface="Lato"/>
                <a:cs typeface="Lato"/>
                <a:sym typeface="Lato"/>
              </a:rPr>
              <a:t>- so useful to combat holiday bugs and </a:t>
            </a:r>
            <a:r>
              <a:rPr lang="en-GB" sz="2400" i="0" u="none" strike="noStrike" cap="none" dirty="0" err="1">
                <a:solidFill>
                  <a:srgbClr val="000000"/>
                </a:solidFill>
                <a:latin typeface="Lato"/>
                <a:ea typeface="Lato"/>
                <a:cs typeface="Lato"/>
                <a:sym typeface="Lato"/>
              </a:rPr>
              <a:t>uspets</a:t>
            </a:r>
            <a:r>
              <a:rPr lang="en-GB" sz="2400" i="0" u="none" strike="noStrike" cap="none" dirty="0">
                <a:solidFill>
                  <a:srgbClr val="000000"/>
                </a:solidFill>
                <a:latin typeface="Lato"/>
                <a:ea typeface="Lato"/>
                <a:cs typeface="Lato"/>
                <a:sym typeface="Lato"/>
              </a:rPr>
              <a:t>.</a:t>
            </a:r>
          </a:p>
          <a:p>
            <a:pPr marL="0" marR="0" lvl="0" indent="0" algn="l" rtl="0">
              <a:lnSpc>
                <a:spcPct val="100000"/>
              </a:lnSpc>
              <a:spcBef>
                <a:spcPts val="0"/>
              </a:spcBef>
              <a:spcAft>
                <a:spcPts val="0"/>
              </a:spcAft>
              <a:buNone/>
            </a:pPr>
            <a:endParaRPr lang="en-GB" sz="240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GB" sz="2400" dirty="0">
                <a:solidFill>
                  <a:srgbClr val="000000"/>
                </a:solidFill>
                <a:latin typeface="Lato"/>
                <a:ea typeface="Lato"/>
                <a:cs typeface="Lato"/>
                <a:sym typeface="Lato"/>
              </a:rPr>
              <a:t>Blend with Peppermint in a white lotion to calm hot and over-exposed skin, this can help relax and encourage restful sleep, ready to face another day of sunning and activity.</a:t>
            </a:r>
          </a:p>
          <a:p>
            <a:pPr marL="0" marR="0" lvl="0" indent="0" algn="l" rtl="0">
              <a:lnSpc>
                <a:spcPct val="100000"/>
              </a:lnSpc>
              <a:spcBef>
                <a:spcPts val="0"/>
              </a:spcBef>
              <a:spcAft>
                <a:spcPts val="0"/>
              </a:spcAft>
              <a:buNone/>
            </a:pPr>
            <a:endParaRPr lang="en-GB" sz="2400" i="0" u="none" strike="noStrike" cap="none" dirty="0">
              <a:solidFill>
                <a:srgbClr val="000000"/>
              </a:solidFill>
              <a:latin typeface="Lato"/>
              <a:ea typeface="Lato"/>
              <a:cs typeface="Lato"/>
              <a:sym typeface="Lato"/>
            </a:endParaRPr>
          </a:p>
        </p:txBody>
      </p:sp>
    </p:spTree>
    <p:extLst>
      <p:ext uri="{BB962C8B-B14F-4D97-AF65-F5344CB8AC3E}">
        <p14:creationId xmlns:p14="http://schemas.microsoft.com/office/powerpoint/2010/main" val="315072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11"/>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11"/>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11"/>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11"/>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1"/>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1"/>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1"/>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1"/>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1"/>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1"/>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1"/>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1"/>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11"/>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1"/>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11"/>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11"/>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11"/>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11"/>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1"/>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11"/>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11"/>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11"/>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1"/>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11"/>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11"/>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1"/>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1"/>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1"/>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200" dirty="0"/>
              <a:t>Chamomile German</a:t>
            </a:r>
            <a:br>
              <a:rPr lang="en-GB" sz="3200" dirty="0"/>
            </a:br>
            <a:r>
              <a:rPr lang="en-GB" sz="2400" b="0" i="1" dirty="0"/>
              <a:t>(</a:t>
            </a:r>
            <a:r>
              <a:rPr lang="en-GB" sz="2400" b="0" i="1" dirty="0" err="1"/>
              <a:t>Matricaria</a:t>
            </a:r>
            <a:r>
              <a:rPr lang="en-GB" sz="2400" b="0" i="1" dirty="0"/>
              <a:t> chamomilla)</a:t>
            </a:r>
            <a:endParaRPr sz="3200" b="0" i="1" dirty="0"/>
          </a:p>
        </p:txBody>
      </p:sp>
      <p:sp>
        <p:nvSpPr>
          <p:cNvPr id="200" name="Google Shape;200;p11"/>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Saturday Club</a:t>
            </a:r>
            <a:endParaRPr sz="1400" b="0" i="0" u="none" strike="noStrike" cap="none" dirty="0">
              <a:solidFill>
                <a:sysClr val="windowText" lastClr="000000"/>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ysClr val="windowText" lastClr="000000"/>
                </a:solidFill>
                <a:latin typeface="Lato"/>
                <a:ea typeface="Lato"/>
                <a:cs typeface="Lato"/>
                <a:sym typeface="Lato"/>
              </a:rPr>
              <a:t>XXXX 2023</a:t>
            </a:r>
            <a:endParaRPr sz="800" b="0" i="0" u="none" strike="noStrike" cap="none" dirty="0">
              <a:solidFill>
                <a:sysClr val="windowText" lastClr="000000"/>
              </a:solidFill>
              <a:latin typeface="Lato Black"/>
              <a:ea typeface="Lato Black"/>
              <a:cs typeface="Lato Black"/>
              <a:sym typeface="Lato Black"/>
            </a:endParaRPr>
          </a:p>
        </p:txBody>
      </p:sp>
      <p:sp>
        <p:nvSpPr>
          <p:cNvPr id="201" name="Google Shape;201;p11"/>
          <p:cNvSpPr txBox="1"/>
          <p:nvPr/>
        </p:nvSpPr>
        <p:spPr>
          <a:xfrm>
            <a:off x="1830619" y="2105025"/>
            <a:ext cx="6669600"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The chamomile family are fantastic </a:t>
            </a: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anti-inflammatory and calming oils. Helpful </a:t>
            </a: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for indigestion, headaches and anxiety- this oil is a useful addition to your holiday toolkit. </a:t>
            </a:r>
          </a:p>
          <a:p>
            <a:pPr marL="0" marR="0" lvl="0" indent="0" algn="l" rtl="0">
              <a:lnSpc>
                <a:spcPct val="100000"/>
              </a:lnSpc>
              <a:spcBef>
                <a:spcPts val="0"/>
              </a:spcBef>
              <a:spcAft>
                <a:spcPts val="0"/>
              </a:spcAft>
              <a:buNone/>
            </a:pPr>
            <a:endParaRPr lang="en-GB" sz="240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GB" sz="2400" i="0" u="none" strike="noStrike" cap="none" dirty="0">
                <a:solidFill>
                  <a:srgbClr val="000000"/>
                </a:solidFill>
                <a:latin typeface="Lato"/>
                <a:ea typeface="Lato"/>
                <a:cs typeface="Lato"/>
                <a:sym typeface="Lato"/>
              </a:rPr>
              <a:t>Add a few drops to your white lotion to calm and soothe, this can be added to your bedtime bathwater to relax and wind down after a busy day, and will ease the discomfort of over- exposed skin at the same time.</a:t>
            </a:r>
            <a:endParaRPr lang="en-GB" sz="2400" dirty="0">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lang="en-GB" sz="2400" i="0" u="none" strike="noStrike" cap="none" dirty="0">
              <a:solidFill>
                <a:srgbClr val="000000"/>
              </a:solidFill>
              <a:latin typeface="Lato"/>
              <a:ea typeface="Lato"/>
              <a:cs typeface="Lato"/>
              <a:sym typeface="Lato"/>
            </a:endParaRPr>
          </a:p>
        </p:txBody>
      </p:sp>
      <p:pic>
        <p:nvPicPr>
          <p:cNvPr id="3" name="Picture 2">
            <a:extLst>
              <a:ext uri="{FF2B5EF4-FFF2-40B4-BE49-F238E27FC236}">
                <a16:creationId xmlns:a16="http://schemas.microsoft.com/office/drawing/2014/main" id="{4858AD16-F17B-481C-939D-FBCF64637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916" y="40488"/>
            <a:ext cx="2669941" cy="2638425"/>
          </a:xfrm>
          <a:prstGeom prst="rect">
            <a:avLst/>
          </a:prstGeom>
        </p:spPr>
      </p:pic>
    </p:spTree>
    <p:extLst>
      <p:ext uri="{BB962C8B-B14F-4D97-AF65-F5344CB8AC3E}">
        <p14:creationId xmlns:p14="http://schemas.microsoft.com/office/powerpoint/2010/main" val="3356491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22dd5-22a9-417b-875c-4d533aa28ff6">
      <Terms xmlns="http://schemas.microsoft.com/office/infopath/2007/PartnerControls"/>
    </lcf76f155ced4ddcb4097134ff3c332f>
    <TaxCatchAll xmlns="ae3ee2c8-d622-4e99-a313-687973a3c8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03F4D11F50EF4DA1643A5373429B8C" ma:contentTypeVersion="18" ma:contentTypeDescription="Create a new document." ma:contentTypeScope="" ma:versionID="bcfa6b58f191ed470c4283f37423b91c">
  <xsd:schema xmlns:xsd="http://www.w3.org/2001/XMLSchema" xmlns:xs="http://www.w3.org/2001/XMLSchema" xmlns:p="http://schemas.microsoft.com/office/2006/metadata/properties" xmlns:ns2="ae3ee2c8-d622-4e99-a313-687973a3c8bc" xmlns:ns3="41422dd5-22a9-417b-875c-4d533aa28ff6" targetNamespace="http://schemas.microsoft.com/office/2006/metadata/properties" ma:root="true" ma:fieldsID="0b27a408da9c4fe84143762fb5881ff7" ns2:_="" ns3:_="">
    <xsd:import namespace="ae3ee2c8-d622-4e99-a313-687973a3c8bc"/>
    <xsd:import namespace="41422dd5-22a9-417b-875c-4d533aa28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ee2c8-d622-4e99-a313-687973a3c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4eaae-fb4b-49cf-a9bc-23f14d9db147}" ma:internalName="TaxCatchAll" ma:showField="CatchAllData" ma:web="ae3ee2c8-d622-4e99-a313-687973a3c8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422dd5-22a9-417b-875c-4d533aa28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75c12a-9da9-45e8-b9c4-93777df5b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53AF6-CD16-41AC-B3D3-67810ACE408E}">
  <ds:schemaRefs>
    <ds:schemaRef ds:uri="http://schemas.microsoft.com/office/2006/documentManagement/types"/>
    <ds:schemaRef ds:uri="http://schemas.microsoft.com/office/2006/metadata/properties"/>
    <ds:schemaRef ds:uri="http://purl.org/dc/elements/1.1/"/>
    <ds:schemaRef ds:uri="ae3ee2c8-d622-4e99-a313-687973a3c8bc"/>
    <ds:schemaRef ds:uri="http://schemas.openxmlformats.org/package/2006/metadata/core-properties"/>
    <ds:schemaRef ds:uri="http://purl.org/dc/terms/"/>
    <ds:schemaRef ds:uri="http://schemas.microsoft.com/office/infopath/2007/PartnerControls"/>
    <ds:schemaRef ds:uri="41422dd5-22a9-417b-875c-4d533aa28ff6"/>
    <ds:schemaRef ds:uri="http://www.w3.org/XML/1998/namespace"/>
    <ds:schemaRef ds:uri="http://purl.org/dc/dcmitype/"/>
  </ds:schemaRefs>
</ds:datastoreItem>
</file>

<file path=customXml/itemProps2.xml><?xml version="1.0" encoding="utf-8"?>
<ds:datastoreItem xmlns:ds="http://schemas.openxmlformats.org/officeDocument/2006/customXml" ds:itemID="{52B1F57D-7F5E-4FB2-9AE5-074843B745CD}">
  <ds:schemaRefs>
    <ds:schemaRef ds:uri="http://schemas.microsoft.com/sharepoint/v3/contenttype/forms"/>
  </ds:schemaRefs>
</ds:datastoreItem>
</file>

<file path=customXml/itemProps3.xml><?xml version="1.0" encoding="utf-8"?>
<ds:datastoreItem xmlns:ds="http://schemas.openxmlformats.org/officeDocument/2006/customXml" ds:itemID="{AD13A69B-CCE9-44EF-835B-A54F15BBE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ee2c8-d622-4e99-a313-687973a3c8bc"/>
    <ds:schemaRef ds:uri="41422dd5-22a9-417b-875c-4d533aa28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776</TotalTime>
  <Words>1140</Words>
  <Application>Microsoft Office PowerPoint</Application>
  <PresentationFormat>Custom</PresentationFormat>
  <Paragraphs>124</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eb garamond</vt:lpstr>
      <vt:lpstr>Lato</vt:lpstr>
      <vt:lpstr>Lato Black</vt:lpstr>
      <vt:lpstr>Lato-Light</vt:lpstr>
      <vt:lpstr>Office Theme</vt:lpstr>
      <vt:lpstr>PowerPoint Presentation</vt:lpstr>
      <vt:lpstr>PowerPoint Presentation</vt:lpstr>
      <vt:lpstr>PowerPoint Presentation</vt:lpstr>
      <vt:lpstr>Peppermint (Mentha piperita) </vt:lpstr>
      <vt:lpstr>Ginger (Zinginber officinalis) </vt:lpstr>
      <vt:lpstr>Caraway (Carum carvi)</vt:lpstr>
      <vt:lpstr>PowerPoint Presentation</vt:lpstr>
      <vt:lpstr>Lavender (Lavandula angustifolia)</vt:lpstr>
      <vt:lpstr>Chamomile German (Matricaria chamomilla)</vt:lpstr>
      <vt:lpstr>PowerPoint Presentation</vt:lpstr>
      <vt:lpstr>Lemongrass (Cymbopogan flexuosus)</vt:lpstr>
      <vt:lpstr>Clove Bud/Leaf (Syzigium aromaticum)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P A Courses</dc:creator>
  <cp:lastModifiedBy>Kayleigh - Penny Price Aromatherapy</cp:lastModifiedBy>
  <cp:revision>43</cp:revision>
  <dcterms:created xsi:type="dcterms:W3CDTF">2019-02-19T11:59:07Z</dcterms:created>
  <dcterms:modified xsi:type="dcterms:W3CDTF">2024-07-01T13:33:42Z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13.1 (Macintosh)</vt:lpwstr>
  </property>
  <property fmtid="{D5CDD505-2E9C-101B-9397-08002B2CF9AE}" pid="4" name="LastSaved">
    <vt:filetime>2019-02-19T00:00:00Z</vt:filetime>
  </property>
  <property fmtid="{D5CDD505-2E9C-101B-9397-08002B2CF9AE}" pid="5" name="ContentTypeId">
    <vt:lpwstr>0x0101007803F4D11F50EF4DA1643A5373429B8C</vt:lpwstr>
  </property>
  <property fmtid="{D5CDD505-2E9C-101B-9397-08002B2CF9AE}" pid="6" name="MediaServiceImageTags">
    <vt:lpwstr/>
  </property>
</Properties>
</file>