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47" r:id="rId5"/>
    <p:sldId id="409" r:id="rId6"/>
    <p:sldId id="411" r:id="rId7"/>
    <p:sldId id="418" r:id="rId8"/>
    <p:sldId id="406" r:id="rId9"/>
    <p:sldId id="408" r:id="rId10"/>
    <p:sldId id="413" r:id="rId11"/>
    <p:sldId id="412" r:id="rId12"/>
    <p:sldId id="414" r:id="rId13"/>
    <p:sldId id="415" r:id="rId14"/>
    <p:sldId id="416" r:id="rId15"/>
    <p:sldId id="417" r:id="rId16"/>
    <p:sldId id="419" r:id="rId17"/>
    <p:sldId id="420" r:id="rId18"/>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76" d="100"/>
          <a:sy n="76" d="100"/>
        </p:scale>
        <p:origin x="1277" y="53"/>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04/09/2024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29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8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640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04188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98964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54922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5</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31060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6</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50946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7</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65714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8</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70941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814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918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ikist.com/free-photo-iyjrj"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lickr.com/photos/ecstaticist/362770725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raganciadigital.com/nerol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guiaparaplantar.blogspot.com/2014/11/nueces-de-macadamia.html" TargetMode="External"/><Relationship Id="rId5" Type="http://schemas.openxmlformats.org/officeDocument/2006/relationships/image" Target="../media/image12.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lickr.com/photos/naturalengland/6755404871" TargetMode="External"/><Relationship Id="rId5" Type="http://schemas.openxmlformats.org/officeDocument/2006/relationships/image" Target="../media/image1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sa/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File:Rose_hips.jpg" TargetMode="External"/><Relationship Id="rId5" Type="http://schemas.openxmlformats.org/officeDocument/2006/relationships/image" Target="../media/image1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commons.wikimedia.org/wiki/File:Rose_Flower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912942"/>
          </a:xfrm>
          <a:prstGeom prst="rect">
            <a:avLst/>
          </a:prstGeom>
        </p:spPr>
        <p:txBody>
          <a:bodyPr vert="horz" wrap="square" lIns="0" tIns="83820" rIns="0" bIns="0" rtlCol="0">
            <a:spAutoFit/>
          </a:bodyPr>
          <a:lstStyle/>
          <a:p>
            <a:pPr algn="ctr">
              <a:spcBef>
                <a:spcPts val="660"/>
              </a:spcBef>
            </a:pPr>
            <a:endParaRPr lang="en-GB" sz="1600" spc="-5" dirty="0">
              <a:latin typeface="Lato"/>
              <a:cs typeface="Lato"/>
            </a:endParaRPr>
          </a:p>
          <a:p>
            <a:pPr algn="ctr">
              <a:spcBef>
                <a:spcPts val="660"/>
              </a:spcBef>
            </a:pPr>
            <a:endParaRPr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2" name="TextBox 1">
            <a:extLst>
              <a:ext uri="{FF2B5EF4-FFF2-40B4-BE49-F238E27FC236}">
                <a16:creationId xmlns:a16="http://schemas.microsoft.com/office/drawing/2014/main" id="{2F6D2F44-24C1-E5AF-646B-491229F17FB8}"/>
              </a:ext>
            </a:extLst>
          </p:cNvPr>
          <p:cNvSpPr txBox="1"/>
          <p:nvPr/>
        </p:nvSpPr>
        <p:spPr>
          <a:xfrm>
            <a:off x="2984500" y="3248025"/>
            <a:ext cx="4514960" cy="2862322"/>
          </a:xfrm>
          <a:prstGeom prst="rect">
            <a:avLst/>
          </a:prstGeom>
          <a:noFill/>
        </p:spPr>
        <p:txBody>
          <a:bodyPr wrap="square" rtlCol="0">
            <a:spAutoFit/>
          </a:bodyPr>
          <a:lstStyle/>
          <a:p>
            <a:pPr algn="ctr"/>
            <a:r>
              <a:rPr lang="en-GB" sz="6000" dirty="0"/>
              <a:t>August Saturday Club </a:t>
            </a:r>
          </a:p>
          <a:p>
            <a:pPr algn="ctr"/>
            <a:r>
              <a:rPr lang="en-GB" sz="6000" dirty="0"/>
              <a:t>Skin Trends</a:t>
            </a:r>
          </a:p>
        </p:txBody>
      </p:sp>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a:extLst>
              <a:ext uri="{FF2B5EF4-FFF2-40B4-BE49-F238E27FC236}">
                <a16:creationId xmlns:a16="http://schemas.microsoft.com/office/drawing/2014/main" id="{24F32ADA-3E8C-A4DC-C222-1C028C3B2E22}"/>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2509" r="42509"/>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August 2024</a:t>
            </a:r>
            <a:endParaRPr sz="800" b="0" i="0" u="none" strike="noStrike" cap="none" dirty="0">
              <a:solidFill>
                <a:schemeClr val="bg1"/>
              </a:solidFill>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Myrrh Essential Oil</a:t>
            </a:r>
          </a:p>
        </p:txBody>
      </p:sp>
      <p:sp>
        <p:nvSpPr>
          <p:cNvPr id="6" name="TextBox 5">
            <a:extLst>
              <a:ext uri="{FF2B5EF4-FFF2-40B4-BE49-F238E27FC236}">
                <a16:creationId xmlns:a16="http://schemas.microsoft.com/office/drawing/2014/main" id="{6DFAAD4B-150C-257A-C26C-8ABBEE65B711}"/>
              </a:ext>
            </a:extLst>
          </p:cNvPr>
          <p:cNvSpPr txBox="1"/>
          <p:nvPr/>
        </p:nvSpPr>
        <p:spPr>
          <a:xfrm>
            <a:off x="1916190" y="1342371"/>
            <a:ext cx="6701909" cy="629095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Myrrh was traditionally used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Eygpt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 array of cosmetic and medicinal processes, from the embalming of mummies to the preparation of skincare treatments for affluent women.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By incorporating Myrrh oil into your skincare routine, you can help reduce the appearance of fine lines and wrinkles, especially when used daily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For: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Athletes’ foot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Chapped and cracked skin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Wounds &amp; wrinkles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58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a:extLst>
              <a:ext uri="{FF2B5EF4-FFF2-40B4-BE49-F238E27FC236}">
                <a16:creationId xmlns:a16="http://schemas.microsoft.com/office/drawing/2014/main" id="{24F32ADA-3E8C-A4DC-C222-1C028C3B2E22}"/>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036" r="41036"/>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August 2024</a:t>
            </a:r>
            <a:endParaRPr sz="800" b="0" i="0" u="none" strike="noStrike" cap="none" dirty="0">
              <a:solidFill>
                <a:schemeClr val="bg1"/>
              </a:solidFill>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Cedarwood Essential Oil</a:t>
            </a:r>
          </a:p>
        </p:txBody>
      </p:sp>
      <p:sp>
        <p:nvSpPr>
          <p:cNvPr id="6" name="TextBox 5">
            <a:extLst>
              <a:ext uri="{FF2B5EF4-FFF2-40B4-BE49-F238E27FC236}">
                <a16:creationId xmlns:a16="http://schemas.microsoft.com/office/drawing/2014/main" id="{6DFAAD4B-150C-257A-C26C-8ABBEE65B711}"/>
              </a:ext>
            </a:extLst>
          </p:cNvPr>
          <p:cNvSpPr txBox="1"/>
          <p:nvPr/>
        </p:nvSpPr>
        <p:spPr>
          <a:xfrm>
            <a:off x="1916190" y="1342371"/>
            <a:ext cx="6701909" cy="500239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Cedarwood oil has anti-inflammatory and antimicrobial properties. This may make it beneficial for skin conditions like acne. (Hassoun et al 2016) conducted case studies and found its efficacy.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Cedarwood has often been cited as being beneficial for other skin conditions. For example, it may reduce the appearance of scars, treat minor wounds, alleviate arthritis pain, and sooth symptoms of eczema.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4EAB19D-20D2-1189-EB24-930963B5B765}"/>
              </a:ext>
            </a:extLst>
          </p:cNvPr>
          <p:cNvSpPr txBox="1"/>
          <p:nvPr/>
        </p:nvSpPr>
        <p:spPr>
          <a:xfrm>
            <a:off x="8890224" y="7562850"/>
            <a:ext cx="1803175" cy="369332"/>
          </a:xfrm>
          <a:prstGeom prst="rect">
            <a:avLst/>
          </a:prstGeom>
          <a:noFill/>
        </p:spPr>
        <p:txBody>
          <a:bodyPr wrap="square" rtlCol="0">
            <a:spAutoFit/>
          </a:bodyPr>
          <a:lstStyle/>
          <a:p>
            <a:r>
              <a:rPr lang="en-GB" sz="900">
                <a:hlinkClick r:id="rId4" tooltip="https://www.flickr.com/photos/ecstaticist/3627707257"/>
              </a:rPr>
              <a:t>This Photo</a:t>
            </a:r>
            <a:r>
              <a:rPr lang="en-GB" sz="900"/>
              <a:t> by Unknown Author is licensed under </a:t>
            </a:r>
            <a:r>
              <a:rPr lang="en-GB" sz="900">
                <a:hlinkClick r:id="rId7" tooltip="https://creativecommons.org/licenses/by-nc-sa/3.0/"/>
              </a:rPr>
              <a:t>CC BY-SA-NC</a:t>
            </a:r>
            <a:endParaRPr lang="en-GB" sz="900"/>
          </a:p>
        </p:txBody>
      </p:sp>
    </p:spTree>
    <p:extLst>
      <p:ext uri="{BB962C8B-B14F-4D97-AF65-F5344CB8AC3E}">
        <p14:creationId xmlns:p14="http://schemas.microsoft.com/office/powerpoint/2010/main" val="421149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a:extLst>
              <a:ext uri="{FF2B5EF4-FFF2-40B4-BE49-F238E27FC236}">
                <a16:creationId xmlns:a16="http://schemas.microsoft.com/office/drawing/2014/main" id="{24F32ADA-3E8C-A4DC-C222-1C028C3B2E22}"/>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123" r="34123"/>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August 2024</a:t>
            </a:r>
            <a:endParaRPr sz="800" b="0" i="0" u="none" strike="noStrike" cap="none" dirty="0">
              <a:solidFill>
                <a:schemeClr val="bg1"/>
              </a:solidFill>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Neroli Essential Oil</a:t>
            </a:r>
          </a:p>
        </p:txBody>
      </p:sp>
      <p:sp>
        <p:nvSpPr>
          <p:cNvPr id="6" name="TextBox 5">
            <a:extLst>
              <a:ext uri="{FF2B5EF4-FFF2-40B4-BE49-F238E27FC236}">
                <a16:creationId xmlns:a16="http://schemas.microsoft.com/office/drawing/2014/main" id="{6DFAAD4B-150C-257A-C26C-8ABBEE65B711}"/>
              </a:ext>
            </a:extLst>
          </p:cNvPr>
          <p:cNvSpPr txBox="1"/>
          <p:nvPr/>
        </p:nvSpPr>
        <p:spPr>
          <a:xfrm>
            <a:off x="1916190" y="1342371"/>
            <a:ext cx="6701909" cy="422679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Many facial oils on the market use neroli as their featured ingredient.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Neroli Essential Oil is a hydration powerhouse, with an incredible ability to soften, replenish and lock in moisture.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50% of neroli is composed of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Linalol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linalyl acetate which has been shown to be anti inflammatory. The ester content of neroli may explain why it is so balancing to skin.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18352BA-7D13-12AE-FC6B-E8AB6C7527F2}"/>
              </a:ext>
            </a:extLst>
          </p:cNvPr>
          <p:cNvSpPr txBox="1"/>
          <p:nvPr/>
        </p:nvSpPr>
        <p:spPr>
          <a:xfrm>
            <a:off x="8890224" y="7562850"/>
            <a:ext cx="1803175" cy="369332"/>
          </a:xfrm>
          <a:prstGeom prst="rect">
            <a:avLst/>
          </a:prstGeom>
          <a:noFill/>
        </p:spPr>
        <p:txBody>
          <a:bodyPr wrap="square" rtlCol="0">
            <a:spAutoFit/>
          </a:bodyPr>
          <a:lstStyle/>
          <a:p>
            <a:r>
              <a:rPr lang="en-GB" sz="900">
                <a:hlinkClick r:id="rId4" tooltip="https://www.fraganciadigital.com/neroli/"/>
              </a:rPr>
              <a:t>This Photo</a:t>
            </a:r>
            <a:r>
              <a:rPr lang="en-GB" sz="900"/>
              <a:t> by Unknown Author is licensed under </a:t>
            </a:r>
            <a:r>
              <a:rPr lang="en-GB" sz="900">
                <a:hlinkClick r:id="rId7" tooltip="https://creativecommons.org/licenses/by-nc-nd/3.0/"/>
              </a:rPr>
              <a:t>CC BY-NC-ND</a:t>
            </a:r>
            <a:endParaRPr lang="en-GB" sz="900"/>
          </a:p>
        </p:txBody>
      </p:sp>
    </p:spTree>
    <p:extLst>
      <p:ext uri="{BB962C8B-B14F-4D97-AF65-F5344CB8AC3E}">
        <p14:creationId xmlns:p14="http://schemas.microsoft.com/office/powerpoint/2010/main" val="255228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a:extLst>
              <a:ext uri="{FF2B5EF4-FFF2-40B4-BE49-F238E27FC236}">
                <a16:creationId xmlns:a16="http://schemas.microsoft.com/office/drawing/2014/main" id="{24F32ADA-3E8C-A4DC-C222-1C028C3B2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66" r="42366"/>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August 2024</a:t>
            </a:r>
            <a:endParaRPr sz="800" b="0" i="0" u="none" strike="noStrike" cap="none" dirty="0">
              <a:solidFill>
                <a:schemeClr val="bg1"/>
              </a:solidFill>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Hydrolats </a:t>
            </a:r>
          </a:p>
        </p:txBody>
      </p:sp>
      <p:sp>
        <p:nvSpPr>
          <p:cNvPr id="6" name="TextBox 5">
            <a:extLst>
              <a:ext uri="{FF2B5EF4-FFF2-40B4-BE49-F238E27FC236}">
                <a16:creationId xmlns:a16="http://schemas.microsoft.com/office/drawing/2014/main" id="{6DFAAD4B-150C-257A-C26C-8ABBEE65B711}"/>
              </a:ext>
            </a:extLst>
          </p:cNvPr>
          <p:cNvSpPr txBox="1"/>
          <p:nvPr/>
        </p:nvSpPr>
        <p:spPr>
          <a:xfrm>
            <a:off x="1916190" y="1342371"/>
            <a:ext cx="6701909" cy="293516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Hydrolats include the water soluble molecules from a plant so incorporating them into skincare with EOs gives the whole spectrum of the plant volatiles.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Neroli, rose and lavender smell like their EO counterparts and fit into your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skincare routine as a toner.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57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August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4154943"/>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There are many other things we can use from other modalities we do or are aware of to complement homemade skincare. </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Facial mapping/reflexology is growing therapy with maps available online. </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Facial yoga and/or stretches</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Using crystal or natural tools such as jade rollers, Gua Shae tools &amp; lymphatic brushes. </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4000" dirty="0">
                <a:solidFill>
                  <a:schemeClr val="tx1"/>
                </a:solidFill>
              </a:rPr>
              <a:t>Other tools </a:t>
            </a: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latin typeface="Lato"/>
                <a:ea typeface="Lato"/>
                <a:cs typeface="Lato"/>
                <a:sym typeface="Lato"/>
              </a:rPr>
              <a:t>August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5262939"/>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The global skincare market size was valued at USD 109.71 billion in 2023 and is projected to grow from USD 115.65 billion in 2024 to USD 194.05 billion by 2032. </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 trend is defined as a general direction in which something is developing or changing. </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With skin care trends are often started at the roots i.e. the labs who create active ingredients.</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Natural skin care trends sometimes have a different take on the mainstream trends. </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What is a Skin Trend?</a:t>
            </a:r>
            <a:endParaRPr lang="en-GB" dirty="0">
              <a:solidFill>
                <a:schemeClr val="tx1"/>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August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5262939"/>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Genetics</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Water intake</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Sun Exposure Central heating/weather changes</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Spicy food/alcohol/smoking/ caffeine etc.</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Science (skin care)</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Stress </a:t>
            </a:r>
          </a:p>
          <a:p>
            <a:pPr marL="457200" lvl="0" indent="-375165" algn="l" rtl="0">
              <a:spcBef>
                <a:spcPts val="0"/>
              </a:spcBef>
              <a:spcAft>
                <a:spcPts val="0"/>
              </a:spcAft>
              <a:buSzPts val="2308"/>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Blue Light i.e. screens</a:t>
            </a:r>
          </a:p>
          <a:p>
            <a:pPr marL="457200" lvl="0" indent="-375165" algn="l" rtl="0">
              <a:spcBef>
                <a:spcPts val="0"/>
              </a:spcBef>
              <a:spcAft>
                <a:spcPts val="0"/>
              </a:spcAft>
              <a:buSzPts val="2308"/>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What effects our skin?</a:t>
            </a:r>
            <a:endParaRPr lang="en-GB" dirty="0">
              <a:solidFill>
                <a:schemeClr val="tx1"/>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August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4893607"/>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US" sz="2400">
                <a:latin typeface="Lato" panose="020F0502020204030203" pitchFamily="34" charset="0"/>
                <a:ea typeface="Lato" panose="020F0502020204030203" pitchFamily="34" charset="0"/>
                <a:cs typeface="Lato" panose="020F0502020204030203" pitchFamily="34" charset="0"/>
              </a:rPr>
              <a:t>A regular skincare routine is key to good skin along with factors such as water intake and diet. </a:t>
            </a:r>
          </a:p>
          <a:p>
            <a:pPr marL="457200" lvl="0" indent="-375165" algn="l" rtl="0">
              <a:spcBef>
                <a:spcPts val="0"/>
              </a:spcBef>
              <a:spcAft>
                <a:spcPts val="0"/>
              </a:spcAft>
              <a:buSzPts val="2308"/>
              <a:buFont typeface="Wingdings" panose="05000000000000000000" pitchFamily="2" charset="2"/>
              <a:buChar char="§"/>
            </a:pPr>
            <a:r>
              <a:rPr lang="en-US" sz="2400">
                <a:latin typeface="Lato" panose="020F0502020204030203" pitchFamily="34" charset="0"/>
                <a:ea typeface="Lato" panose="020F0502020204030203" pitchFamily="34" charset="0"/>
                <a:cs typeface="Lato" panose="020F0502020204030203" pitchFamily="34" charset="0"/>
              </a:rPr>
              <a:t>Cleansing takes away grime and build up from the atmosphere whilst toning restores PH and moisturising aids skin health and hydration. </a:t>
            </a:r>
          </a:p>
          <a:p>
            <a:pPr marL="457200" lvl="0" indent="-375165" algn="l" rtl="0">
              <a:spcBef>
                <a:spcPts val="0"/>
              </a:spcBef>
              <a:spcAft>
                <a:spcPts val="0"/>
              </a:spcAft>
              <a:buSzPts val="2308"/>
              <a:buFont typeface="Wingdings" panose="05000000000000000000" pitchFamily="2" charset="2"/>
              <a:buChar char="§"/>
            </a:pPr>
            <a:r>
              <a:rPr lang="en-US" sz="2400">
                <a:latin typeface="Lato" panose="020F0502020204030203" pitchFamily="34" charset="0"/>
                <a:ea typeface="Lato" panose="020F0502020204030203" pitchFamily="34" charset="0"/>
                <a:cs typeface="Lato" panose="020F0502020204030203" pitchFamily="34" charset="0"/>
              </a:rPr>
              <a:t>We will be looking at aromatherapy ingredients that can be added into your routine to improve the look of the skin. Remember to incorporate them how they best fit into your routine. </a:t>
            </a:r>
          </a:p>
          <a:p>
            <a:pPr marL="457200" lvl="0" indent="-375165" algn="l" rtl="0">
              <a:spcBef>
                <a:spcPts val="0"/>
              </a:spcBef>
              <a:spcAft>
                <a:spcPts val="0"/>
              </a:spcAft>
              <a:buSzPts val="2308"/>
              <a:buFont typeface="Wingdings" panose="05000000000000000000" pitchFamily="2" charset="2"/>
              <a:buChar char="§"/>
            </a:pPr>
            <a:r>
              <a:rPr lang="en-US" sz="2400">
                <a:latin typeface="Lato" panose="020F0502020204030203" pitchFamily="34" charset="0"/>
                <a:ea typeface="Lato" panose="020F0502020204030203" pitchFamily="34" charset="0"/>
                <a:cs typeface="Lato" panose="020F0502020204030203" pitchFamily="34" charset="0"/>
              </a:rPr>
              <a:t>* many over the counter cosmetics have at least 50% mark up on if not more.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chemeClr val="tx1"/>
                </a:solidFill>
              </a:rPr>
              <a:t>Skincare Routine</a:t>
            </a:r>
            <a:endParaRPr lang="en-GB" dirty="0">
              <a:solidFill>
                <a:schemeClr val="tx1"/>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8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15362" name="Picture 2" descr="close shot of yellow flowers">
            <a:extLst>
              <a:ext uri="{FF2B5EF4-FFF2-40B4-BE49-F238E27FC236}">
                <a16:creationId xmlns:a16="http://schemas.microsoft.com/office/drawing/2014/main" id="{D9842251-90F5-628A-800A-8171B6102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210"/>
          <a:stretch/>
        </p:blipFill>
        <p:spPr bwMode="auto">
          <a:xfrm>
            <a:off x="1804199" y="0"/>
            <a:ext cx="8889201" cy="75628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8"/>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a:solidFill>
                  <a:schemeClr val="tx1"/>
                </a:solidFill>
                <a:latin typeface="Lato"/>
                <a:ea typeface="Lato"/>
                <a:cs typeface="Lato"/>
                <a:sym typeface="Lato"/>
              </a:rPr>
              <a:t>August </a:t>
            </a:r>
            <a:r>
              <a:rPr lang="en-GB" sz="800" b="1" dirty="0">
                <a:solidFill>
                  <a:schemeClr val="tx1"/>
                </a:solidFill>
                <a:latin typeface="Lato"/>
                <a:ea typeface="Lato"/>
                <a:cs typeface="Lato"/>
                <a:sym typeface="Lato"/>
              </a:rPr>
              <a:t>2024</a:t>
            </a:r>
            <a:endParaRPr sz="800" b="0" i="0" u="none" strike="noStrike" cap="none" dirty="0">
              <a:solidFill>
                <a:schemeClr val="tx1"/>
              </a:solidFill>
              <a:latin typeface="Lato Black"/>
              <a:ea typeface="Lato Black"/>
              <a:cs typeface="Lato Black"/>
              <a:sym typeface="Lato Black"/>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1803171" y="2840477"/>
            <a:ext cx="8890229" cy="597021"/>
          </a:xfrm>
          <a:prstGeom prst="rect">
            <a:avLst/>
          </a:prstGeom>
          <a:solidFill>
            <a:schemeClr val="bg1"/>
          </a:solid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rgbClr val="FF0000"/>
                </a:solidFill>
              </a:rPr>
              <a:t>   </a:t>
            </a:r>
            <a:r>
              <a:rPr lang="en-GB" sz="3200" dirty="0">
                <a:solidFill>
                  <a:schemeClr val="tx1"/>
                </a:solidFill>
              </a:rPr>
              <a:t>Individual Ingredients</a:t>
            </a:r>
          </a:p>
        </p:txBody>
      </p:sp>
    </p:spTree>
    <p:extLst>
      <p:ext uri="{BB962C8B-B14F-4D97-AF65-F5344CB8AC3E}">
        <p14:creationId xmlns:p14="http://schemas.microsoft.com/office/powerpoint/2010/main" val="127011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August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2752" r="42752"/>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89CF28-C2B7-F070-40C8-04CF730B7CF3}"/>
              </a:ext>
            </a:extLst>
          </p:cNvPr>
          <p:cNvSpPr txBox="1"/>
          <p:nvPr/>
        </p:nvSpPr>
        <p:spPr>
          <a:xfrm>
            <a:off x="1946123" y="1401585"/>
            <a:ext cx="6768383" cy="578004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kumimoji="0" lang="en-CA" altLang="en-US" sz="2800" b="0" i="0" u="none" strike="noStrike" kern="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Macadamia nut oil is one of the highest plant derived sources of palmitoleic acid, which protects cell lipids from oxidative damage (Alvarez and Rodriguez, 2000).</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kumimoji="0" lang="en-GB" altLang="en-US" sz="2800" b="0" i="0" u="none" strike="noStrike" kern="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Its high content of essential fatty acids, particularly palmitoleic acid and oleic acid, gives macadamia nut oil restructuring properties; it strengthens the skin lipid barrier and thus improves skin moisture content. It has emollient and regenerative properties and is an adequate skin conditioner</a:t>
            </a:r>
            <a:endParaRPr lang="en-GB" sz="2800"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58BEE2E-1856-4CF4-8856-7151E186D417}"/>
              </a:ext>
            </a:extLst>
          </p:cNvPr>
          <p:cNvSpPr txBox="1"/>
          <p:nvPr/>
        </p:nvSpPr>
        <p:spPr>
          <a:xfrm>
            <a:off x="2176328" y="508261"/>
            <a:ext cx="5346914" cy="584775"/>
          </a:xfrm>
          <a:prstGeom prst="rect">
            <a:avLst/>
          </a:prstGeom>
          <a:noFill/>
        </p:spPr>
        <p:txBody>
          <a:bodyPr wrap="square">
            <a:spAutoFit/>
          </a:bodyPr>
          <a:lstStyle/>
          <a:p>
            <a:pPr marL="12699"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a:rPr>
              <a:t>Macadamia Carrier Oil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7CB08B8-9571-537D-7557-F1E9672C45F8}"/>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guiaparaplantar.blogspot.com/2014/11/nueces-de-macadamia.html"/>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41749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August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2078" r="42078"/>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89CF28-C2B7-F070-40C8-04CF730B7CF3}"/>
              </a:ext>
            </a:extLst>
          </p:cNvPr>
          <p:cNvSpPr txBox="1"/>
          <p:nvPr/>
        </p:nvSpPr>
        <p:spPr>
          <a:xfrm>
            <a:off x="1937931" y="1280621"/>
            <a:ext cx="6768383" cy="629710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Sea buckthorn contains a high source of vitamin E, vitamin C, unsaturated fatty acids, beta-carotene and essential amino acids. </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This oil has been credited to regenerating skin cells, reducing wrinkles and for promoting the healing of skin injuries such as wounds, burns, sunburns and eczema. </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Due to it's antioxidant properties, sea buckthorn carrier oil can additionally improve cell metabolism of subcutaneous tissue and fight free radical damage.</a:t>
            </a:r>
          </a:p>
        </p:txBody>
      </p:sp>
      <p:sp>
        <p:nvSpPr>
          <p:cNvPr id="6" name="TextBox 5">
            <a:extLst>
              <a:ext uri="{FF2B5EF4-FFF2-40B4-BE49-F238E27FC236}">
                <a16:creationId xmlns:a16="http://schemas.microsoft.com/office/drawing/2014/main" id="{158BEE2E-1856-4CF4-8856-7151E186D417}"/>
              </a:ext>
            </a:extLst>
          </p:cNvPr>
          <p:cNvSpPr txBox="1"/>
          <p:nvPr/>
        </p:nvSpPr>
        <p:spPr>
          <a:xfrm>
            <a:off x="2176328" y="508261"/>
            <a:ext cx="5346914" cy="584775"/>
          </a:xfrm>
          <a:prstGeom prst="rect">
            <a:avLst/>
          </a:prstGeom>
          <a:noFill/>
        </p:spPr>
        <p:txBody>
          <a:bodyPr wrap="square">
            <a:spAutoFit/>
          </a:bodyPr>
          <a:lstStyle/>
          <a:p>
            <a:pPr marL="12699"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Sea Buckthorn Oil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7CB08B8-9571-537D-7557-F1E9672C45F8}"/>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s://www.flickr.com/photos/naturalengland/6755404871"/>
              </a:rPr>
              <a:t>This Photo</a:t>
            </a:r>
            <a:r>
              <a:rPr lang="en-GB" sz="900"/>
              <a:t> by Unknown Author is licensed under </a:t>
            </a:r>
            <a:r>
              <a:rPr lang="en-GB" sz="900">
                <a:hlinkClick r:id="rId7" tooltip="https://creativecommons.org/licenses/by-nc-nd/3.0/"/>
              </a:rPr>
              <a:t>CC BY-NC-ND</a:t>
            </a:r>
            <a:endParaRPr lang="en-GB" sz="900"/>
          </a:p>
        </p:txBody>
      </p:sp>
    </p:spTree>
    <p:extLst>
      <p:ext uri="{BB962C8B-B14F-4D97-AF65-F5344CB8AC3E}">
        <p14:creationId xmlns:p14="http://schemas.microsoft.com/office/powerpoint/2010/main" val="272270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br>
              <a:rPr lang="en-GB" sz="3200"/>
            </a:b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ysClr val="windowText" lastClr="000000"/>
                </a:solidFill>
                <a:latin typeface="Lato"/>
                <a:ea typeface="Lato"/>
                <a:cs typeface="Lato"/>
                <a:sym typeface="Lato"/>
              </a:rPr>
              <a:t>August 2024</a:t>
            </a:r>
            <a:endParaRPr sz="800" b="0" i="0" u="none" strike="noStrike" cap="none" dirty="0">
              <a:solidFill>
                <a:sysClr val="windowText" lastClr="000000"/>
              </a:solidFill>
              <a:latin typeface="Lato Black"/>
              <a:ea typeface="Lato Black"/>
              <a:cs typeface="Lato Black"/>
              <a:sym typeface="Lato Black"/>
            </a:endParaRPr>
          </a:p>
        </p:txBody>
      </p:sp>
      <p:pic>
        <p:nvPicPr>
          <p:cNvPr id="2050" name="Picture 2">
            <a:extLst>
              <a:ext uri="{FF2B5EF4-FFF2-40B4-BE49-F238E27FC236}">
                <a16:creationId xmlns:a16="http://schemas.microsoft.com/office/drawing/2014/main" id="{E6219E66-66AE-6267-234E-B0F3DFBD0A17}"/>
              </a:ext>
            </a:extLst>
          </p:cNvPr>
          <p:cNvPicPr>
            <a:picLocks noChangeAspect="1" noChangeArrowheads="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1052" r="41052"/>
          <a:stretch/>
        </p:blipFill>
        <p:spPr bwMode="auto">
          <a:xfrm>
            <a:off x="8888892" y="0"/>
            <a:ext cx="1804508"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89CF28-C2B7-F070-40C8-04CF730B7CF3}"/>
              </a:ext>
            </a:extLst>
          </p:cNvPr>
          <p:cNvSpPr txBox="1"/>
          <p:nvPr/>
        </p:nvSpPr>
        <p:spPr>
          <a:xfrm>
            <a:off x="1937931" y="1280621"/>
            <a:ext cx="6768383" cy="638328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Rosehip oil acts as an emollient. It has been found to be a tissue regenerator and effective at reducing scar tissue. Regeneration of fibroblasts could lead to an increase in skin elasticity and thus have anti-aging effects (Driskell et al., 2013). </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Contains small amounts of trans-retinoic acid, a vitamin A derivative (Price, 2008). Rosehip oil also has a high amount of vitamin C.</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r>
              <a:rPr lang="en-US" sz="2800" dirty="0">
                <a:latin typeface="Lato" panose="020F0502020204030203" pitchFamily="34" charset="0"/>
                <a:ea typeface="Lato" panose="020F0502020204030203" pitchFamily="34" charset="0"/>
                <a:cs typeface="Lato" panose="020F0502020204030203" pitchFamily="34" charset="0"/>
              </a:rPr>
              <a:t>Rosehip is useful for scars, eczema, burns &amp; skin regeneration.</a:t>
            </a:r>
          </a:p>
          <a:p>
            <a:pPr marL="342900" marR="0" lvl="0" indent="-342900" algn="l" defTabSz="914400" rtl="0" eaLnBrk="0" fontAlgn="base" latinLnBrk="0" hangingPunct="0">
              <a:lnSpc>
                <a:spcPct val="100000"/>
              </a:lnSpc>
              <a:spcBef>
                <a:spcPct val="20000"/>
              </a:spcBef>
              <a:spcAft>
                <a:spcPct val="0"/>
              </a:spcAft>
              <a:buClr>
                <a:srgbClr val="003366"/>
              </a:buClr>
              <a:buSzPct val="75000"/>
              <a:buFont typeface="Arial" panose="020B0604020202020204" pitchFamily="34" charset="0"/>
              <a:buChar char="•"/>
              <a:tabLst/>
              <a:defRPr/>
            </a:pP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58BEE2E-1856-4CF4-8856-7151E186D417}"/>
              </a:ext>
            </a:extLst>
          </p:cNvPr>
          <p:cNvSpPr txBox="1"/>
          <p:nvPr/>
        </p:nvSpPr>
        <p:spPr>
          <a:xfrm>
            <a:off x="2176328" y="508261"/>
            <a:ext cx="5346914" cy="584775"/>
          </a:xfrm>
          <a:prstGeom prst="rect">
            <a:avLst/>
          </a:prstGeom>
          <a:noFill/>
        </p:spPr>
        <p:txBody>
          <a:bodyPr wrap="square">
            <a:spAutoFit/>
          </a:bodyPr>
          <a:lstStyle/>
          <a:p>
            <a:pPr marL="12699"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a:rPr>
              <a:t>R</a:t>
            </a:r>
            <a:r>
              <a:rPr kumimoji="0" lang="en-GB" sz="3200" b="0" i="0" u="none" strike="noStrike" kern="1200" cap="none" spc="0" normalizeH="0" baseline="0" noProof="0" dirty="0" err="1">
                <a:ln>
                  <a:noFill/>
                </a:ln>
                <a:solidFill>
                  <a:prstClr val="black"/>
                </a:solidFill>
                <a:effectLst/>
                <a:uLnTx/>
                <a:uFillTx/>
                <a:latin typeface="Calibri"/>
                <a:ea typeface="+mn-ea"/>
                <a:cs typeface="+mn-cs"/>
              </a:rPr>
              <a:t>osehip</a:t>
            </a:r>
            <a:r>
              <a:rPr kumimoji="0" lang="en-GB" sz="3200" b="0" i="0" u="none" strike="noStrike" kern="1200" cap="none" spc="0" normalizeH="0" baseline="0" noProof="0" dirty="0">
                <a:ln>
                  <a:noFill/>
                </a:ln>
                <a:solidFill>
                  <a:prstClr val="black"/>
                </a:solidFill>
                <a:effectLst/>
                <a:uLnTx/>
                <a:uFillTx/>
                <a:latin typeface="Calibri"/>
                <a:ea typeface="+mn-ea"/>
                <a:cs typeface="+mn-cs"/>
              </a:rPr>
              <a:t> Carrier Oil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7CB08B8-9571-537D-7557-F1E9672C45F8}"/>
              </a:ext>
            </a:extLst>
          </p:cNvPr>
          <p:cNvSpPr txBox="1"/>
          <p:nvPr/>
        </p:nvSpPr>
        <p:spPr>
          <a:xfrm>
            <a:off x="8888892" y="7562850"/>
            <a:ext cx="1804508" cy="369332"/>
          </a:xfrm>
          <a:prstGeom prst="rect">
            <a:avLst/>
          </a:prstGeom>
          <a:noFill/>
        </p:spPr>
        <p:txBody>
          <a:bodyPr wrap="square" rtlCol="0">
            <a:spAutoFit/>
          </a:bodyPr>
          <a:lstStyle/>
          <a:p>
            <a:r>
              <a:rPr lang="en-GB" sz="900">
                <a:hlinkClick r:id="rId6" tooltip="http://en.wikipedia.org/wiki/File:Rose_hips.jpg"/>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59203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a:extLst>
              <a:ext uri="{FF2B5EF4-FFF2-40B4-BE49-F238E27FC236}">
                <a16:creationId xmlns:a16="http://schemas.microsoft.com/office/drawing/2014/main" id="{24F32ADA-3E8C-A4DC-C222-1C028C3B2E22}"/>
              </a:ext>
            </a:extLst>
          </p:cNvPr>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059" r="41059"/>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August 2024</a:t>
            </a:r>
            <a:endParaRPr sz="800" b="0" i="0" u="none" strike="noStrike" cap="none" dirty="0">
              <a:solidFill>
                <a:schemeClr val="bg1"/>
              </a:solidFill>
              <a:latin typeface="Lato Black"/>
              <a:ea typeface="Lato Black"/>
              <a:cs typeface="Lato Black"/>
              <a:sym typeface="Lato Black"/>
            </a:endParaRPr>
          </a:p>
        </p:txBody>
      </p:sp>
      <p:sp>
        <p:nvSpPr>
          <p:cNvPr id="5" name="Title 4">
            <a:extLst>
              <a:ext uri="{FF2B5EF4-FFF2-40B4-BE49-F238E27FC236}">
                <a16:creationId xmlns:a16="http://schemas.microsoft.com/office/drawing/2014/main" id="{711E9492-E276-DF6B-E089-5F97FD472D69}"/>
              </a:ext>
            </a:extLst>
          </p:cNvPr>
          <p:cNvSpPr>
            <a:spLocks noGrp="1"/>
          </p:cNvSpPr>
          <p:nvPr>
            <p:ph type="title"/>
          </p:nvPr>
        </p:nvSpPr>
        <p:spPr>
          <a:xfrm>
            <a:off x="2075301" y="484125"/>
            <a:ext cx="6542798" cy="492443"/>
          </a:xfrm>
        </p:spPr>
        <p:txBody>
          <a:bodyPr/>
          <a:lstStyle/>
          <a:p>
            <a:r>
              <a:rPr lang="en-GB" sz="3200" dirty="0"/>
              <a:t>Rose Essential Oil</a:t>
            </a:r>
          </a:p>
        </p:txBody>
      </p:sp>
      <p:sp>
        <p:nvSpPr>
          <p:cNvPr id="4" name="TextBox 3">
            <a:extLst>
              <a:ext uri="{FF2B5EF4-FFF2-40B4-BE49-F238E27FC236}">
                <a16:creationId xmlns:a16="http://schemas.microsoft.com/office/drawing/2014/main" id="{D4E36D3C-4745-27E4-7600-D882B2ABE423}"/>
              </a:ext>
            </a:extLst>
          </p:cNvPr>
          <p:cNvSpPr txBox="1"/>
          <p:nvPr/>
        </p:nvSpPr>
        <p:spPr>
          <a:xfrm>
            <a:off x="8890224" y="7562850"/>
            <a:ext cx="1803175" cy="369332"/>
          </a:xfrm>
          <a:prstGeom prst="rect">
            <a:avLst/>
          </a:prstGeom>
          <a:noFill/>
        </p:spPr>
        <p:txBody>
          <a:bodyPr wrap="square" rtlCol="0">
            <a:spAutoFit/>
          </a:bodyPr>
          <a:lstStyle/>
          <a:p>
            <a:r>
              <a:rPr lang="en-GB" sz="900">
                <a:hlinkClick r:id="rId4" tooltip="http://commons.wikimedia.org/wiki/File:Rose_Flowers.JPG"/>
              </a:rPr>
              <a:t>This Photo</a:t>
            </a:r>
            <a:r>
              <a:rPr lang="en-GB" sz="900"/>
              <a:t> by Unknown Author is licensed under </a:t>
            </a:r>
            <a:r>
              <a:rPr lang="en-GB" sz="900">
                <a:hlinkClick r:id="rId7" tooltip="https://creativecommons.org/licenses/by-sa/3.0/"/>
              </a:rPr>
              <a:t>CC BY-SA</a:t>
            </a:r>
            <a:endParaRPr lang="en-GB" sz="900"/>
          </a:p>
        </p:txBody>
      </p:sp>
      <p:sp>
        <p:nvSpPr>
          <p:cNvPr id="6" name="TextBox 5">
            <a:extLst>
              <a:ext uri="{FF2B5EF4-FFF2-40B4-BE49-F238E27FC236}">
                <a16:creationId xmlns:a16="http://schemas.microsoft.com/office/drawing/2014/main" id="{6DFAAD4B-150C-257A-C26C-8ABBEE65B711}"/>
              </a:ext>
            </a:extLst>
          </p:cNvPr>
          <p:cNvSpPr txBox="1"/>
          <p:nvPr/>
        </p:nvSpPr>
        <p:spPr>
          <a:xfrm>
            <a:off x="1916190" y="1342371"/>
            <a:ext cx="6701909" cy="629403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 oil is well reputed for  it’s efficacy for nervous conditions – palpitations, irritability, insomnia, depression and grief.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Rose otto is also good for the skin which is why it is the focus of so many cosmetics. It helps to soften and hydrate the skin and is most suited to dry, mature and sensitive skin types. It also has an astringent effect on capillaries and some have noted it to be useful for rosaceae.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 perfect oil for self love and to help repair a broken or rejected heart. It can be like a hug in the bottle for emotions.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Also known to be an aphrodisiac and resonates with the heart chakra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41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Props1.xml><?xml version="1.0" encoding="utf-8"?>
<ds:datastoreItem xmlns:ds="http://schemas.openxmlformats.org/officeDocument/2006/customXml" ds:itemID="{AD13A69B-CCE9-44EF-835B-A54F15BBE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1F57D-7F5E-4FB2-9AE5-074843B745CD}">
  <ds:schemaRefs>
    <ds:schemaRef ds:uri="http://schemas.microsoft.com/sharepoint/v3/contenttype/forms"/>
  </ds:schemaRefs>
</ds:datastoreItem>
</file>

<file path=customXml/itemProps3.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690</TotalTime>
  <Words>1088</Words>
  <Application>Microsoft Office PowerPoint</Application>
  <PresentationFormat>Custom</PresentationFormat>
  <Paragraphs>134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Lato</vt:lpstr>
      <vt:lpstr>Lato Black</vt:lpstr>
      <vt:lpstr>Lato-Light</vt:lpstr>
      <vt:lpstr>Wingdings</vt:lpstr>
      <vt:lpstr>Office Theme</vt:lpstr>
      <vt:lpstr>PowerPoint Presentation</vt:lpstr>
      <vt:lpstr>PowerPoint Presentation</vt:lpstr>
      <vt:lpstr>PowerPoint Presentation</vt:lpstr>
      <vt:lpstr>PowerPoint Presentation</vt:lpstr>
      <vt:lpstr>PowerPoint Presentation</vt:lpstr>
      <vt:lpstr>  </vt:lpstr>
      <vt:lpstr>  </vt:lpstr>
      <vt:lpstr>  </vt:lpstr>
      <vt:lpstr>Rose Essential Oil</vt:lpstr>
      <vt:lpstr>Myrrh Essential Oil</vt:lpstr>
      <vt:lpstr>Cedarwood Essential Oil</vt:lpstr>
      <vt:lpstr>Neroli Essential Oil</vt:lpstr>
      <vt:lpstr>Hydrolats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Kayleigh - Penny Price Aromatherapy</cp:lastModifiedBy>
  <cp:revision>36</cp:revision>
  <dcterms:created xsi:type="dcterms:W3CDTF">2019-02-19T11:59:07Z</dcterms:created>
  <dcterms:modified xsi:type="dcterms:W3CDTF">2024-09-04T15:57:49Z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