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347" r:id="rId5"/>
    <p:sldId id="409" r:id="rId6"/>
    <p:sldId id="406" r:id="rId7"/>
    <p:sldId id="408" r:id="rId8"/>
    <p:sldId id="410" r:id="rId9"/>
    <p:sldId id="411" r:id="rId10"/>
    <p:sldId id="412" r:id="rId11"/>
    <p:sldId id="423" r:id="rId12"/>
    <p:sldId id="424" r:id="rId13"/>
    <p:sldId id="413" r:id="rId14"/>
    <p:sldId id="414" r:id="rId15"/>
    <p:sldId id="415" r:id="rId16"/>
    <p:sldId id="416" r:id="rId17"/>
    <p:sldId id="420" r:id="rId18"/>
    <p:sldId id="421" r:id="rId19"/>
    <p:sldId id="422" r:id="rId20"/>
    <p:sldId id="417" r:id="rId21"/>
    <p:sldId id="418" r:id="rId22"/>
    <p:sldId id="419" r:id="rId23"/>
    <p:sldId id="367" r:id="rId24"/>
  </p:sldIdLst>
  <p:sldSz cx="10693400" cy="7562850"/>
  <p:notesSz cx="7562850" cy="10693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34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DD9B5F-9275-46FA-8B22-7AB9C9C3F205}" v="19" dt="2024-09-20T14:19:09.53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0408" autoAdjust="0"/>
  </p:normalViewPr>
  <p:slideViewPr>
    <p:cSldViewPr>
      <p:cViewPr varScale="1">
        <p:scale>
          <a:sx n="59" d="100"/>
          <a:sy n="59" d="100"/>
        </p:scale>
        <p:origin x="1614" y="96"/>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397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e - Penny Price Aromatherapy" userId="fdae3f14-0502-4c2d-92cf-13bcc84abd9b" providerId="ADAL" clId="{29DD9B5F-9275-46FA-8B22-7AB9C9C3F205}"/>
    <pc:docChg chg="undo custSel addSld delSld modSld">
      <pc:chgData name="Ellie - Penny Price Aromatherapy" userId="fdae3f14-0502-4c2d-92cf-13bcc84abd9b" providerId="ADAL" clId="{29DD9B5F-9275-46FA-8B22-7AB9C9C3F205}" dt="2024-09-20T15:53:03.034" v="1841" actId="20577"/>
      <pc:docMkLst>
        <pc:docMk/>
      </pc:docMkLst>
      <pc:sldChg chg="addSp modSp mod">
        <pc:chgData name="Ellie - Penny Price Aromatherapy" userId="fdae3f14-0502-4c2d-92cf-13bcc84abd9b" providerId="ADAL" clId="{29DD9B5F-9275-46FA-8B22-7AB9C9C3F205}" dt="2024-09-20T12:18:47.231" v="744" actId="313"/>
        <pc:sldMkLst>
          <pc:docMk/>
          <pc:sldMk cId="3436629659" sldId="367"/>
        </pc:sldMkLst>
        <pc:spChg chg="add mod">
          <ac:chgData name="Ellie - Penny Price Aromatherapy" userId="fdae3f14-0502-4c2d-92cf-13bcc84abd9b" providerId="ADAL" clId="{29DD9B5F-9275-46FA-8B22-7AB9C9C3F205}" dt="2024-09-20T12:18:47.231" v="744" actId="313"/>
          <ac:spMkLst>
            <pc:docMk/>
            <pc:sldMk cId="3436629659" sldId="367"/>
            <ac:spMk id="2" creationId="{BAADADCB-DF5B-56F2-6D42-0FB71207DCE7}"/>
          </ac:spMkLst>
        </pc:spChg>
      </pc:sldChg>
      <pc:sldChg chg="addSp modSp mod">
        <pc:chgData name="Ellie - Penny Price Aromatherapy" userId="fdae3f14-0502-4c2d-92cf-13bcc84abd9b" providerId="ADAL" clId="{29DD9B5F-9275-46FA-8B22-7AB9C9C3F205}" dt="2024-09-20T12:24:26.992" v="1017" actId="20577"/>
        <pc:sldMkLst>
          <pc:docMk/>
          <pc:sldMk cId="3417497652" sldId="408"/>
        </pc:sldMkLst>
        <pc:spChg chg="add mod">
          <ac:chgData name="Ellie - Penny Price Aromatherapy" userId="fdae3f14-0502-4c2d-92cf-13bcc84abd9b" providerId="ADAL" clId="{29DD9B5F-9275-46FA-8B22-7AB9C9C3F205}" dt="2024-09-20T12:24:26.992" v="1017" actId="20577"/>
          <ac:spMkLst>
            <pc:docMk/>
            <pc:sldMk cId="3417497652" sldId="408"/>
            <ac:spMk id="2" creationId="{E752FF85-4A1C-A96A-DC19-1C4A1FD91F1B}"/>
          </ac:spMkLst>
        </pc:spChg>
        <pc:picChg chg="add mod">
          <ac:chgData name="Ellie - Penny Price Aromatherapy" userId="fdae3f14-0502-4c2d-92cf-13bcc84abd9b" providerId="ADAL" clId="{29DD9B5F-9275-46FA-8B22-7AB9C9C3F205}" dt="2024-09-20T12:22:18.920" v="770" actId="1076"/>
          <ac:picMkLst>
            <pc:docMk/>
            <pc:sldMk cId="3417497652" sldId="408"/>
            <ac:picMk id="3" creationId="{2A396F38-9311-8156-F2B3-F42A0D3445B2}"/>
          </ac:picMkLst>
        </pc:picChg>
      </pc:sldChg>
      <pc:sldChg chg="addSp modSp mod">
        <pc:chgData name="Ellie - Penny Price Aromatherapy" userId="fdae3f14-0502-4c2d-92cf-13bcc84abd9b" providerId="ADAL" clId="{29DD9B5F-9275-46FA-8B22-7AB9C9C3F205}" dt="2024-09-20T12:40:05.477" v="1102" actId="20577"/>
        <pc:sldMkLst>
          <pc:docMk/>
          <pc:sldMk cId="1973538779" sldId="410"/>
        </pc:sldMkLst>
        <pc:spChg chg="add mod">
          <ac:chgData name="Ellie - Penny Price Aromatherapy" userId="fdae3f14-0502-4c2d-92cf-13bcc84abd9b" providerId="ADAL" clId="{29DD9B5F-9275-46FA-8B22-7AB9C9C3F205}" dt="2024-09-20T12:40:05.477" v="1102" actId="20577"/>
          <ac:spMkLst>
            <pc:docMk/>
            <pc:sldMk cId="1973538779" sldId="410"/>
            <ac:spMk id="3" creationId="{1C20C0D0-C63B-2518-8AA3-927F89FF0F75}"/>
          </ac:spMkLst>
        </pc:spChg>
      </pc:sldChg>
      <pc:sldChg chg="modSp mod modNotesTx">
        <pc:chgData name="Ellie - Penny Price Aromatherapy" userId="fdae3f14-0502-4c2d-92cf-13bcc84abd9b" providerId="ADAL" clId="{29DD9B5F-9275-46FA-8B22-7AB9C9C3F205}" dt="2024-09-20T13:16:07.747" v="1562" actId="5793"/>
        <pc:sldMkLst>
          <pc:docMk/>
          <pc:sldMk cId="4036008641" sldId="411"/>
        </pc:sldMkLst>
        <pc:spChg chg="mod">
          <ac:chgData name="Ellie - Penny Price Aromatherapy" userId="fdae3f14-0502-4c2d-92cf-13bcc84abd9b" providerId="ADAL" clId="{29DD9B5F-9275-46FA-8B22-7AB9C9C3F205}" dt="2024-09-20T12:42:26.094" v="1109" actId="2711"/>
          <ac:spMkLst>
            <pc:docMk/>
            <pc:sldMk cId="4036008641" sldId="411"/>
            <ac:spMk id="199" creationId="{00000000-0000-0000-0000-000000000000}"/>
          </ac:spMkLst>
        </pc:spChg>
      </pc:sldChg>
      <pc:sldChg chg="modSp mod modNotesTx">
        <pc:chgData name="Ellie - Penny Price Aromatherapy" userId="fdae3f14-0502-4c2d-92cf-13bcc84abd9b" providerId="ADAL" clId="{29DD9B5F-9275-46FA-8B22-7AB9C9C3F205}" dt="2024-09-20T15:53:03.034" v="1841" actId="20577"/>
        <pc:sldMkLst>
          <pc:docMk/>
          <pc:sldMk cId="1222781090" sldId="412"/>
        </pc:sldMkLst>
        <pc:spChg chg="mod">
          <ac:chgData name="Ellie - Penny Price Aromatherapy" userId="fdae3f14-0502-4c2d-92cf-13bcc84abd9b" providerId="ADAL" clId="{29DD9B5F-9275-46FA-8B22-7AB9C9C3F205}" dt="2024-09-20T15:53:03.034" v="1841" actId="20577"/>
          <ac:spMkLst>
            <pc:docMk/>
            <pc:sldMk cId="1222781090" sldId="412"/>
            <ac:spMk id="199" creationId="{00000000-0000-0000-0000-000000000000}"/>
          </ac:spMkLst>
        </pc:spChg>
      </pc:sldChg>
      <pc:sldChg chg="addSp delSp modSp mod">
        <pc:chgData name="Ellie - Penny Price Aromatherapy" userId="fdae3f14-0502-4c2d-92cf-13bcc84abd9b" providerId="ADAL" clId="{29DD9B5F-9275-46FA-8B22-7AB9C9C3F205}" dt="2024-09-20T11:12:13.212" v="5" actId="1076"/>
        <pc:sldMkLst>
          <pc:docMk/>
          <pc:sldMk cId="3870848483" sldId="413"/>
        </pc:sldMkLst>
        <pc:spChg chg="add del">
          <ac:chgData name="Ellie - Penny Price Aromatherapy" userId="fdae3f14-0502-4c2d-92cf-13bcc84abd9b" providerId="ADAL" clId="{29DD9B5F-9275-46FA-8B22-7AB9C9C3F205}" dt="2024-09-20T11:11:36.804" v="1" actId="478"/>
          <ac:spMkLst>
            <pc:docMk/>
            <pc:sldMk cId="3870848483" sldId="413"/>
            <ac:spMk id="3" creationId="{59968740-E05F-5F6B-5B25-012EA7A1E343}"/>
          </ac:spMkLst>
        </pc:spChg>
        <pc:picChg chg="add mod">
          <ac:chgData name="Ellie - Penny Price Aromatherapy" userId="fdae3f14-0502-4c2d-92cf-13bcc84abd9b" providerId="ADAL" clId="{29DD9B5F-9275-46FA-8B22-7AB9C9C3F205}" dt="2024-09-20T11:12:13.212" v="5" actId="1076"/>
          <ac:picMkLst>
            <pc:docMk/>
            <pc:sldMk cId="3870848483" sldId="413"/>
            <ac:picMk id="5" creationId="{66BC1413-DA53-AF43-DA08-DE29399EF134}"/>
          </ac:picMkLst>
        </pc:picChg>
      </pc:sldChg>
      <pc:sldChg chg="modSp mod">
        <pc:chgData name="Ellie - Penny Price Aromatherapy" userId="fdae3f14-0502-4c2d-92cf-13bcc84abd9b" providerId="ADAL" clId="{29DD9B5F-9275-46FA-8B22-7AB9C9C3F205}" dt="2024-09-20T11:14:54.488" v="140" actId="20577"/>
        <pc:sldMkLst>
          <pc:docMk/>
          <pc:sldMk cId="4093469764" sldId="414"/>
        </pc:sldMkLst>
        <pc:spChg chg="mod">
          <ac:chgData name="Ellie - Penny Price Aromatherapy" userId="fdae3f14-0502-4c2d-92cf-13bcc84abd9b" providerId="ADAL" clId="{29DD9B5F-9275-46FA-8B22-7AB9C9C3F205}" dt="2024-09-20T11:14:54.488" v="140" actId="20577"/>
          <ac:spMkLst>
            <pc:docMk/>
            <pc:sldMk cId="4093469764" sldId="414"/>
            <ac:spMk id="2" creationId="{CE99F717-5966-BFBA-0EBB-F54113EA8F52}"/>
          </ac:spMkLst>
        </pc:spChg>
      </pc:sldChg>
      <pc:sldChg chg="addSp modSp mod">
        <pc:chgData name="Ellie - Penny Price Aromatherapy" userId="fdae3f14-0502-4c2d-92cf-13bcc84abd9b" providerId="ADAL" clId="{29DD9B5F-9275-46FA-8B22-7AB9C9C3F205}" dt="2024-09-20T12:12:57.746" v="657" actId="403"/>
        <pc:sldMkLst>
          <pc:docMk/>
          <pc:sldMk cId="1430127633" sldId="415"/>
        </pc:sldMkLst>
        <pc:spChg chg="add mod">
          <ac:chgData name="Ellie - Penny Price Aromatherapy" userId="fdae3f14-0502-4c2d-92cf-13bcc84abd9b" providerId="ADAL" clId="{29DD9B5F-9275-46FA-8B22-7AB9C9C3F205}" dt="2024-09-20T12:12:57.746" v="657" actId="403"/>
          <ac:spMkLst>
            <pc:docMk/>
            <pc:sldMk cId="1430127633" sldId="415"/>
            <ac:spMk id="2" creationId="{657140C4-3FC0-C2E3-C0BC-37639E8E5DDA}"/>
          </ac:spMkLst>
        </pc:spChg>
      </pc:sldChg>
      <pc:sldChg chg="addSp modSp mod">
        <pc:chgData name="Ellie - Penny Price Aromatherapy" userId="fdae3f14-0502-4c2d-92cf-13bcc84abd9b" providerId="ADAL" clId="{29DD9B5F-9275-46FA-8B22-7AB9C9C3F205}" dt="2024-09-20T12:13:26.758" v="663" actId="20577"/>
        <pc:sldMkLst>
          <pc:docMk/>
          <pc:sldMk cId="3624093210" sldId="416"/>
        </pc:sldMkLst>
        <pc:spChg chg="add mod">
          <ac:chgData name="Ellie - Penny Price Aromatherapy" userId="fdae3f14-0502-4c2d-92cf-13bcc84abd9b" providerId="ADAL" clId="{29DD9B5F-9275-46FA-8B22-7AB9C9C3F205}" dt="2024-09-20T12:13:26.758" v="663" actId="20577"/>
          <ac:spMkLst>
            <pc:docMk/>
            <pc:sldMk cId="3624093210" sldId="416"/>
            <ac:spMk id="3" creationId="{E0C50E0A-A797-8E76-6139-EACE8FCEB4EB}"/>
          </ac:spMkLst>
        </pc:spChg>
      </pc:sldChg>
      <pc:sldChg chg="addSp modSp mod modNotesTx">
        <pc:chgData name="Ellie - Penny Price Aromatherapy" userId="fdae3f14-0502-4c2d-92cf-13bcc84abd9b" providerId="ADAL" clId="{29DD9B5F-9275-46FA-8B22-7AB9C9C3F205}" dt="2024-09-20T13:15:33.836" v="1508" actId="20577"/>
        <pc:sldMkLst>
          <pc:docMk/>
          <pc:sldMk cId="878781588" sldId="417"/>
        </pc:sldMkLst>
        <pc:spChg chg="add mod">
          <ac:chgData name="Ellie - Penny Price Aromatherapy" userId="fdae3f14-0502-4c2d-92cf-13bcc84abd9b" providerId="ADAL" clId="{29DD9B5F-9275-46FA-8B22-7AB9C9C3F205}" dt="2024-09-20T13:14:13.021" v="1494" actId="20577"/>
          <ac:spMkLst>
            <pc:docMk/>
            <pc:sldMk cId="878781588" sldId="417"/>
            <ac:spMk id="2" creationId="{FB245204-8AAB-501F-4F76-9F1AB083C8C3}"/>
          </ac:spMkLst>
        </pc:spChg>
      </pc:sldChg>
      <pc:sldChg chg="addSp modSp mod modNotesTx">
        <pc:chgData name="Ellie - Penny Price Aromatherapy" userId="fdae3f14-0502-4c2d-92cf-13bcc84abd9b" providerId="ADAL" clId="{29DD9B5F-9275-46FA-8B22-7AB9C9C3F205}" dt="2024-09-20T11:28:56.685" v="600" actId="20577"/>
        <pc:sldMkLst>
          <pc:docMk/>
          <pc:sldMk cId="3321727966" sldId="418"/>
        </pc:sldMkLst>
        <pc:spChg chg="add mod">
          <ac:chgData name="Ellie - Penny Price Aromatherapy" userId="fdae3f14-0502-4c2d-92cf-13bcc84abd9b" providerId="ADAL" clId="{29DD9B5F-9275-46FA-8B22-7AB9C9C3F205}" dt="2024-09-20T11:28:56.685" v="600" actId="20577"/>
          <ac:spMkLst>
            <pc:docMk/>
            <pc:sldMk cId="3321727966" sldId="418"/>
            <ac:spMk id="2" creationId="{712F1220-F15F-93CA-4D76-73FCABD9B830}"/>
          </ac:spMkLst>
        </pc:spChg>
      </pc:sldChg>
      <pc:sldChg chg="addSp modSp mod">
        <pc:chgData name="Ellie - Penny Price Aromatherapy" userId="fdae3f14-0502-4c2d-92cf-13bcc84abd9b" providerId="ADAL" clId="{29DD9B5F-9275-46FA-8B22-7AB9C9C3F205}" dt="2024-09-20T14:19:48.012" v="1832" actId="1076"/>
        <pc:sldMkLst>
          <pc:docMk/>
          <pc:sldMk cId="2746460495" sldId="419"/>
        </pc:sldMkLst>
        <pc:spChg chg="add mod">
          <ac:chgData name="Ellie - Penny Price Aromatherapy" userId="fdae3f14-0502-4c2d-92cf-13bcc84abd9b" providerId="ADAL" clId="{29DD9B5F-9275-46FA-8B22-7AB9C9C3F205}" dt="2024-09-20T14:19:48.012" v="1832" actId="1076"/>
          <ac:spMkLst>
            <pc:docMk/>
            <pc:sldMk cId="2746460495" sldId="419"/>
            <ac:spMk id="4" creationId="{51019274-A1C6-E143-A9A6-C4816E533BF8}"/>
          </ac:spMkLst>
        </pc:spChg>
        <pc:picChg chg="add mod ord modCrop">
          <ac:chgData name="Ellie - Penny Price Aromatherapy" userId="fdae3f14-0502-4c2d-92cf-13bcc84abd9b" providerId="ADAL" clId="{29DD9B5F-9275-46FA-8B22-7AB9C9C3F205}" dt="2024-09-20T14:19:13.219" v="1807" actId="1076"/>
          <ac:picMkLst>
            <pc:docMk/>
            <pc:sldMk cId="2746460495" sldId="419"/>
            <ac:picMk id="6" creationId="{8F555268-3732-32B6-8B67-9DB24C37750D}"/>
          </ac:picMkLst>
        </pc:picChg>
      </pc:sldChg>
      <pc:sldChg chg="addSp delSp modSp add mod">
        <pc:chgData name="Ellie - Penny Price Aromatherapy" userId="fdae3f14-0502-4c2d-92cf-13bcc84abd9b" providerId="ADAL" clId="{29DD9B5F-9275-46FA-8B22-7AB9C9C3F205}" dt="2024-09-20T12:15:02.016" v="680" actId="20577"/>
        <pc:sldMkLst>
          <pc:docMk/>
          <pc:sldMk cId="1683918974" sldId="420"/>
        </pc:sldMkLst>
        <pc:spChg chg="add mod">
          <ac:chgData name="Ellie - Penny Price Aromatherapy" userId="fdae3f14-0502-4c2d-92cf-13bcc84abd9b" providerId="ADAL" clId="{29DD9B5F-9275-46FA-8B22-7AB9C9C3F205}" dt="2024-09-20T12:15:02.016" v="680" actId="20577"/>
          <ac:spMkLst>
            <pc:docMk/>
            <pc:sldMk cId="1683918974" sldId="420"/>
            <ac:spMk id="5" creationId="{63FC2E72-73F3-5A34-9102-95E0F3196BDB}"/>
          </ac:spMkLst>
        </pc:spChg>
        <pc:graphicFrameChg chg="add mod modGraphic">
          <ac:chgData name="Ellie - Penny Price Aromatherapy" userId="fdae3f14-0502-4c2d-92cf-13bcc84abd9b" providerId="ADAL" clId="{29DD9B5F-9275-46FA-8B22-7AB9C9C3F205}" dt="2024-09-20T12:14:02.731" v="668" actId="14100"/>
          <ac:graphicFrameMkLst>
            <pc:docMk/>
            <pc:sldMk cId="1683918974" sldId="420"/>
            <ac:graphicFrameMk id="2" creationId="{6839E20C-D62D-BE52-638A-E187AEA188CF}"/>
          </ac:graphicFrameMkLst>
        </pc:graphicFrameChg>
        <pc:graphicFrameChg chg="add del mod modGraphic">
          <ac:chgData name="Ellie - Penny Price Aromatherapy" userId="fdae3f14-0502-4c2d-92cf-13bcc84abd9b" providerId="ADAL" clId="{29DD9B5F-9275-46FA-8B22-7AB9C9C3F205}" dt="2024-09-20T12:14:26.548" v="671" actId="478"/>
          <ac:graphicFrameMkLst>
            <pc:docMk/>
            <pc:sldMk cId="1683918974" sldId="420"/>
            <ac:graphicFrameMk id="3" creationId="{98F46F9E-0B97-358F-6771-A1FE05E21590}"/>
          </ac:graphicFrameMkLst>
        </pc:graphicFrameChg>
      </pc:sldChg>
      <pc:sldChg chg="addSp modSp add mod">
        <pc:chgData name="Ellie - Penny Price Aromatherapy" userId="fdae3f14-0502-4c2d-92cf-13bcc84abd9b" providerId="ADAL" clId="{29DD9B5F-9275-46FA-8B22-7AB9C9C3F205}" dt="2024-09-20T12:15:34.654" v="685" actId="14100"/>
        <pc:sldMkLst>
          <pc:docMk/>
          <pc:sldMk cId="3160438884" sldId="421"/>
        </pc:sldMkLst>
        <pc:spChg chg="add mod">
          <ac:chgData name="Ellie - Penny Price Aromatherapy" userId="fdae3f14-0502-4c2d-92cf-13bcc84abd9b" providerId="ADAL" clId="{29DD9B5F-9275-46FA-8B22-7AB9C9C3F205}" dt="2024-09-20T12:15:34.654" v="685" actId="14100"/>
          <ac:spMkLst>
            <pc:docMk/>
            <pc:sldMk cId="3160438884" sldId="421"/>
            <ac:spMk id="3" creationId="{6D46A3EF-D0E4-93B7-7CE9-6D7F44332607}"/>
          </ac:spMkLst>
        </pc:spChg>
      </pc:sldChg>
      <pc:sldChg chg="modSp add mod">
        <pc:chgData name="Ellie - Penny Price Aromatherapy" userId="fdae3f14-0502-4c2d-92cf-13bcc84abd9b" providerId="ADAL" clId="{29DD9B5F-9275-46FA-8B22-7AB9C9C3F205}" dt="2024-09-20T12:16:15.644" v="689" actId="113"/>
        <pc:sldMkLst>
          <pc:docMk/>
          <pc:sldMk cId="1480092077" sldId="422"/>
        </pc:sldMkLst>
        <pc:spChg chg="mod">
          <ac:chgData name="Ellie - Penny Price Aromatherapy" userId="fdae3f14-0502-4c2d-92cf-13bcc84abd9b" providerId="ADAL" clId="{29DD9B5F-9275-46FA-8B22-7AB9C9C3F205}" dt="2024-09-20T12:16:15.644" v="689" actId="113"/>
          <ac:spMkLst>
            <pc:docMk/>
            <pc:sldMk cId="1480092077" sldId="422"/>
            <ac:spMk id="199" creationId="{00000000-0000-0000-0000-000000000000}"/>
          </ac:spMkLst>
        </pc:spChg>
      </pc:sldChg>
      <pc:sldChg chg="modSp add mod modNotesTx">
        <pc:chgData name="Ellie - Penny Price Aromatherapy" userId="fdae3f14-0502-4c2d-92cf-13bcc84abd9b" providerId="ADAL" clId="{29DD9B5F-9275-46FA-8B22-7AB9C9C3F205}" dt="2024-09-20T12:56:11.295" v="1409" actId="20577"/>
        <pc:sldMkLst>
          <pc:docMk/>
          <pc:sldMk cId="790288551" sldId="423"/>
        </pc:sldMkLst>
        <pc:spChg chg="mod">
          <ac:chgData name="Ellie - Penny Price Aromatherapy" userId="fdae3f14-0502-4c2d-92cf-13bcc84abd9b" providerId="ADAL" clId="{29DD9B5F-9275-46FA-8B22-7AB9C9C3F205}" dt="2024-09-20T12:53:50.763" v="1405" actId="20577"/>
          <ac:spMkLst>
            <pc:docMk/>
            <pc:sldMk cId="790288551" sldId="423"/>
            <ac:spMk id="199" creationId="{00000000-0000-0000-0000-000000000000}"/>
          </ac:spMkLst>
        </pc:spChg>
      </pc:sldChg>
      <pc:sldChg chg="add del">
        <pc:chgData name="Ellie - Penny Price Aromatherapy" userId="fdae3f14-0502-4c2d-92cf-13bcc84abd9b" providerId="ADAL" clId="{29DD9B5F-9275-46FA-8B22-7AB9C9C3F205}" dt="2024-09-20T12:16:36.703" v="690" actId="47"/>
        <pc:sldMkLst>
          <pc:docMk/>
          <pc:sldMk cId="4069380630" sldId="423"/>
        </pc:sldMkLst>
      </pc:sldChg>
      <pc:sldChg chg="modSp add mod modNotesTx">
        <pc:chgData name="Ellie - Penny Price Aromatherapy" userId="fdae3f14-0502-4c2d-92cf-13bcc84abd9b" providerId="ADAL" clId="{29DD9B5F-9275-46FA-8B22-7AB9C9C3F205}" dt="2024-09-20T13:06:24.657" v="1425" actId="20577"/>
        <pc:sldMkLst>
          <pc:docMk/>
          <pc:sldMk cId="4247906764" sldId="424"/>
        </pc:sldMkLst>
        <pc:spChg chg="mod">
          <ac:chgData name="Ellie - Penny Price Aromatherapy" userId="fdae3f14-0502-4c2d-92cf-13bcc84abd9b" providerId="ADAL" clId="{29DD9B5F-9275-46FA-8B22-7AB9C9C3F205}" dt="2024-09-20T12:42:42.134" v="1111" actId="2711"/>
          <ac:spMkLst>
            <pc:docMk/>
            <pc:sldMk cId="4247906764" sldId="424"/>
            <ac:spMk id="199" creationId="{00000000-0000-0000-0000-000000000000}"/>
          </ac:spMkLst>
        </pc:spChg>
      </pc:sldChg>
      <pc:sldChg chg="add del">
        <pc:chgData name="Ellie - Penny Price Aromatherapy" userId="fdae3f14-0502-4c2d-92cf-13bcc84abd9b" providerId="ADAL" clId="{29DD9B5F-9275-46FA-8B22-7AB9C9C3F205}" dt="2024-09-20T12:39:33.150" v="1092" actId="47"/>
        <pc:sldMkLst>
          <pc:docMk/>
          <pc:sldMk cId="221101890" sldId="4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277310" cy="53422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284419" y="2"/>
            <a:ext cx="3276187" cy="534221"/>
          </a:xfrm>
          <a:prstGeom prst="rect">
            <a:avLst/>
          </a:prstGeom>
        </p:spPr>
        <p:txBody>
          <a:bodyPr vert="horz" lIns="91440" tIns="45720" rIns="91440" bIns="45720" rtlCol="0"/>
          <a:lstStyle>
            <a:lvl1pPr algn="r">
              <a:defRPr sz="1200"/>
            </a:lvl1pPr>
          </a:lstStyle>
          <a:p>
            <a:fld id="{7E564147-9379-4D09-B333-2254FBEF5298}" type="datetimeFigureOut">
              <a:rPr lang="en-GB" smtClean="0"/>
              <a:t>20/09/2024</a:t>
            </a:fld>
            <a:endParaRPr lang="en-GB"/>
          </a:p>
        </p:txBody>
      </p:sp>
      <p:sp>
        <p:nvSpPr>
          <p:cNvPr id="4" name="Slide Image Placeholder 3"/>
          <p:cNvSpPr>
            <a:spLocks noGrp="1" noRot="1" noChangeAspect="1"/>
          </p:cNvSpPr>
          <p:nvPr>
            <p:ph type="sldImg" idx="2"/>
          </p:nvPr>
        </p:nvSpPr>
        <p:spPr>
          <a:xfrm>
            <a:off x="947738" y="801688"/>
            <a:ext cx="5667375" cy="40100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56734" y="5079590"/>
            <a:ext cx="6049382" cy="481247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0156937"/>
            <a:ext cx="3277310" cy="53422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284419" y="10156937"/>
            <a:ext cx="3276187" cy="534221"/>
          </a:xfrm>
          <a:prstGeom prst="rect">
            <a:avLst/>
          </a:prstGeom>
        </p:spPr>
        <p:txBody>
          <a:bodyPr vert="horz" lIns="91440" tIns="45720" rIns="91440" bIns="45720" rtlCol="0" anchor="b"/>
          <a:lstStyle>
            <a:lvl1pPr algn="r">
              <a:defRPr sz="1200"/>
            </a:lvl1pPr>
          </a:lstStyle>
          <a:p>
            <a:fld id="{9346F9B1-088D-42F2-B703-45101E413DF0}" type="slidenum">
              <a:rPr lang="en-GB" smtClean="0"/>
              <a:t>‹#›</a:t>
            </a:fld>
            <a:endParaRPr lang="en-GB"/>
          </a:p>
        </p:txBody>
      </p:sp>
    </p:spTree>
    <p:extLst>
      <p:ext uri="{BB962C8B-B14F-4D97-AF65-F5344CB8AC3E}">
        <p14:creationId xmlns:p14="http://schemas.microsoft.com/office/powerpoint/2010/main" val="4020405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Propylene_glycol_methyl_ether"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en.wikipedia.org/wiki/Glycol_ether"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urescented.com/product/200ml-clear-diffuser-glass-bottle-28-410/"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purescented.com/product/silver-reed-diffuser-collar/"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a:p>
        </p:txBody>
      </p:sp>
      <p:sp>
        <p:nvSpPr>
          <p:cNvPr id="61" name="Google Shape;61;p2: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03CD8623-1306-2F6C-38F2-5B6ECA139A7B}"/>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2</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08C25F66-A33E-A523-35C3-427F709018F5}"/>
              </a:ext>
            </a:extLst>
          </p:cNvPr>
          <p:cNvSpPr>
            <a:spLocks noGrp="1"/>
          </p:cNvSpPr>
          <p:nvPr>
            <p:ph type="dt" idx="10"/>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a:p>
        </p:txBody>
      </p:sp>
      <p:sp>
        <p:nvSpPr>
          <p:cNvPr id="61" name="Google Shape;61;p2: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03CD8623-1306-2F6C-38F2-5B6ECA139A7B}"/>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11</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08C25F66-A33E-A523-35C3-427F709018F5}"/>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3978656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dirty="0"/>
          </a:p>
        </p:txBody>
      </p:sp>
      <p:sp>
        <p:nvSpPr>
          <p:cNvPr id="168" name="Google Shape;168;p5: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10F06D17-2CC2-48D1-275D-4F0E75FBA366}"/>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12</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5807C013-BFA3-FEE2-BAD9-FBE960FF15AE}"/>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394398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dirty="0"/>
          </a:p>
        </p:txBody>
      </p:sp>
      <p:sp>
        <p:nvSpPr>
          <p:cNvPr id="168" name="Google Shape;168;p5: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10F06D17-2CC2-48D1-275D-4F0E75FBA366}"/>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13</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5807C013-BFA3-FEE2-BAD9-FBE960FF15AE}"/>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2845707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dirty="0"/>
          </a:p>
        </p:txBody>
      </p:sp>
      <p:sp>
        <p:nvSpPr>
          <p:cNvPr id="168" name="Google Shape;168;p5: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10F06D17-2CC2-48D1-275D-4F0E75FBA366}"/>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14</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5807C013-BFA3-FEE2-BAD9-FBE960FF15AE}"/>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589355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dirty="0"/>
          </a:p>
        </p:txBody>
      </p:sp>
      <p:sp>
        <p:nvSpPr>
          <p:cNvPr id="168" name="Google Shape;168;p5: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10F06D17-2CC2-48D1-275D-4F0E75FBA366}"/>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15</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5807C013-BFA3-FEE2-BAD9-FBE960FF15AE}"/>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2777944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dirty="0"/>
          </a:p>
        </p:txBody>
      </p:sp>
      <p:sp>
        <p:nvSpPr>
          <p:cNvPr id="168" name="Google Shape;168;p5: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10F06D17-2CC2-48D1-275D-4F0E75FBA366}"/>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16</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5807C013-BFA3-FEE2-BAD9-FBE960FF15AE}"/>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1052038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r>
              <a:rPr lang="en-GB" sz="1200" dirty="0">
                <a:effectLst/>
                <a:latin typeface="Lato" panose="020F0502020204030203" pitchFamily="34" charset="0"/>
                <a:ea typeface="Calibri" panose="020F0502020204030204" pitchFamily="34" charset="0"/>
                <a:cs typeface="Times New Roman" panose="02020603050405020304" pitchFamily="18" charset="0"/>
              </a:rPr>
              <a:t>LVP-VOC = </a:t>
            </a:r>
          </a:p>
          <a:p>
            <a:pPr marL="0" indent="0"/>
            <a:endParaRPr lang="en-GB" sz="1200" dirty="0">
              <a:effectLst/>
              <a:latin typeface="Lato" panose="020F0502020204030203" pitchFamily="34" charset="0"/>
              <a:ea typeface="Calibri" panose="020F0502020204030204" pitchFamily="34" charset="0"/>
              <a:cs typeface="Times New Roman" panose="02020603050405020304" pitchFamily="18" charset="0"/>
            </a:endParaRPr>
          </a:p>
          <a:p>
            <a:pPr marL="0" indent="0"/>
            <a:r>
              <a:rPr lang="en-GB" b="0" i="0" dirty="0">
                <a:solidFill>
                  <a:srgbClr val="040C28"/>
                </a:solidFill>
                <a:effectLst/>
                <a:latin typeface="Google Sans"/>
              </a:rPr>
              <a:t>Low Vapor Pressure Volatile Organic Compounds</a:t>
            </a:r>
            <a:r>
              <a:rPr lang="en-GB" b="0" i="0" dirty="0">
                <a:solidFill>
                  <a:srgbClr val="474747"/>
                </a:solidFill>
                <a:effectLst/>
                <a:latin typeface="Google Sans"/>
              </a:rPr>
              <a:t>(LVP-VOCs) means it has low volatility </a:t>
            </a:r>
            <a:endParaRPr lang="en-GB" sz="1200" dirty="0">
              <a:effectLst/>
              <a:latin typeface="Lato" panose="020F0502020204030203" pitchFamily="34" charset="0"/>
              <a:ea typeface="Calibri" panose="020F0502020204030204" pitchFamily="34" charset="0"/>
              <a:cs typeface="Times New Roman" panose="02020603050405020304" pitchFamily="18" charset="0"/>
            </a:endParaRPr>
          </a:p>
          <a:p>
            <a:pPr marL="0" indent="0"/>
            <a:endParaRPr lang="en-GB" sz="1200" dirty="0">
              <a:effectLst/>
              <a:latin typeface="Lato" panose="020F0502020204030203" pitchFamily="34" charset="0"/>
              <a:cs typeface="Times New Roman" panose="02020603050405020304" pitchFamily="18" charset="0"/>
            </a:endParaRPr>
          </a:p>
          <a:p>
            <a:pPr marL="0" indent="0"/>
            <a:r>
              <a:rPr lang="en-GB" b="0" i="0" dirty="0">
                <a:solidFill>
                  <a:srgbClr val="6B6A6A"/>
                </a:solidFill>
                <a:effectLst/>
                <a:latin typeface="Inter"/>
              </a:rPr>
              <a:t>Volatile organic compounds, are carbon-containing chemicals that easily evaporate into the air at room temperature.</a:t>
            </a:r>
          </a:p>
          <a:p>
            <a:pPr marL="0" indent="0"/>
            <a:endParaRPr lang="en-GB" b="0" i="0" dirty="0">
              <a:solidFill>
                <a:srgbClr val="6B6A6A"/>
              </a:solidFill>
              <a:effectLst/>
              <a:latin typeface="Inter"/>
            </a:endParaRPr>
          </a:p>
          <a:p>
            <a:pPr marL="0" indent="0"/>
            <a:r>
              <a:rPr lang="en-GB" b="0" i="0" dirty="0" err="1">
                <a:solidFill>
                  <a:srgbClr val="1F1F1F"/>
                </a:solidFill>
                <a:effectLst/>
                <a:latin typeface="Google Sans"/>
              </a:rPr>
              <a:t>Dipropylene</a:t>
            </a:r>
            <a:r>
              <a:rPr lang="en-GB" b="0" i="0" dirty="0">
                <a:solidFill>
                  <a:srgbClr val="1F1F1F"/>
                </a:solidFill>
                <a:effectLst/>
                <a:latin typeface="Google Sans"/>
              </a:rPr>
              <a:t> Glycol Methyl Ether is a </a:t>
            </a:r>
            <a:r>
              <a:rPr lang="en-GB" b="0" i="0" dirty="0" err="1">
                <a:solidFill>
                  <a:srgbClr val="1F1F1F"/>
                </a:solidFill>
                <a:effectLst/>
                <a:latin typeface="Google Sans"/>
              </a:rPr>
              <a:t>colorless</a:t>
            </a:r>
            <a:r>
              <a:rPr lang="en-GB" b="0" i="0" dirty="0">
                <a:solidFill>
                  <a:srgbClr val="1F1F1F"/>
                </a:solidFill>
                <a:effectLst/>
                <a:latin typeface="Google Sans"/>
              </a:rPr>
              <a:t> liquid with a mild and pleasant </a:t>
            </a:r>
            <a:r>
              <a:rPr lang="en-GB" b="0" i="0" dirty="0" err="1">
                <a:solidFill>
                  <a:srgbClr val="1F1F1F"/>
                </a:solidFill>
                <a:effectLst/>
                <a:latin typeface="Google Sans"/>
              </a:rPr>
              <a:t>odor</a:t>
            </a:r>
            <a:r>
              <a:rPr lang="en-GB" b="0" i="0" dirty="0">
                <a:solidFill>
                  <a:srgbClr val="1F1F1F"/>
                </a:solidFill>
                <a:effectLst/>
                <a:latin typeface="Google Sans"/>
              </a:rPr>
              <a:t>. It is </a:t>
            </a:r>
            <a:r>
              <a:rPr lang="en-GB" b="0" i="0" dirty="0">
                <a:solidFill>
                  <a:srgbClr val="040C28"/>
                </a:solidFill>
                <a:effectLst/>
                <a:latin typeface="Google Sans"/>
              </a:rPr>
              <a:t>a solvent used in paints, pastes, dyes, resins, brake fluids and inks, and in making cosmetics</a:t>
            </a:r>
            <a:r>
              <a:rPr lang="en-GB" b="0" i="0" dirty="0">
                <a:solidFill>
                  <a:srgbClr val="1F1F1F"/>
                </a:solidFill>
                <a:effectLst/>
                <a:latin typeface="Google Sans"/>
              </a:rPr>
              <a:t>. It </a:t>
            </a:r>
            <a:r>
              <a:rPr lang="en-GB" b="0" i="0" dirty="0">
                <a:solidFill>
                  <a:srgbClr val="202122"/>
                </a:solidFill>
                <a:effectLst/>
                <a:latin typeface="Arial" panose="020B0604020202020204" pitchFamily="34" charset="0"/>
              </a:rPr>
              <a:t>is an organic solvent with a variety of industrial and commercial uses but is a less volatile alternative to </a:t>
            </a:r>
            <a:r>
              <a:rPr lang="en-GB" b="0" i="0" u="none" strike="noStrike" dirty="0">
                <a:effectLst/>
                <a:latin typeface="Arial" panose="020B0604020202020204" pitchFamily="34" charset="0"/>
                <a:hlinkClick r:id="rId3" tooltip="Propylene glycol methyl ether"/>
              </a:rPr>
              <a:t>propylene glycol methyl ether</a:t>
            </a:r>
            <a:r>
              <a:rPr lang="en-GB" b="0" i="0" dirty="0">
                <a:solidFill>
                  <a:srgbClr val="202122"/>
                </a:solidFill>
                <a:effectLst/>
                <a:latin typeface="Arial" panose="020B0604020202020204" pitchFamily="34" charset="0"/>
              </a:rPr>
              <a:t> and other </a:t>
            </a:r>
            <a:r>
              <a:rPr lang="en-GB" b="0" i="0" u="none" strike="noStrike" dirty="0">
                <a:effectLst/>
                <a:latin typeface="Arial" panose="020B0604020202020204" pitchFamily="34" charset="0"/>
                <a:hlinkClick r:id="rId4" tooltip="Glycol ether"/>
              </a:rPr>
              <a:t>glycol ethers</a:t>
            </a:r>
            <a:r>
              <a:rPr lang="en-GB" b="0" i="0" dirty="0">
                <a:solidFill>
                  <a:srgbClr val="202122"/>
                </a:solidFill>
                <a:effectLst/>
                <a:latin typeface="Arial" panose="020B0604020202020204" pitchFamily="34" charset="0"/>
              </a:rPr>
              <a:t>. </a:t>
            </a:r>
            <a:endParaRPr dirty="0"/>
          </a:p>
        </p:txBody>
      </p:sp>
      <p:sp>
        <p:nvSpPr>
          <p:cNvPr id="168" name="Google Shape;168;p5: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10F06D17-2CC2-48D1-275D-4F0E75FBA366}"/>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17</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5807C013-BFA3-FEE2-BAD9-FBE960FF15AE}"/>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554411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273F"/>
                </a:solidFill>
                <a:effectLst/>
                <a:latin typeface="Karla" pitchFamily="2" charset="0"/>
              </a:rPr>
              <a:t>You could re-use an old reed diffuser bottle or you can </a:t>
            </a:r>
            <a:r>
              <a:rPr lang="en-GB" b="0" i="0" u="none" strike="noStrike" dirty="0">
                <a:solidFill>
                  <a:srgbClr val="00273F"/>
                </a:solidFill>
                <a:effectLst/>
                <a:latin typeface="Karla" pitchFamily="2" charset="0"/>
                <a:hlinkClick r:id="rId3"/>
              </a:rPr>
              <a:t>buy new bottles</a:t>
            </a:r>
            <a:r>
              <a:rPr lang="en-GB" b="0" i="0" dirty="0">
                <a:solidFill>
                  <a:srgbClr val="00273F"/>
                </a:solidFill>
                <a:effectLst/>
                <a:latin typeface="Karla" pitchFamily="2" charset="0"/>
              </a:rPr>
              <a:t> if you are buying a new bottle you will also need to </a:t>
            </a:r>
            <a:r>
              <a:rPr lang="en-GB" b="0" i="0" u="none" strike="noStrike" dirty="0">
                <a:solidFill>
                  <a:srgbClr val="00273F"/>
                </a:solidFill>
                <a:effectLst/>
                <a:latin typeface="Karla" pitchFamily="2" charset="0"/>
                <a:hlinkClick r:id="rId4"/>
              </a:rPr>
              <a:t>buy a cap</a:t>
            </a:r>
            <a:r>
              <a:rPr lang="en-GB" b="0" i="0" dirty="0">
                <a:solidFill>
                  <a:srgbClr val="00273F"/>
                </a:solidFill>
                <a:effectLst/>
                <a:latin typeface="Karla"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273F"/>
                </a:solidFill>
                <a:effectLst/>
                <a:latin typeface="Karla" pitchFamily="2" charset="0"/>
              </a:rPr>
              <a:t>You can add a colour to your base using natural food dye if you would like to make a clear bottle look pretty.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273F"/>
                </a:solidFill>
                <a:effectLst/>
                <a:latin typeface="Karla" pitchFamily="2" charset="0"/>
              </a:rPr>
              <a:t>If you have used your own container, and the reeds are to large you can trim them to make the diffuser more stable.</a:t>
            </a:r>
            <a:br>
              <a:rPr lang="en-GB" b="0" i="0" dirty="0">
                <a:solidFill>
                  <a:srgbClr val="00273F"/>
                </a:solidFill>
                <a:effectLst/>
                <a:latin typeface="Karla" pitchFamily="2" charset="0"/>
              </a:rPr>
            </a:br>
            <a:r>
              <a:rPr lang="en-GB" b="0" i="0" dirty="0">
                <a:solidFill>
                  <a:srgbClr val="00273F"/>
                </a:solidFill>
                <a:effectLst/>
                <a:latin typeface="Karla" pitchFamily="2" charset="0"/>
              </a:rPr>
              <a:t>Ensure when filling the bottles you leave room for the reeds to be added so you don’t overfill.</a:t>
            </a:r>
            <a:br>
              <a:rPr lang="en-GB" b="0" i="0" dirty="0">
                <a:solidFill>
                  <a:srgbClr val="00273F"/>
                </a:solidFill>
                <a:effectLst/>
                <a:latin typeface="Karla" pitchFamily="2" charset="0"/>
              </a:rPr>
            </a:br>
            <a:r>
              <a:rPr lang="en-GB" b="0" i="0" dirty="0">
                <a:solidFill>
                  <a:srgbClr val="00273F"/>
                </a:solidFill>
                <a:effectLst/>
                <a:latin typeface="Karla" pitchFamily="2" charset="0"/>
              </a:rPr>
              <a:t>You may find the use of a small funnel helpful for this job.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273F"/>
              </a:solidFill>
              <a:effectLst/>
              <a:latin typeface="Karla" pitchFamily="2" charset="0"/>
            </a:endParaRPr>
          </a:p>
          <a:p>
            <a:pPr marL="0" indent="0"/>
            <a:endParaRPr dirty="0"/>
          </a:p>
        </p:txBody>
      </p:sp>
      <p:sp>
        <p:nvSpPr>
          <p:cNvPr id="168" name="Google Shape;168;p5: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10F06D17-2CC2-48D1-275D-4F0E75FBA366}"/>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18</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5807C013-BFA3-FEE2-BAD9-FBE960FF15AE}"/>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134275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dirty="0"/>
          </a:p>
        </p:txBody>
      </p:sp>
      <p:sp>
        <p:nvSpPr>
          <p:cNvPr id="168" name="Google Shape;168;p5: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10F06D17-2CC2-48D1-275D-4F0E75FBA366}"/>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19</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5807C013-BFA3-FEE2-BAD9-FBE960FF15AE}"/>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3874933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a:p>
        </p:txBody>
      </p:sp>
      <p:sp>
        <p:nvSpPr>
          <p:cNvPr id="61" name="Google Shape;61;p2: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03CD8623-1306-2F6C-38F2-5B6ECA139A7B}"/>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3</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08C25F66-A33E-A523-35C3-427F709018F5}"/>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3310609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dirty="0"/>
          </a:p>
        </p:txBody>
      </p:sp>
      <p:sp>
        <p:nvSpPr>
          <p:cNvPr id="168" name="Google Shape;168;p5: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10F06D17-2CC2-48D1-275D-4F0E75FBA366}"/>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4</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5807C013-BFA3-FEE2-BAD9-FBE960FF15AE}"/>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1509463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dirty="0"/>
          </a:p>
        </p:txBody>
      </p:sp>
      <p:sp>
        <p:nvSpPr>
          <p:cNvPr id="168" name="Google Shape;168;p5: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10F06D17-2CC2-48D1-275D-4F0E75FBA366}"/>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5</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5807C013-BFA3-FEE2-BAD9-FBE960FF15AE}"/>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1007843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r>
              <a:rPr lang="en-GB" dirty="0"/>
              <a:t>Penny has spoken to you about this one already </a:t>
            </a:r>
            <a:r>
              <a:rPr lang="en-GB" dirty="0">
                <a:sym typeface="Wingdings" panose="05000000000000000000" pitchFamily="2" charset="2"/>
              </a:rPr>
              <a:t></a:t>
            </a:r>
            <a:endParaRPr dirty="0"/>
          </a:p>
        </p:txBody>
      </p:sp>
      <p:sp>
        <p:nvSpPr>
          <p:cNvPr id="168" name="Google Shape;168;p5: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10F06D17-2CC2-48D1-275D-4F0E75FBA366}"/>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6</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5807C013-BFA3-FEE2-BAD9-FBE960FF15AE}"/>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4054881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a:lnSpc>
                <a:spcPct val="107000"/>
              </a:lnSpc>
              <a:spcAft>
                <a:spcPts val="800"/>
              </a:spcAft>
            </a:pPr>
            <a:r>
              <a:rPr lang="en-GB" sz="1800" dirty="0">
                <a:effectLst/>
                <a:latin typeface="Lato" panose="020F0502020204030203" pitchFamily="34" charset="0"/>
                <a:ea typeface="Calibri" panose="020F0502020204030204" pitchFamily="34" charset="0"/>
                <a:cs typeface="Times New Roman" panose="02020603050405020304" pitchFamily="18" charset="0"/>
              </a:rPr>
              <a:t>Lavandin oil is a hybrid plant developed by crossing true lavender with spice lavender or aspic Lavender.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Lato" panose="020F0502020204030203" pitchFamily="34" charset="0"/>
                <a:ea typeface="Calibri" panose="020F0502020204030204" pitchFamily="34" charset="0"/>
                <a:cs typeface="Times New Roman" panose="02020603050405020304" pitchFamily="18" charset="0"/>
              </a:rPr>
              <a:t>So Lavandula angustifolia, True Lavender is crossed with Lavandula spicata, Spike Lavender creating Lavandula X intermedia, Lavandin.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Lato" panose="020F0502020204030203" pitchFamily="34" charset="0"/>
                <a:ea typeface="Calibri" panose="020F0502020204030204" pitchFamily="34" charset="0"/>
                <a:cs typeface="Times New Roman" panose="02020603050405020304" pitchFamily="18" charset="0"/>
              </a:rPr>
              <a:t>This plant is larger than true lavender with woody stems and purple-blue flowers, which are abundant. Mainly cultivated in France and Spain, Lavandin plants are much bigger than lavender (about 36”), the stems are branched these plants grow best at altitudes below 500 metres above sea level.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Lato" panose="020F0502020204030203" pitchFamily="34" charset="0"/>
                <a:ea typeface="Calibri" panose="020F0502020204030204" pitchFamily="34" charset="0"/>
                <a:cs typeface="Times New Roman" panose="02020603050405020304" pitchFamily="18" charset="0"/>
              </a:rPr>
              <a:t>Lavandin does not have a long history, but has been used for the last 60 years as a substitute for true lavender as it produces roughly 10x more oil than the Lavender True plant. In fact most of the lavender products you see on the high street today contain lavandin, rather than lavender, due to this high oil yield and its very perfumed scent.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Lato" panose="020F0502020204030203" pitchFamily="34" charset="0"/>
                <a:ea typeface="Calibri" panose="020F0502020204030204" pitchFamily="34" charset="0"/>
                <a:cs typeface="Times New Roman" panose="02020603050405020304" pitchFamily="18" charset="0"/>
              </a:rPr>
              <a:t>There are no known contra-indications to Lavandin, but it is different to lavender in chemical composition containing up to 48% alcohols and 25% Esters depending on the quality of the hybrid. Lavender True, as a comparison, contains 40/42 Esters and Alcohols and therefore therapeutically it offers different strengths - so please don’t confuse the two!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Lato" panose="020F0502020204030203" pitchFamily="34" charset="0"/>
                <a:ea typeface="Calibri" panose="020F0502020204030204" pitchFamily="34" charset="0"/>
                <a:cs typeface="Times New Roman" panose="02020603050405020304" pitchFamily="18" charset="0"/>
              </a:rPr>
              <a:t>Lavandin is anti-catarrhal, antifungal, antiviral, helps removal of phlegm and Catarrh, has a strengthening or stimulating effect on the nerves and is a sedative.  It is commonly used for bronchitis, candida, athlete’s foot, chronic migraine and enteritis.  Mentally, it can be used for nervous debility, listlessness and post-surgery stress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Lato" panose="020F0502020204030203" pitchFamily="34" charset="0"/>
                <a:ea typeface="Calibri" panose="020F0502020204030204" pitchFamily="34" charset="0"/>
                <a:cs typeface="Times New Roman" panose="02020603050405020304" pitchFamily="18" charset="0"/>
              </a:rPr>
              <a:t>I hope this overview has helped clarify why Lavandin isn’t really a Lavender. More information can be found on our blog (link below!) and, as always, we are always happy to hear from you if you have any questions we can help you with.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dirty="0"/>
          </a:p>
        </p:txBody>
      </p:sp>
      <p:sp>
        <p:nvSpPr>
          <p:cNvPr id="168" name="Google Shape;168;p5: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10F06D17-2CC2-48D1-275D-4F0E75FBA366}"/>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7</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5807C013-BFA3-FEE2-BAD9-FBE960FF15AE}"/>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2807992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Lato" panose="020F0502020204030203" pitchFamily="34" charset="0"/>
                <a:ea typeface="Aptos" panose="020B0004020202020204" pitchFamily="34" charset="0"/>
                <a:cs typeface="Times New Roman" panose="02020603050405020304" pitchFamily="18" charset="0"/>
              </a:rPr>
              <a:t>Peppermint has a wide range of therapeutic uses and is a versatile essential oil. Some of these properties are analgesic (pain-relieving), anti-inflammatory (reduces inflammation or swelling), anti-migraine (helps with migraines), antispasmodic (relieves muscle tension and spasms), antiviral, carminative (calming to the body and mind), digestive, expectorant (thins and loosens mucus), mucolytic (Mucus clearing), </a:t>
            </a:r>
            <a:r>
              <a:rPr lang="en-GB" sz="1800" kern="100" dirty="0" err="1">
                <a:effectLst/>
                <a:latin typeface="Lato" panose="020F0502020204030203" pitchFamily="34" charset="0"/>
                <a:ea typeface="Aptos" panose="020B0004020202020204" pitchFamily="34" charset="0"/>
                <a:cs typeface="Times New Roman" panose="02020603050405020304" pitchFamily="18" charset="0"/>
              </a:rPr>
              <a:t>neurotonic</a:t>
            </a:r>
            <a:r>
              <a:rPr lang="en-GB" sz="1800" kern="100" dirty="0">
                <a:effectLst/>
                <a:latin typeface="Lato" panose="020F0502020204030203" pitchFamily="34" charset="0"/>
                <a:ea typeface="Aptos" panose="020B0004020202020204" pitchFamily="34" charset="0"/>
                <a:cs typeface="Times New Roman" panose="02020603050405020304" pitchFamily="18" charset="0"/>
              </a:rPr>
              <a:t> (a tonic for the mind) and uterotonic (giving tone for the uterus).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b="0" kern="100" dirty="0">
                <a:effectLst/>
                <a:latin typeface="Lato" panose="020F0502020204030203" pitchFamily="34" charset="0"/>
                <a:ea typeface="Aptos" panose="020B0004020202020204" pitchFamily="34" charset="0"/>
                <a:cs typeface="Times New Roman" panose="02020603050405020304" pitchFamily="18" charset="0"/>
              </a:rPr>
              <a:t>Peppermint essential oil is reportedly a central nervous system stimulant that is supported by animal studies showing an increase in activity of mice upon inhalation of peppermint essential oil compared to no aromas (</a:t>
            </a:r>
            <a:r>
              <a:rPr lang="en-GB" sz="1800" b="0" kern="100" dirty="0" err="1">
                <a:effectLst/>
                <a:latin typeface="Lato" panose="020F0502020204030203" pitchFamily="34" charset="0"/>
                <a:ea typeface="Aptos" panose="020B0004020202020204" pitchFamily="34" charset="0"/>
                <a:cs typeface="Times New Roman" panose="02020603050405020304" pitchFamily="18" charset="0"/>
              </a:rPr>
              <a:t>Dobetsberger</a:t>
            </a:r>
            <a:r>
              <a:rPr lang="en-GB" sz="1800" b="0" kern="100" dirty="0">
                <a:effectLst/>
                <a:latin typeface="Lato" panose="020F0502020204030203" pitchFamily="34" charset="0"/>
                <a:ea typeface="Aptos" panose="020B0004020202020204" pitchFamily="34" charset="0"/>
                <a:cs typeface="Times New Roman" panose="02020603050405020304" pitchFamily="18" charset="0"/>
              </a:rPr>
              <a:t> and </a:t>
            </a:r>
            <a:r>
              <a:rPr lang="en-GB" sz="1800" b="0" kern="100" dirty="0" err="1">
                <a:effectLst/>
                <a:latin typeface="Lato" panose="020F0502020204030203" pitchFamily="34" charset="0"/>
                <a:ea typeface="Aptos" panose="020B0004020202020204" pitchFamily="34" charset="0"/>
                <a:cs typeface="Times New Roman" panose="02020603050405020304" pitchFamily="18" charset="0"/>
              </a:rPr>
              <a:t>Buchbauer</a:t>
            </a:r>
            <a:r>
              <a:rPr lang="en-GB" sz="1800" b="0" kern="100" dirty="0">
                <a:effectLst/>
                <a:latin typeface="Lato" panose="020F0502020204030203" pitchFamily="34" charset="0"/>
                <a:ea typeface="Aptos" panose="020B0004020202020204" pitchFamily="34" charset="0"/>
                <a:cs typeface="Times New Roman" panose="02020603050405020304" pitchFamily="18" charset="0"/>
              </a:rPr>
              <a:t>, 2011).</a:t>
            </a:r>
            <a:endParaRPr lang="en-GB" sz="1800" b="1" kern="100" dirty="0">
              <a:effectLst/>
              <a:latin typeface="Lato" panose="020F0502020204030203"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b="0" kern="100" dirty="0">
                <a:effectLst/>
                <a:latin typeface="Lato" panose="020F0502020204030203" pitchFamily="34" charset="0"/>
                <a:ea typeface="Aptos" panose="020B0004020202020204" pitchFamily="34" charset="0"/>
                <a:cs typeface="Times New Roman" panose="02020603050405020304" pitchFamily="18" charset="0"/>
              </a:rPr>
              <a:t>Also, peppermint’s central nervous system stimulating effect on humans was investigated in a study of 44 healthy volunteers. A concealed essential oil diffuser was used to deliver the essential oil via inhalation, and several cognitive parameters were measured in comparison to a control of no aromas of essential oils. The data showed significant increased alertness reported by volunteers using a mood scale were found compared to controls, as well as a significant increase in memory function (Moss et al., 2008). A small trial also reported that peppermint odour acted as a central nervous system stimulant; significantly increasing alertness, motivation, performance and decrease fatigue and frustration in a simulated driving test (</a:t>
            </a:r>
            <a:r>
              <a:rPr lang="en-GB" sz="1800" b="0" kern="100" dirty="0" err="1">
                <a:effectLst/>
                <a:latin typeface="Lato" panose="020F0502020204030203" pitchFamily="34" charset="0"/>
                <a:ea typeface="Aptos" panose="020B0004020202020204" pitchFamily="34" charset="0"/>
                <a:cs typeface="Times New Roman" panose="02020603050405020304" pitchFamily="18" charset="0"/>
              </a:rPr>
              <a:t>Raudenbush</a:t>
            </a:r>
            <a:r>
              <a:rPr lang="en-GB" sz="1800" b="0" kern="100" dirty="0">
                <a:effectLst/>
                <a:latin typeface="Lato" panose="020F0502020204030203" pitchFamily="34" charset="0"/>
                <a:ea typeface="Aptos" panose="020B0004020202020204" pitchFamily="34" charset="0"/>
                <a:cs typeface="Times New Roman" panose="02020603050405020304" pitchFamily="18" charset="0"/>
              </a:rPr>
              <a:t> et al., 2009).</a:t>
            </a:r>
            <a:endParaRPr lang="en-GB" sz="1800" b="1" kern="100" dirty="0">
              <a:effectLst/>
              <a:latin typeface="Lato" panose="020F0502020204030203" pitchFamily="34" charset="0"/>
              <a:ea typeface="Aptos" panose="020B0004020202020204" pitchFamily="34" charset="0"/>
              <a:cs typeface="Times New Roman" panose="02020603050405020304" pitchFamily="18" charset="0"/>
            </a:endParaRPr>
          </a:p>
          <a:p>
            <a:pPr marL="0" indent="0"/>
            <a:endParaRPr dirty="0"/>
          </a:p>
        </p:txBody>
      </p:sp>
      <p:sp>
        <p:nvSpPr>
          <p:cNvPr id="168" name="Google Shape;168;p5: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10F06D17-2CC2-48D1-275D-4F0E75FBA366}"/>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8</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5807C013-BFA3-FEE2-BAD9-FBE960FF15AE}"/>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1290223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r>
              <a:rPr lang="en-GB" sz="1800" dirty="0">
                <a:effectLst/>
                <a:latin typeface="Times New Roman" panose="02020603050405020304" pitchFamily="18" charset="0"/>
                <a:ea typeface="Times New Roman" panose="02020603050405020304" pitchFamily="18" charset="0"/>
                <a:cs typeface="Arial" panose="020B0604020202020204" pitchFamily="34" charset="0"/>
              </a:rPr>
              <a:t>A perennial herb about 60cms high with purple-blue flowers.  The flowering tops of the plant are used to produce the essential oil.</a:t>
            </a:r>
          </a:p>
          <a:p>
            <a:r>
              <a:rPr lang="en-GB" sz="1800" dirty="0">
                <a:effectLst/>
                <a:latin typeface="Times New Roman" panose="02020603050405020304" pitchFamily="18" charset="0"/>
                <a:ea typeface="Times New Roman" panose="02020603050405020304" pitchFamily="18" charset="0"/>
                <a:cs typeface="Arial" panose="020B0604020202020204" pitchFamily="34" charset="0"/>
              </a:rPr>
              <a:t> </a:t>
            </a:r>
          </a:p>
          <a:p>
            <a:r>
              <a:rPr lang="en-GB" sz="1800" dirty="0">
                <a:effectLst/>
                <a:latin typeface="Times New Roman" panose="02020603050405020304" pitchFamily="18" charset="0"/>
                <a:ea typeface="Times New Roman" panose="02020603050405020304" pitchFamily="18" charset="0"/>
                <a:cs typeface="Arial" panose="020B0604020202020204" pitchFamily="34" charset="0"/>
              </a:rPr>
              <a:t>hyssop has an ancient reputation for use in purification for sacred places and sacred people, and was offered to Jesus on the cross with a sponge of vinegar.  It was also used to regulate blood pressure, ease bronchitis and calm anxiety states.</a:t>
            </a:r>
          </a:p>
          <a:p>
            <a:r>
              <a:rPr lang="en-GB" sz="1800" dirty="0">
                <a:effectLst/>
                <a:latin typeface="Times New Roman" panose="02020603050405020304" pitchFamily="18" charset="0"/>
                <a:ea typeface="Times New Roman" panose="02020603050405020304" pitchFamily="18" charset="0"/>
                <a:cs typeface="Arial" panose="020B0604020202020204" pitchFamily="34" charset="0"/>
              </a:rPr>
              <a:t>  </a:t>
            </a:r>
          </a:p>
          <a:p>
            <a:r>
              <a:rPr lang="en-GB" sz="1800" dirty="0">
                <a:effectLst/>
                <a:latin typeface="Times New Roman" panose="02020603050405020304" pitchFamily="18" charset="0"/>
                <a:ea typeface="Times New Roman" panose="02020603050405020304" pitchFamily="18" charset="0"/>
                <a:cs typeface="Arial" panose="020B0604020202020204" pitchFamily="34" charset="0"/>
              </a:rPr>
              <a:t>Not normally used on babies, children and the elderly, or on pregnant women.  Hyssop has different proportions of chemicals depending on the time of harvest.  Traditional harvest will produce an oil high in </a:t>
            </a:r>
            <a:r>
              <a:rPr lang="en-GB" sz="1800" dirty="0" err="1">
                <a:effectLst/>
                <a:latin typeface="Times New Roman" panose="02020603050405020304" pitchFamily="18" charset="0"/>
                <a:ea typeface="Times New Roman" panose="02020603050405020304" pitchFamily="18" charset="0"/>
                <a:cs typeface="Arial" panose="020B0604020202020204" pitchFamily="34" charset="0"/>
              </a:rPr>
              <a:t>pinocamhone</a:t>
            </a:r>
            <a:r>
              <a:rPr lang="en-GB" sz="1800" dirty="0">
                <a:effectLst/>
                <a:latin typeface="Times New Roman" panose="02020603050405020304" pitchFamily="18" charset="0"/>
                <a:ea typeface="Times New Roman" panose="02020603050405020304" pitchFamily="18" charset="0"/>
                <a:cs typeface="Arial" panose="020B0604020202020204" pitchFamily="34" charset="0"/>
              </a:rPr>
              <a:t>, whereas if the plant is harvested later in the season, the </a:t>
            </a:r>
            <a:r>
              <a:rPr lang="en-GB" sz="1800" dirty="0" err="1">
                <a:effectLst/>
                <a:latin typeface="Times New Roman" panose="02020603050405020304" pitchFamily="18" charset="0"/>
                <a:ea typeface="Times New Roman" panose="02020603050405020304" pitchFamily="18" charset="0"/>
                <a:cs typeface="Arial" panose="020B0604020202020204" pitchFamily="34" charset="0"/>
              </a:rPr>
              <a:t>pinocamphone</a:t>
            </a:r>
            <a:r>
              <a:rPr lang="en-GB" sz="1800" dirty="0">
                <a:effectLst/>
                <a:latin typeface="Times New Roman" panose="02020603050405020304" pitchFamily="18" charset="0"/>
                <a:ea typeface="Times New Roman" panose="02020603050405020304" pitchFamily="18" charset="0"/>
                <a:cs typeface="Arial" panose="020B0604020202020204" pitchFamily="34" charset="0"/>
              </a:rPr>
              <a:t> levels drop dramatically.  This latter is the safer oil to use, particularly if a client has slightly high blood pressure.  </a:t>
            </a:r>
          </a:p>
          <a:p>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p>
            <a:r>
              <a:rPr lang="en-GB" sz="1800" dirty="0">
                <a:effectLst/>
                <a:latin typeface="Times New Roman" panose="02020603050405020304" pitchFamily="18" charset="0"/>
                <a:ea typeface="Times New Roman" panose="02020603050405020304" pitchFamily="18" charset="0"/>
                <a:cs typeface="Arial" panose="020B0604020202020204" pitchFamily="34" charset="0"/>
              </a:rPr>
              <a:t>Hyssop is used as a flavour ingredient in alcoholic drinks and is also a base for eau-de-cologne. </a:t>
            </a:r>
          </a:p>
          <a:p>
            <a:pPr marL="0" indent="0"/>
            <a:endParaRPr dirty="0"/>
          </a:p>
        </p:txBody>
      </p:sp>
      <p:sp>
        <p:nvSpPr>
          <p:cNvPr id="168" name="Google Shape;168;p5: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10F06D17-2CC2-48D1-275D-4F0E75FBA366}"/>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9</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5807C013-BFA3-FEE2-BAD9-FBE960FF15AE}"/>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1023230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dirty="0"/>
          </a:p>
        </p:txBody>
      </p:sp>
      <p:sp>
        <p:nvSpPr>
          <p:cNvPr id="168" name="Google Shape;168;p5: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10F06D17-2CC2-48D1-275D-4F0E75FBA366}"/>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10</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5807C013-BFA3-FEE2-BAD9-FBE960FF15AE}"/>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264710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6" y="2344483"/>
            <a:ext cx="9089391" cy="30777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1" y="4235196"/>
            <a:ext cx="748538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88824" y="1"/>
            <a:ext cx="0" cy="7560309"/>
          </a:xfrm>
          <a:custGeom>
            <a:avLst/>
            <a:gdLst/>
            <a:ahLst/>
            <a:cxnLst/>
            <a:rect l="l" t="t" r="r" b="b"/>
            <a:pathLst>
              <a:path h="7560309">
                <a:moveTo>
                  <a:pt x="0" y="0"/>
                </a:moveTo>
                <a:lnTo>
                  <a:pt x="0" y="7560005"/>
                </a:lnTo>
              </a:path>
            </a:pathLst>
          </a:custGeom>
          <a:ln w="6350">
            <a:solidFill>
              <a:srgbClr val="B3B2B2"/>
            </a:solidFill>
          </a:ln>
        </p:spPr>
        <p:txBody>
          <a:bodyPr wrap="square" lIns="0" tIns="0" rIns="0" bIns="0" rtlCol="0"/>
          <a:lstStyle/>
          <a:p>
            <a:endParaRPr sz="1800"/>
          </a:p>
        </p:txBody>
      </p:sp>
      <p:sp>
        <p:nvSpPr>
          <p:cNvPr id="17" name="bk object 17"/>
          <p:cNvSpPr/>
          <p:nvPr/>
        </p:nvSpPr>
        <p:spPr>
          <a:xfrm>
            <a:off x="1803175" y="1"/>
            <a:ext cx="0" cy="7560309"/>
          </a:xfrm>
          <a:custGeom>
            <a:avLst/>
            <a:gdLst/>
            <a:ahLst/>
            <a:cxnLst/>
            <a:rect l="l" t="t" r="r" b="b"/>
            <a:pathLst>
              <a:path h="7560309">
                <a:moveTo>
                  <a:pt x="0" y="0"/>
                </a:moveTo>
                <a:lnTo>
                  <a:pt x="0" y="7560005"/>
                </a:lnTo>
              </a:path>
            </a:pathLst>
          </a:custGeom>
          <a:ln w="6350">
            <a:solidFill>
              <a:srgbClr val="B3B2B2"/>
            </a:solidFill>
          </a:ln>
        </p:spPr>
        <p:txBody>
          <a:bodyPr wrap="square" lIns="0" tIns="0" rIns="0" bIns="0" rtlCol="0"/>
          <a:lstStyle/>
          <a:p>
            <a:endParaRPr sz="1800"/>
          </a:p>
        </p:txBody>
      </p:sp>
      <p:sp>
        <p:nvSpPr>
          <p:cNvPr id="2" name="Holder 2"/>
          <p:cNvSpPr>
            <a:spLocks noGrp="1"/>
          </p:cNvSpPr>
          <p:nvPr>
            <p:ph type="title"/>
          </p:nvPr>
        </p:nvSpPr>
        <p:spPr>
          <a:xfrm>
            <a:off x="2075301" y="484125"/>
            <a:ext cx="6542798" cy="307782"/>
          </a:xfrm>
        </p:spPr>
        <p:txBody>
          <a:bodyPr lIns="0" tIns="0" rIns="0" bIns="0"/>
          <a:lstStyle>
            <a:lvl1pPr>
              <a:defRPr sz="2000" b="1" i="0">
                <a:solidFill>
                  <a:schemeClr val="tx1"/>
                </a:solidFill>
                <a:latin typeface="Lato"/>
                <a:cs typeface="Lato"/>
              </a:defRPr>
            </a:lvl1pPr>
          </a:lstStyle>
          <a:p>
            <a:endParaRPr/>
          </a:p>
        </p:txBody>
      </p:sp>
      <p:sp>
        <p:nvSpPr>
          <p:cNvPr id="3" name="Holder 3"/>
          <p:cNvSpPr>
            <a:spLocks noGrp="1"/>
          </p:cNvSpPr>
          <p:nvPr>
            <p:ph type="body" idx="1"/>
          </p:nvPr>
        </p:nvSpPr>
        <p:spPr>
          <a:xfrm>
            <a:off x="2075301" y="1825220"/>
            <a:ext cx="5853430" cy="215406"/>
          </a:xfrm>
        </p:spPr>
        <p:txBody>
          <a:bodyPr lIns="0" tIns="0" rIns="0" bIns="0"/>
          <a:lstStyle>
            <a:lvl1pPr>
              <a:defRPr sz="1400" b="0" i="0">
                <a:solidFill>
                  <a:schemeClr val="tx1"/>
                </a:solidFill>
                <a:latin typeface="Lato-Light"/>
                <a:cs typeface="Lato-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075301" y="484125"/>
            <a:ext cx="6542798" cy="307782"/>
          </a:xfrm>
        </p:spPr>
        <p:txBody>
          <a:bodyPr lIns="0" tIns="0" rIns="0" bIns="0"/>
          <a:lstStyle>
            <a:lvl1pPr>
              <a:defRPr sz="2000" b="1" i="0">
                <a:solidFill>
                  <a:schemeClr val="tx1"/>
                </a:solidFill>
                <a:latin typeface="Lato"/>
                <a:cs typeface="Lato"/>
              </a:defRPr>
            </a:lvl1pPr>
          </a:lstStyle>
          <a:p>
            <a:endParaRPr/>
          </a:p>
        </p:txBody>
      </p:sp>
      <p:sp>
        <p:nvSpPr>
          <p:cNvPr id="3" name="Holder 3"/>
          <p:cNvSpPr>
            <a:spLocks noGrp="1"/>
          </p:cNvSpPr>
          <p:nvPr>
            <p:ph sz="half" idx="2"/>
          </p:nvPr>
        </p:nvSpPr>
        <p:spPr>
          <a:xfrm>
            <a:off x="534671" y="1739455"/>
            <a:ext cx="4651629"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2" y="1739455"/>
            <a:ext cx="4651629"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075301" y="484125"/>
            <a:ext cx="6542798" cy="307782"/>
          </a:xfrm>
        </p:spPr>
        <p:txBody>
          <a:bodyPr lIns="0" tIns="0" rIns="0" bIns="0"/>
          <a:lstStyle>
            <a:lvl1pPr>
              <a:defRPr sz="2000" b="1" i="0">
                <a:solidFill>
                  <a:schemeClr val="tx1"/>
                </a:solidFill>
                <a:latin typeface="Lato"/>
                <a:cs typeface="La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88824" y="1"/>
            <a:ext cx="0" cy="7560309"/>
          </a:xfrm>
          <a:custGeom>
            <a:avLst/>
            <a:gdLst/>
            <a:ahLst/>
            <a:cxnLst/>
            <a:rect l="l" t="t" r="r" b="b"/>
            <a:pathLst>
              <a:path h="7560309">
                <a:moveTo>
                  <a:pt x="0" y="0"/>
                </a:moveTo>
                <a:lnTo>
                  <a:pt x="0" y="7560005"/>
                </a:lnTo>
              </a:path>
            </a:pathLst>
          </a:custGeom>
          <a:ln w="6350">
            <a:solidFill>
              <a:srgbClr val="B3B2B2"/>
            </a:solidFill>
          </a:ln>
        </p:spPr>
        <p:txBody>
          <a:bodyPr wrap="square" lIns="0" tIns="0" rIns="0" bIns="0" rtlCol="0"/>
          <a:lstStyle/>
          <a:p>
            <a:endParaRPr sz="1800"/>
          </a:p>
        </p:txBody>
      </p:sp>
      <p:sp>
        <p:nvSpPr>
          <p:cNvPr id="2" name="Holder 2"/>
          <p:cNvSpPr>
            <a:spLocks noGrp="1"/>
          </p:cNvSpPr>
          <p:nvPr>
            <p:ph type="title"/>
          </p:nvPr>
        </p:nvSpPr>
        <p:spPr>
          <a:xfrm>
            <a:off x="2075301" y="484125"/>
            <a:ext cx="6542798" cy="307777"/>
          </a:xfrm>
          <a:prstGeom prst="rect">
            <a:avLst/>
          </a:prstGeom>
        </p:spPr>
        <p:txBody>
          <a:bodyPr wrap="square" lIns="0" tIns="0" rIns="0" bIns="0">
            <a:spAutoFit/>
          </a:bodyPr>
          <a:lstStyle>
            <a:lvl1pPr>
              <a:defRPr sz="2000" b="1" i="0">
                <a:solidFill>
                  <a:schemeClr val="tx1"/>
                </a:solidFill>
                <a:latin typeface="Lato"/>
                <a:cs typeface="Lato"/>
              </a:defRPr>
            </a:lvl1pPr>
          </a:lstStyle>
          <a:p>
            <a:endParaRPr/>
          </a:p>
        </p:txBody>
      </p:sp>
      <p:sp>
        <p:nvSpPr>
          <p:cNvPr id="3" name="Holder 3"/>
          <p:cNvSpPr>
            <a:spLocks noGrp="1"/>
          </p:cNvSpPr>
          <p:nvPr>
            <p:ph type="body" idx="1"/>
          </p:nvPr>
        </p:nvSpPr>
        <p:spPr>
          <a:xfrm>
            <a:off x="2075301" y="1825219"/>
            <a:ext cx="5853430" cy="215444"/>
          </a:xfrm>
          <a:prstGeom prst="rect">
            <a:avLst/>
          </a:prstGeom>
        </p:spPr>
        <p:txBody>
          <a:bodyPr wrap="square" lIns="0" tIns="0" rIns="0" bIns="0">
            <a:spAutoFit/>
          </a:bodyPr>
          <a:lstStyle>
            <a:lvl1pPr>
              <a:defRPr sz="1400" b="0" i="0">
                <a:solidFill>
                  <a:schemeClr val="tx1"/>
                </a:solidFill>
                <a:latin typeface="Lato-Light"/>
                <a:cs typeface="Lato-Light"/>
              </a:defRPr>
            </a:lvl1pPr>
          </a:lstStyle>
          <a:p>
            <a:endParaRPr/>
          </a:p>
        </p:txBody>
      </p:sp>
      <p:sp>
        <p:nvSpPr>
          <p:cNvPr id="4" name="Holder 4"/>
          <p:cNvSpPr>
            <a:spLocks noGrp="1"/>
          </p:cNvSpPr>
          <p:nvPr>
            <p:ph type="ftr" sz="quarter" idx="5"/>
          </p:nvPr>
        </p:nvSpPr>
        <p:spPr>
          <a:xfrm>
            <a:off x="3635756" y="7033450"/>
            <a:ext cx="3421888"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69" y="7033450"/>
            <a:ext cx="2459483"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9/20/2024</a:t>
            </a:fld>
            <a:endParaRPr lang="en-US"/>
          </a:p>
        </p:txBody>
      </p:sp>
      <p:sp>
        <p:nvSpPr>
          <p:cNvPr id="6" name="Holder 6"/>
          <p:cNvSpPr>
            <a:spLocks noGrp="1"/>
          </p:cNvSpPr>
          <p:nvPr>
            <p:ph type="sldNum" sz="quarter" idx="7"/>
          </p:nvPr>
        </p:nvSpPr>
        <p:spPr>
          <a:xfrm>
            <a:off x="7699248" y="7033450"/>
            <a:ext cx="2459483"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159">
        <a:defRPr>
          <a:latin typeface="+mn-lt"/>
          <a:ea typeface="+mn-ea"/>
          <a:cs typeface="+mn-cs"/>
        </a:defRPr>
      </a:lvl2pPr>
      <a:lvl3pPr marL="914318">
        <a:defRPr>
          <a:latin typeface="+mn-lt"/>
          <a:ea typeface="+mn-ea"/>
          <a:cs typeface="+mn-cs"/>
        </a:defRPr>
      </a:lvl3pPr>
      <a:lvl4pPr marL="1371476">
        <a:defRPr>
          <a:latin typeface="+mn-lt"/>
          <a:ea typeface="+mn-ea"/>
          <a:cs typeface="+mn-cs"/>
        </a:defRPr>
      </a:lvl4pPr>
      <a:lvl5pPr marL="1828635">
        <a:defRPr>
          <a:latin typeface="+mn-lt"/>
          <a:ea typeface="+mn-ea"/>
          <a:cs typeface="+mn-cs"/>
        </a:defRPr>
      </a:lvl5pPr>
      <a:lvl6pPr marL="2285794">
        <a:defRPr>
          <a:latin typeface="+mn-lt"/>
          <a:ea typeface="+mn-ea"/>
          <a:cs typeface="+mn-cs"/>
        </a:defRPr>
      </a:lvl6pPr>
      <a:lvl7pPr marL="2742953">
        <a:defRPr>
          <a:latin typeface="+mn-lt"/>
          <a:ea typeface="+mn-ea"/>
          <a:cs typeface="+mn-cs"/>
        </a:defRPr>
      </a:lvl7pPr>
      <a:lvl8pPr marL="3200113">
        <a:defRPr>
          <a:latin typeface="+mn-lt"/>
          <a:ea typeface="+mn-ea"/>
          <a:cs typeface="+mn-cs"/>
        </a:defRPr>
      </a:lvl8pPr>
      <a:lvl9pPr marL="3657271">
        <a:defRPr>
          <a:latin typeface="+mn-lt"/>
          <a:ea typeface="+mn-ea"/>
          <a:cs typeface="+mn-cs"/>
        </a:defRPr>
      </a:lvl9pPr>
    </p:bodyStyle>
    <p:otherStyle>
      <a:lvl1pPr marL="0">
        <a:defRPr>
          <a:latin typeface="+mn-lt"/>
          <a:ea typeface="+mn-ea"/>
          <a:cs typeface="+mn-cs"/>
        </a:defRPr>
      </a:lvl1pPr>
      <a:lvl2pPr marL="457159">
        <a:defRPr>
          <a:latin typeface="+mn-lt"/>
          <a:ea typeface="+mn-ea"/>
          <a:cs typeface="+mn-cs"/>
        </a:defRPr>
      </a:lvl2pPr>
      <a:lvl3pPr marL="914318">
        <a:defRPr>
          <a:latin typeface="+mn-lt"/>
          <a:ea typeface="+mn-ea"/>
          <a:cs typeface="+mn-cs"/>
        </a:defRPr>
      </a:lvl3pPr>
      <a:lvl4pPr marL="1371476">
        <a:defRPr>
          <a:latin typeface="+mn-lt"/>
          <a:ea typeface="+mn-ea"/>
          <a:cs typeface="+mn-cs"/>
        </a:defRPr>
      </a:lvl4pPr>
      <a:lvl5pPr marL="1828635">
        <a:defRPr>
          <a:latin typeface="+mn-lt"/>
          <a:ea typeface="+mn-ea"/>
          <a:cs typeface="+mn-cs"/>
        </a:defRPr>
      </a:lvl5pPr>
      <a:lvl6pPr marL="2285794">
        <a:defRPr>
          <a:latin typeface="+mn-lt"/>
          <a:ea typeface="+mn-ea"/>
          <a:cs typeface="+mn-cs"/>
        </a:defRPr>
      </a:lvl6pPr>
      <a:lvl7pPr marL="2742953">
        <a:defRPr>
          <a:latin typeface="+mn-lt"/>
          <a:ea typeface="+mn-ea"/>
          <a:cs typeface="+mn-cs"/>
        </a:defRPr>
      </a:lvl7pPr>
      <a:lvl8pPr marL="3200113">
        <a:defRPr>
          <a:latin typeface="+mn-lt"/>
          <a:ea typeface="+mn-ea"/>
          <a:cs typeface="+mn-cs"/>
        </a:defRPr>
      </a:lvl8pPr>
      <a:lvl9pPr marL="365727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bject 2"/>
          <p:cNvSpPr/>
          <p:nvPr/>
        </p:nvSpPr>
        <p:spPr>
          <a:xfrm>
            <a:off x="1803175" y="0"/>
            <a:ext cx="0" cy="7560309"/>
          </a:xfrm>
          <a:custGeom>
            <a:avLst/>
            <a:gdLst/>
            <a:ahLst/>
            <a:cxnLst/>
            <a:rect l="l" t="t" r="r" b="b"/>
            <a:pathLst>
              <a:path h="7560309">
                <a:moveTo>
                  <a:pt x="0" y="0"/>
                </a:moveTo>
                <a:lnTo>
                  <a:pt x="0" y="7560005"/>
                </a:lnTo>
              </a:path>
            </a:pathLst>
          </a:custGeom>
          <a:ln w="6350">
            <a:solidFill>
              <a:srgbClr val="A7A9AC"/>
            </a:solidFill>
          </a:ln>
        </p:spPr>
        <p:txBody>
          <a:bodyPr wrap="square" lIns="0" tIns="0" rIns="0" bIns="0" rtlCol="0"/>
          <a:lstStyle/>
          <a:p>
            <a:endParaRPr/>
          </a:p>
        </p:txBody>
      </p:sp>
      <p:sp>
        <p:nvSpPr>
          <p:cNvPr id="55" name="object 30"/>
          <p:cNvSpPr txBox="1"/>
          <p:nvPr/>
        </p:nvSpPr>
        <p:spPr>
          <a:xfrm>
            <a:off x="2482851" y="2485722"/>
            <a:ext cx="5695948" cy="4732065"/>
          </a:xfrm>
          <a:prstGeom prst="rect">
            <a:avLst/>
          </a:prstGeom>
        </p:spPr>
        <p:txBody>
          <a:bodyPr vert="horz" wrap="square" lIns="0" tIns="83820" rIns="0" bIns="0" rtlCol="0">
            <a:spAutoFit/>
          </a:bodyPr>
          <a:lstStyle/>
          <a:p>
            <a:pPr algn="ctr">
              <a:spcBef>
                <a:spcPts val="564"/>
              </a:spcBef>
            </a:pPr>
            <a:r>
              <a:rPr lang="en-GB" sz="3200" b="1" spc="-4" dirty="0">
                <a:latin typeface="Lato" panose="020F0502020204030203" pitchFamily="34" charset="0"/>
                <a:ea typeface="Lato" panose="020F0502020204030203" pitchFamily="34" charset="0"/>
                <a:cs typeface="Lato" panose="020F0502020204030203" pitchFamily="34" charset="0"/>
              </a:rPr>
              <a:t>Open Day September 2024</a:t>
            </a:r>
          </a:p>
          <a:p>
            <a:pPr algn="ctr">
              <a:spcBef>
                <a:spcPts val="564"/>
              </a:spcBef>
            </a:pPr>
            <a:endParaRPr lang="en-GB" sz="1200" b="1" spc="-4" dirty="0">
              <a:latin typeface="Lato" panose="020F0502020204030203" pitchFamily="34" charset="0"/>
              <a:ea typeface="Lato" panose="020F0502020204030203" pitchFamily="34" charset="0"/>
              <a:cs typeface="Lato" panose="020F0502020204030203" pitchFamily="34" charset="0"/>
            </a:endParaRPr>
          </a:p>
          <a:p>
            <a:pPr algn="ctr">
              <a:spcBef>
                <a:spcPts val="564"/>
              </a:spcBef>
            </a:pPr>
            <a:endParaRPr lang="en-GB" sz="1200" b="1" spc="-4" dirty="0">
              <a:latin typeface="Lato" panose="020F0502020204030203" pitchFamily="34" charset="0"/>
              <a:ea typeface="Lato" panose="020F0502020204030203" pitchFamily="34" charset="0"/>
              <a:cs typeface="Lato" panose="020F0502020204030203" pitchFamily="34" charset="0"/>
            </a:endParaRPr>
          </a:p>
          <a:p>
            <a:pPr algn="ctr">
              <a:spcBef>
                <a:spcPts val="564"/>
              </a:spcBef>
            </a:pPr>
            <a:r>
              <a:rPr lang="en-GB" sz="3600" b="1" spc="-4"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rPr>
              <a:t>Breath of Life</a:t>
            </a:r>
          </a:p>
          <a:p>
            <a:pPr algn="ctr">
              <a:spcBef>
                <a:spcPts val="564"/>
              </a:spcBef>
            </a:pPr>
            <a:r>
              <a:rPr lang="en-GB" sz="2800" b="1" spc="-4" dirty="0">
                <a:solidFill>
                  <a:srgbClr val="FF0000"/>
                </a:solidFill>
                <a:latin typeface="Lato" panose="020F0502020204030203" pitchFamily="34" charset="0"/>
                <a:ea typeface="Lato" panose="020F0502020204030203" pitchFamily="34" charset="0"/>
                <a:cs typeface="Lato" panose="020F0502020204030203" pitchFamily="34" charset="0"/>
              </a:rPr>
              <a:t>Nurture Breathing</a:t>
            </a:r>
          </a:p>
          <a:p>
            <a:pPr algn="ctr">
              <a:spcBef>
                <a:spcPts val="564"/>
              </a:spcBef>
            </a:pPr>
            <a:r>
              <a:rPr lang="en-GB" sz="2800" b="1" spc="-4" dirty="0">
                <a:solidFill>
                  <a:srgbClr val="FF0000"/>
                </a:solidFill>
                <a:latin typeface="Lato" panose="020F0502020204030203" pitchFamily="34" charset="0"/>
                <a:ea typeface="Lato" panose="020F0502020204030203" pitchFamily="34" charset="0"/>
                <a:cs typeface="Lato" panose="020F0502020204030203" pitchFamily="34" charset="0"/>
              </a:rPr>
              <a:t>Reed Diffusers</a:t>
            </a:r>
          </a:p>
          <a:p>
            <a:pPr algn="ctr">
              <a:spcBef>
                <a:spcPts val="564"/>
              </a:spcBef>
            </a:pPr>
            <a:r>
              <a:rPr lang="en-GB" sz="2800" b="1" dirty="0">
                <a:solidFill>
                  <a:srgbClr val="FF0000"/>
                </a:solidFill>
                <a:latin typeface="Lato" panose="020F0502020204030203" pitchFamily="34" charset="0"/>
                <a:ea typeface="Lato" panose="020F0502020204030203" pitchFamily="34" charset="0"/>
                <a:cs typeface="Lato" panose="020F0502020204030203" pitchFamily="34" charset="0"/>
              </a:rPr>
              <a:t>Wellbeing, World and Work</a:t>
            </a:r>
          </a:p>
          <a:p>
            <a:pPr algn="ctr"/>
            <a:endParaRPr lang="en-GB" sz="3200" b="1" dirty="0">
              <a:solidFill>
                <a:srgbClr val="FF0000"/>
              </a:solidFill>
              <a:latin typeface="Lato" panose="020F0502020204030203" pitchFamily="34" charset="0"/>
              <a:ea typeface="Lato" panose="020F0502020204030203" pitchFamily="34" charset="0"/>
              <a:cs typeface="Lato" panose="020F0502020204030203" pitchFamily="34" charset="0"/>
            </a:endParaRPr>
          </a:p>
          <a:p>
            <a:pPr algn="ctr"/>
            <a:r>
              <a:rPr lang="en-GB" sz="3200" b="1" dirty="0">
                <a:latin typeface="Lato" panose="020F0502020204030203" pitchFamily="34" charset="0"/>
                <a:ea typeface="Lato" panose="020F0502020204030203" pitchFamily="34" charset="0"/>
                <a:cs typeface="Lato" panose="020F0502020204030203" pitchFamily="34" charset="0"/>
              </a:rPr>
              <a:t>Presented by</a:t>
            </a:r>
          </a:p>
          <a:p>
            <a:pPr algn="ctr"/>
            <a:r>
              <a:rPr lang="en-GB" sz="3200" b="1" dirty="0">
                <a:effectLst/>
                <a:latin typeface="Lato" panose="020F0502020204030203" pitchFamily="34" charset="0"/>
                <a:ea typeface="Lato" panose="020F0502020204030203" pitchFamily="34" charset="0"/>
                <a:cs typeface="Lato" panose="020F0502020204030203" pitchFamily="34" charset="0"/>
              </a:rPr>
              <a:t>Ellie Dunmore</a:t>
            </a:r>
            <a:endParaRPr lang="en-GB" sz="2400" b="1" spc="-4" dirty="0">
              <a:latin typeface="Lato" panose="020F0502020204030203" pitchFamily="34" charset="0"/>
              <a:ea typeface="Lato" panose="020F0502020204030203" pitchFamily="34" charset="0"/>
              <a:cs typeface="Lato" panose="020F050202020403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50" y="5076825"/>
            <a:ext cx="2514601" cy="251460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49" y="2522866"/>
            <a:ext cx="2514600" cy="25146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137" y="5076825"/>
            <a:ext cx="2514263" cy="2514263"/>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1136" b="-1"/>
          <a:stretch/>
        </p:blipFill>
        <p:spPr>
          <a:xfrm>
            <a:off x="8178799" y="0"/>
            <a:ext cx="2514601" cy="248602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9137" y="2522866"/>
            <a:ext cx="2514263" cy="2514263"/>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t="1880"/>
          <a:stretch/>
        </p:blipFill>
        <p:spPr>
          <a:xfrm>
            <a:off x="-50801" y="0"/>
            <a:ext cx="2533651" cy="2486025"/>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9901" y="218460"/>
            <a:ext cx="2001479" cy="2001479"/>
          </a:xfrm>
          <a:prstGeom prst="rect">
            <a:avLst/>
          </a:prstGeom>
        </p:spPr>
      </p:pic>
    </p:spTree>
    <p:extLst>
      <p:ext uri="{BB962C8B-B14F-4D97-AF65-F5344CB8AC3E}">
        <p14:creationId xmlns:p14="http://schemas.microsoft.com/office/powerpoint/2010/main" val="516752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br>
              <a:rPr lang="en-GB" sz="3200"/>
            </a:br>
            <a:br>
              <a:rPr lang="en-GB" sz="2400" b="0" i="1" dirty="0"/>
            </a:br>
            <a:endParaRPr sz="3200" b="0" i="1" dirty="0"/>
          </a:p>
        </p:txBody>
      </p:sp>
      <p:sp>
        <p:nvSpPr>
          <p:cNvPr id="200" name="Google Shape;200;p1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Open Day</a:t>
            </a:r>
          </a:p>
          <a:p>
            <a:pPr marL="0" marR="0" lvl="0" indent="0" algn="ctr" rtl="0">
              <a:lnSpc>
                <a:spcPct val="100000"/>
              </a:lnSpc>
              <a:spcBef>
                <a:spcPts val="100"/>
              </a:spcBef>
              <a:spcAft>
                <a:spcPts val="0"/>
              </a:spcAft>
              <a:buClr>
                <a:srgbClr val="000000"/>
              </a:buClr>
              <a:buSzPts val="800"/>
              <a:buFont typeface="Arial"/>
              <a:buNone/>
            </a:pPr>
            <a:r>
              <a:rPr lang="en-GB" sz="800" b="1" dirty="0">
                <a:latin typeface="Lato"/>
                <a:ea typeface="Lato"/>
                <a:cs typeface="Lato"/>
                <a:sym typeface="Lato"/>
              </a:rPr>
              <a:t>September 2024</a:t>
            </a:r>
            <a:endParaRPr lang="en-GB" sz="800" b="0" i="0" u="none" strike="noStrike" cap="none" dirty="0">
              <a:solidFill>
                <a:schemeClr val="tx1"/>
              </a:solidFill>
              <a:latin typeface="Lato Black"/>
              <a:ea typeface="Lato Black"/>
              <a:cs typeface="Lato Black"/>
              <a:sym typeface="Lato Black"/>
            </a:endParaRPr>
          </a:p>
        </p:txBody>
      </p:sp>
      <p:pic>
        <p:nvPicPr>
          <p:cNvPr id="2050" name="Picture 2">
            <a:extLst>
              <a:ext uri="{FF2B5EF4-FFF2-40B4-BE49-F238E27FC236}">
                <a16:creationId xmlns:a16="http://schemas.microsoft.com/office/drawing/2014/main" id="{E6219E66-66AE-6267-234E-B0F3DFBD0A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271" r="5271"/>
          <a:stretch/>
        </p:blipFill>
        <p:spPr bwMode="auto">
          <a:xfrm>
            <a:off x="8888892" y="0"/>
            <a:ext cx="1804508" cy="75628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6BC1413-DA53-AF43-DA08-DE29399EF134}"/>
              </a:ext>
            </a:extLst>
          </p:cNvPr>
          <p:cNvPicPr>
            <a:picLocks noChangeAspect="1"/>
          </p:cNvPicPr>
          <p:nvPr/>
        </p:nvPicPr>
        <p:blipFill>
          <a:blip r:embed="rId6"/>
          <a:stretch>
            <a:fillRect/>
          </a:stretch>
        </p:blipFill>
        <p:spPr>
          <a:xfrm>
            <a:off x="1807373" y="201787"/>
            <a:ext cx="7073401" cy="6930837"/>
          </a:xfrm>
          <a:prstGeom prst="rect">
            <a:avLst/>
          </a:prstGeom>
        </p:spPr>
      </p:pic>
    </p:spTree>
    <p:extLst>
      <p:ext uri="{BB962C8B-B14F-4D97-AF65-F5344CB8AC3E}">
        <p14:creationId xmlns:p14="http://schemas.microsoft.com/office/powerpoint/2010/main" val="3870848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3" name="Picture 2">
            <a:extLst>
              <a:ext uri="{FF2B5EF4-FFF2-40B4-BE49-F238E27FC236}">
                <a16:creationId xmlns:a16="http://schemas.microsoft.com/office/drawing/2014/main" id="{2921D271-2FDE-CE22-AF04-9ED6A8CCD9C8}"/>
              </a:ext>
            </a:extLst>
          </p:cNvPr>
          <p:cNvPicPr>
            <a:picLocks noChangeAspect="1"/>
          </p:cNvPicPr>
          <p:nvPr/>
        </p:nvPicPr>
        <p:blipFill>
          <a:blip r:embed="rId3"/>
          <a:srcRect r="29018"/>
          <a:stretch/>
        </p:blipFill>
        <p:spPr>
          <a:xfrm>
            <a:off x="1778798" y="23812"/>
            <a:ext cx="8895597" cy="7515225"/>
          </a:xfrm>
          <a:prstGeom prst="rect">
            <a:avLst/>
          </a:prstGeom>
        </p:spPr>
      </p:pic>
      <p:sp>
        <p:nvSpPr>
          <p:cNvPr id="6" name="Google Shape;170;p11">
            <a:extLst>
              <a:ext uri="{FF2B5EF4-FFF2-40B4-BE49-F238E27FC236}">
                <a16:creationId xmlns:a16="http://schemas.microsoft.com/office/drawing/2014/main" id="{38AE29D9-DC0C-047B-5B0B-E3C60C0C0647}"/>
              </a:ext>
            </a:extLst>
          </p:cNvPr>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 name="Google Shape;64;p8"/>
          <p:cNvSpPr/>
          <p:nvPr/>
        </p:nvSpPr>
        <p:spPr>
          <a:xfrm>
            <a:off x="419163" y="540004"/>
            <a:ext cx="971143" cy="82862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 name="Google Shape;76;p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 name="Google Shape;77;p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 name="Google Shape;78;p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 name="Google Shape;79;p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
          <p:cNvSpPr/>
          <p:nvPr/>
        </p:nvSpPr>
        <p:spPr>
          <a:xfrm>
            <a:off x="569511" y="1066960"/>
            <a:ext cx="669875" cy="10993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Open Day</a:t>
            </a:r>
          </a:p>
          <a:p>
            <a:pPr marL="0" marR="0" lvl="0" indent="0" algn="ctr" rtl="0">
              <a:lnSpc>
                <a:spcPct val="100000"/>
              </a:lnSpc>
              <a:spcBef>
                <a:spcPts val="100"/>
              </a:spcBef>
              <a:spcAft>
                <a:spcPts val="0"/>
              </a:spcAft>
              <a:buClr>
                <a:srgbClr val="000000"/>
              </a:buClr>
              <a:buSzPts val="800"/>
              <a:buFont typeface="Arial"/>
              <a:buNone/>
            </a:pPr>
            <a:r>
              <a:rPr lang="en-GB" sz="800" b="1" dirty="0">
                <a:latin typeface="Lato"/>
                <a:ea typeface="Lato"/>
                <a:cs typeface="Lato"/>
                <a:sym typeface="Lato"/>
              </a:rPr>
              <a:t>September 2024</a:t>
            </a:r>
            <a:endParaRPr lang="en-GB" sz="800" b="0" i="0" u="none" strike="noStrike" cap="none" dirty="0">
              <a:solidFill>
                <a:schemeClr val="tx1"/>
              </a:solidFill>
              <a:latin typeface="Lato Black"/>
              <a:ea typeface="Lato Black"/>
              <a:cs typeface="Lato Black"/>
              <a:sym typeface="Lato Black"/>
            </a:endParaRPr>
          </a:p>
        </p:txBody>
      </p:sp>
      <p:sp>
        <p:nvSpPr>
          <p:cNvPr id="2" name="Google Shape;90;p8">
            <a:extLst>
              <a:ext uri="{FF2B5EF4-FFF2-40B4-BE49-F238E27FC236}">
                <a16:creationId xmlns:a16="http://schemas.microsoft.com/office/drawing/2014/main" id="{CE99F717-5966-BFBA-0EBB-F54113EA8F52}"/>
              </a:ext>
            </a:extLst>
          </p:cNvPr>
          <p:cNvSpPr txBox="1">
            <a:spLocks/>
          </p:cNvSpPr>
          <p:nvPr/>
        </p:nvSpPr>
        <p:spPr>
          <a:xfrm>
            <a:off x="1825396" y="2790825"/>
            <a:ext cx="8890229" cy="1143000"/>
          </a:xfrm>
          <a:prstGeom prst="rect">
            <a:avLst/>
          </a:prstGeom>
          <a:solidFill>
            <a:schemeClr val="bg1"/>
          </a:solid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699" algn="ctr"/>
            <a:r>
              <a:rPr lang="en-GB" sz="3200" dirty="0">
                <a:solidFill>
                  <a:srgbClr val="FF0000"/>
                </a:solidFill>
              </a:rPr>
              <a:t> New Product and Base!!</a:t>
            </a:r>
          </a:p>
        </p:txBody>
      </p:sp>
    </p:spTree>
    <p:extLst>
      <p:ext uri="{BB962C8B-B14F-4D97-AF65-F5344CB8AC3E}">
        <p14:creationId xmlns:p14="http://schemas.microsoft.com/office/powerpoint/2010/main" val="4093469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br>
              <a:rPr lang="en-GB" sz="3200"/>
            </a:br>
            <a:br>
              <a:rPr lang="en-GB" sz="2400" b="0" i="1" dirty="0"/>
            </a:br>
            <a:endParaRPr sz="3200" b="0" i="1" dirty="0"/>
          </a:p>
        </p:txBody>
      </p:sp>
      <p:sp>
        <p:nvSpPr>
          <p:cNvPr id="200" name="Google Shape;200;p1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Open Day</a:t>
            </a:r>
          </a:p>
          <a:p>
            <a:pPr marL="0" marR="0" lvl="0" indent="0" algn="ctr" rtl="0">
              <a:lnSpc>
                <a:spcPct val="100000"/>
              </a:lnSpc>
              <a:spcBef>
                <a:spcPts val="100"/>
              </a:spcBef>
              <a:spcAft>
                <a:spcPts val="0"/>
              </a:spcAft>
              <a:buClr>
                <a:srgbClr val="000000"/>
              </a:buClr>
              <a:buSzPts val="800"/>
              <a:buFont typeface="Arial"/>
              <a:buNone/>
            </a:pPr>
            <a:r>
              <a:rPr lang="en-GB" sz="800" b="1" dirty="0">
                <a:latin typeface="Lato"/>
                <a:ea typeface="Lato"/>
                <a:cs typeface="Lato"/>
                <a:sym typeface="Lato"/>
              </a:rPr>
              <a:t>September 2024</a:t>
            </a:r>
            <a:endParaRPr lang="en-GB" sz="800" b="0" i="0" u="none" strike="noStrike" cap="none" dirty="0">
              <a:solidFill>
                <a:schemeClr val="tx1"/>
              </a:solidFill>
              <a:latin typeface="Lato Black"/>
              <a:ea typeface="Lato Black"/>
              <a:cs typeface="Lato Black"/>
              <a:sym typeface="Lato Black"/>
            </a:endParaRPr>
          </a:p>
        </p:txBody>
      </p:sp>
      <p:pic>
        <p:nvPicPr>
          <p:cNvPr id="2050" name="Picture 2">
            <a:extLst>
              <a:ext uri="{FF2B5EF4-FFF2-40B4-BE49-F238E27FC236}">
                <a16:creationId xmlns:a16="http://schemas.microsoft.com/office/drawing/2014/main" id="{E6219E66-66AE-6267-234E-B0F3DFBD0A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271" r="5271"/>
          <a:stretch/>
        </p:blipFill>
        <p:spPr bwMode="auto">
          <a:xfrm>
            <a:off x="8888892" y="0"/>
            <a:ext cx="1804508"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57140C4-3FC0-C2E3-C0BC-37639E8E5DDA}"/>
              </a:ext>
            </a:extLst>
          </p:cNvPr>
          <p:cNvSpPr txBox="1"/>
          <p:nvPr/>
        </p:nvSpPr>
        <p:spPr>
          <a:xfrm>
            <a:off x="2127466" y="413533"/>
            <a:ext cx="6659747" cy="5355312"/>
          </a:xfrm>
          <a:prstGeom prst="rect">
            <a:avLst/>
          </a:prstGeom>
          <a:noFill/>
        </p:spPr>
        <p:txBody>
          <a:bodyPr wrap="square" rtlCol="0">
            <a:spAutoFit/>
          </a:bodyPr>
          <a:lstStyle/>
          <a:p>
            <a:r>
              <a:rPr lang="en-GB" sz="2000" b="1" dirty="0">
                <a:solidFill>
                  <a:srgbClr val="FF0000"/>
                </a:solidFill>
                <a:latin typeface="Lato" panose="020F0502020204030203" pitchFamily="34" charset="0"/>
                <a:ea typeface="Lato" panose="020F0502020204030203" pitchFamily="34" charset="0"/>
                <a:cs typeface="Lato" panose="020F0502020204030203" pitchFamily="34" charset="0"/>
              </a:rPr>
              <a:t>Sleep Spray</a:t>
            </a:r>
          </a:p>
          <a:p>
            <a:endParaRPr lang="en-GB" dirty="0">
              <a:latin typeface="Lato" panose="020F0502020204030203" pitchFamily="34" charset="0"/>
              <a:ea typeface="Lato" panose="020F0502020204030203" pitchFamily="34" charset="0"/>
              <a:cs typeface="Lato" panose="020F0502020204030203" pitchFamily="34" charset="0"/>
            </a:endParaRPr>
          </a:p>
          <a:p>
            <a:r>
              <a:rPr lang="en-GB" dirty="0">
                <a:latin typeface="Lato" panose="020F0502020204030203" pitchFamily="34" charset="0"/>
                <a:ea typeface="Lato" panose="020F0502020204030203" pitchFamily="34" charset="0"/>
                <a:cs typeface="Lato" panose="020F0502020204030203" pitchFamily="34" charset="0"/>
              </a:rPr>
              <a:t>What’s inside and why?....</a:t>
            </a:r>
          </a:p>
          <a:p>
            <a:endParaRPr lang="en-GB" dirty="0">
              <a:latin typeface="Lato" panose="020F0502020204030203" pitchFamily="34" charset="0"/>
              <a:ea typeface="Lato" panose="020F0502020204030203" pitchFamily="34" charset="0"/>
              <a:cs typeface="Lato" panose="020F0502020204030203" pitchFamily="34" charset="0"/>
            </a:endParaRPr>
          </a:p>
          <a:p>
            <a:r>
              <a:rPr lang="en-GB" sz="1800" b="1" dirty="0">
                <a:effectLst/>
                <a:latin typeface="Lato" panose="020F0502020204030203" pitchFamily="34" charset="0"/>
                <a:ea typeface="Lato" panose="020F0502020204030203" pitchFamily="34" charset="0"/>
                <a:cs typeface="Lato" panose="020F0502020204030203" pitchFamily="34" charset="0"/>
              </a:rPr>
              <a:t>Lavende</a:t>
            </a:r>
            <a:r>
              <a:rPr lang="en-GB" sz="1800" dirty="0">
                <a:effectLst/>
                <a:latin typeface="Lato" panose="020F0502020204030203" pitchFamily="34" charset="0"/>
                <a:ea typeface="Lato" panose="020F0502020204030203" pitchFamily="34" charset="0"/>
                <a:cs typeface="Lato" panose="020F0502020204030203" pitchFamily="34" charset="0"/>
              </a:rPr>
              <a:t>r</a:t>
            </a:r>
          </a:p>
          <a:p>
            <a:endParaRPr lang="en-GB" dirty="0">
              <a:latin typeface="Lato" panose="020F0502020204030203" pitchFamily="34" charset="0"/>
              <a:ea typeface="Lato" panose="020F0502020204030203" pitchFamily="34" charset="0"/>
              <a:cs typeface="Lato" panose="020F0502020204030203" pitchFamily="34" charset="0"/>
            </a:endParaRPr>
          </a:p>
          <a:p>
            <a:r>
              <a:rPr lang="en-GB" sz="1800" dirty="0">
                <a:effectLst/>
                <a:latin typeface="Lato" panose="020F0502020204030203" pitchFamily="34" charset="0"/>
                <a:ea typeface="Lato" panose="020F0502020204030203" pitchFamily="34" charset="0"/>
                <a:cs typeface="Lato" panose="020F0502020204030203" pitchFamily="34" charset="0"/>
              </a:rPr>
              <a:t>has been documented as a therapeutic agent as far back as the ancient Greeks and Romans. </a:t>
            </a:r>
          </a:p>
          <a:p>
            <a:endParaRPr lang="en-GB" dirty="0">
              <a:latin typeface="Lato" panose="020F0502020204030203" pitchFamily="34" charset="0"/>
              <a:ea typeface="Lato" panose="020F0502020204030203" pitchFamily="34" charset="0"/>
              <a:cs typeface="Lato" panose="020F0502020204030203" pitchFamily="34" charset="0"/>
            </a:endParaRPr>
          </a:p>
          <a:p>
            <a:r>
              <a:rPr lang="en-GB" sz="1800" dirty="0">
                <a:effectLst/>
                <a:latin typeface="Lato" panose="020F0502020204030203" pitchFamily="34" charset="0"/>
                <a:ea typeface="Lato" panose="020F0502020204030203" pitchFamily="34" charset="0"/>
                <a:cs typeface="Lato" panose="020F0502020204030203" pitchFamily="34" charset="0"/>
              </a:rPr>
              <a:t>Both the dried foliage and essential oil have remained continuously popular as both therapeutic and cosmetic agents to the present day (Cavanagh and </a:t>
            </a:r>
            <a:r>
              <a:rPr lang="en-GB" sz="1800" dirty="0" err="1">
                <a:effectLst/>
                <a:latin typeface="Lato" panose="020F0502020204030203" pitchFamily="34" charset="0"/>
                <a:ea typeface="Lato" panose="020F0502020204030203" pitchFamily="34" charset="0"/>
                <a:cs typeface="Lato" panose="020F0502020204030203" pitchFamily="34" charset="0"/>
              </a:rPr>
              <a:t>Wikinson</a:t>
            </a:r>
            <a:r>
              <a:rPr lang="en-GB" sz="1800" dirty="0">
                <a:effectLst/>
                <a:latin typeface="Lato" panose="020F0502020204030203" pitchFamily="34" charset="0"/>
                <a:ea typeface="Lato" panose="020F0502020204030203" pitchFamily="34" charset="0"/>
                <a:cs typeface="Lato" panose="020F0502020204030203" pitchFamily="34" charset="0"/>
              </a:rPr>
              <a:t>, 2002). </a:t>
            </a:r>
          </a:p>
          <a:p>
            <a:endParaRPr lang="en-GB" dirty="0">
              <a:latin typeface="Lato" panose="020F0502020204030203" pitchFamily="34" charset="0"/>
              <a:ea typeface="Lato" panose="020F0502020204030203" pitchFamily="34" charset="0"/>
              <a:cs typeface="Lato" panose="020F0502020204030203" pitchFamily="34" charset="0"/>
            </a:endParaRPr>
          </a:p>
          <a:p>
            <a:r>
              <a:rPr lang="en-GB" sz="1800" dirty="0">
                <a:effectLst/>
                <a:latin typeface="Lato" panose="020F0502020204030203" pitchFamily="34" charset="0"/>
                <a:ea typeface="Lato" panose="020F0502020204030203" pitchFamily="34" charset="0"/>
                <a:cs typeface="Lato" panose="020F0502020204030203" pitchFamily="34" charset="0"/>
              </a:rPr>
              <a:t>The plant is commonly purported to have anti-depressant, anxiolytic and sedative properties, thus its essential oil has been used often for relaxation. </a:t>
            </a:r>
          </a:p>
          <a:p>
            <a:endParaRPr lang="en-GB" dirty="0">
              <a:latin typeface="Lato" panose="020F0502020204030203" pitchFamily="34" charset="0"/>
              <a:ea typeface="Lato" panose="020F0502020204030203" pitchFamily="34" charset="0"/>
              <a:cs typeface="Lato" panose="020F0502020204030203" pitchFamily="34" charset="0"/>
            </a:endParaRPr>
          </a:p>
          <a:p>
            <a:r>
              <a:rPr lang="en-GB" sz="1800" dirty="0">
                <a:effectLst/>
                <a:latin typeface="Lato" panose="020F0502020204030203" pitchFamily="34" charset="0"/>
                <a:ea typeface="Lato" panose="020F0502020204030203" pitchFamily="34" charset="0"/>
                <a:cs typeface="Lato" panose="020F0502020204030203" pitchFamily="34" charset="0"/>
              </a:rPr>
              <a:t>Reduction of anxiety can aid in getting to sleep, and there is some evidence to support lavender’s reputed anxiolytic effect.</a:t>
            </a:r>
            <a:endParaRPr lang="en-GB"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430127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br>
              <a:rPr lang="en-GB" sz="3200"/>
            </a:br>
            <a:br>
              <a:rPr lang="en-GB" sz="2400" b="0" i="1" dirty="0"/>
            </a:br>
            <a:endParaRPr sz="3200" b="0" i="1" dirty="0"/>
          </a:p>
        </p:txBody>
      </p:sp>
      <p:sp>
        <p:nvSpPr>
          <p:cNvPr id="200" name="Google Shape;200;p1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Open Day</a:t>
            </a:r>
          </a:p>
          <a:p>
            <a:pPr marL="0" marR="0" lvl="0" indent="0" algn="ctr" rtl="0">
              <a:lnSpc>
                <a:spcPct val="100000"/>
              </a:lnSpc>
              <a:spcBef>
                <a:spcPts val="100"/>
              </a:spcBef>
              <a:spcAft>
                <a:spcPts val="0"/>
              </a:spcAft>
              <a:buClr>
                <a:srgbClr val="000000"/>
              </a:buClr>
              <a:buSzPts val="800"/>
              <a:buFont typeface="Arial"/>
              <a:buNone/>
            </a:pPr>
            <a:r>
              <a:rPr lang="en-GB" sz="800" b="1" dirty="0">
                <a:latin typeface="Lato"/>
                <a:ea typeface="Lato"/>
                <a:cs typeface="Lato"/>
                <a:sym typeface="Lato"/>
              </a:rPr>
              <a:t>September 2024</a:t>
            </a:r>
            <a:endParaRPr lang="en-GB" sz="800" b="0" i="0" u="none" strike="noStrike" cap="none" dirty="0">
              <a:solidFill>
                <a:schemeClr val="tx1"/>
              </a:solidFill>
              <a:latin typeface="Lato Black"/>
              <a:ea typeface="Lato Black"/>
              <a:cs typeface="Lato Black"/>
              <a:sym typeface="Lato Black"/>
            </a:endParaRPr>
          </a:p>
        </p:txBody>
      </p:sp>
      <p:pic>
        <p:nvPicPr>
          <p:cNvPr id="2050" name="Picture 2">
            <a:extLst>
              <a:ext uri="{FF2B5EF4-FFF2-40B4-BE49-F238E27FC236}">
                <a16:creationId xmlns:a16="http://schemas.microsoft.com/office/drawing/2014/main" id="{E6219E66-66AE-6267-234E-B0F3DFBD0A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271" r="5271"/>
          <a:stretch/>
        </p:blipFill>
        <p:spPr bwMode="auto">
          <a:xfrm>
            <a:off x="8888892" y="0"/>
            <a:ext cx="1804508" cy="7562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C50E0A-A797-8E76-6139-EACE8FCEB4EB}"/>
              </a:ext>
            </a:extLst>
          </p:cNvPr>
          <p:cNvSpPr txBox="1"/>
          <p:nvPr/>
        </p:nvSpPr>
        <p:spPr>
          <a:xfrm>
            <a:off x="2223199" y="410450"/>
            <a:ext cx="6101901" cy="5909310"/>
          </a:xfrm>
          <a:prstGeom prst="rect">
            <a:avLst/>
          </a:prstGeom>
          <a:noFill/>
        </p:spPr>
        <p:txBody>
          <a:bodyPr wrap="square">
            <a:spAutoFit/>
          </a:bodyPr>
          <a:lstStyle/>
          <a:p>
            <a:r>
              <a:rPr lang="en-GB" sz="1800" b="1" dirty="0">
                <a:effectLst/>
                <a:latin typeface="Lato" panose="020F0502020204030203" pitchFamily="34" charset="0"/>
                <a:ea typeface="Lato" panose="020F0502020204030203" pitchFamily="34" charset="0"/>
                <a:cs typeface="Lato" panose="020F0502020204030203" pitchFamily="34" charset="0"/>
              </a:rPr>
              <a:t>Ylang </a:t>
            </a:r>
            <a:r>
              <a:rPr lang="en-GB" sz="1800" b="1" dirty="0" err="1">
                <a:effectLst/>
                <a:latin typeface="Lato" panose="020F0502020204030203" pitchFamily="34" charset="0"/>
                <a:ea typeface="Lato" panose="020F0502020204030203" pitchFamily="34" charset="0"/>
                <a:cs typeface="Lato" panose="020F0502020204030203" pitchFamily="34" charset="0"/>
              </a:rPr>
              <a:t>Ylang</a:t>
            </a:r>
            <a:r>
              <a:rPr lang="en-GB" sz="1800" dirty="0">
                <a:effectLst/>
                <a:latin typeface="Lato" panose="020F0502020204030203" pitchFamily="34" charset="0"/>
                <a:ea typeface="Lato" panose="020F0502020204030203" pitchFamily="34" charset="0"/>
                <a:cs typeface="Lato" panose="020F0502020204030203" pitchFamily="34" charset="0"/>
              </a:rPr>
              <a:t> </a:t>
            </a:r>
          </a:p>
          <a:p>
            <a:endParaRPr lang="en-GB" dirty="0">
              <a:latin typeface="Lato" panose="020F0502020204030203" pitchFamily="34" charset="0"/>
              <a:ea typeface="Lato" panose="020F0502020204030203" pitchFamily="34" charset="0"/>
              <a:cs typeface="Lato" panose="020F0502020204030203" pitchFamily="34" charset="0"/>
            </a:endParaRPr>
          </a:p>
          <a:p>
            <a:r>
              <a:rPr lang="en-GB" sz="1800" dirty="0">
                <a:effectLst/>
                <a:latin typeface="Lato" panose="020F0502020204030203" pitchFamily="34" charset="0"/>
                <a:ea typeface="Lato" panose="020F0502020204030203" pitchFamily="34" charset="0"/>
                <a:cs typeface="Lato" panose="020F0502020204030203" pitchFamily="34" charset="0"/>
              </a:rPr>
              <a:t>With a sweet floral aroma, known for its calming and relaxing effects, it can help uplift the mood, promote a sense of balance and enhance overall well-being. Our Ylang </a:t>
            </a:r>
            <a:r>
              <a:rPr lang="en-GB" sz="1800" dirty="0" err="1">
                <a:effectLst/>
                <a:latin typeface="Lato" panose="020F0502020204030203" pitchFamily="34" charset="0"/>
                <a:ea typeface="Lato" panose="020F0502020204030203" pitchFamily="34" charset="0"/>
                <a:cs typeface="Lato" panose="020F0502020204030203" pitchFamily="34" charset="0"/>
              </a:rPr>
              <a:t>Ylang</a:t>
            </a:r>
            <a:r>
              <a:rPr lang="en-GB" sz="1800" dirty="0">
                <a:effectLst/>
                <a:latin typeface="Lato" panose="020F0502020204030203" pitchFamily="34" charset="0"/>
                <a:ea typeface="Lato" panose="020F0502020204030203" pitchFamily="34" charset="0"/>
                <a:cs typeface="Lato" panose="020F0502020204030203" pitchFamily="34" charset="0"/>
              </a:rPr>
              <a:t> is distilled in Madagascar for a full 24 hours to obtain what is known as Ylang </a:t>
            </a:r>
            <a:r>
              <a:rPr lang="en-GB" sz="1800" dirty="0" err="1">
                <a:effectLst/>
                <a:latin typeface="Lato" panose="020F0502020204030203" pitchFamily="34" charset="0"/>
                <a:ea typeface="Lato" panose="020F0502020204030203" pitchFamily="34" charset="0"/>
                <a:cs typeface="Lato" panose="020F0502020204030203" pitchFamily="34" charset="0"/>
              </a:rPr>
              <a:t>Ylang</a:t>
            </a:r>
            <a:r>
              <a:rPr lang="en-GB" sz="1800" dirty="0">
                <a:effectLst/>
                <a:latin typeface="Lato" panose="020F0502020204030203" pitchFamily="34" charset="0"/>
                <a:ea typeface="Lato" panose="020F0502020204030203" pitchFamily="34" charset="0"/>
                <a:cs typeface="Lato" panose="020F0502020204030203" pitchFamily="34" charset="0"/>
              </a:rPr>
              <a:t> Complete. It is traditionally used as an aphrodisiac, anti anxiolytic, sedative and relaxant. </a:t>
            </a:r>
            <a:endParaRPr lang="en-GB" sz="2800" dirty="0">
              <a:effectLst/>
              <a:latin typeface="Lato" panose="020F0502020204030203" pitchFamily="34" charset="0"/>
              <a:ea typeface="Lato" panose="020F0502020204030203" pitchFamily="34" charset="0"/>
              <a:cs typeface="Lato" panose="020F0502020204030203" pitchFamily="34" charset="0"/>
            </a:endParaRPr>
          </a:p>
          <a:p>
            <a:r>
              <a:rPr lang="en-GB" sz="1800" dirty="0">
                <a:effectLst/>
                <a:latin typeface="Lato" panose="020F0502020204030203" pitchFamily="34" charset="0"/>
                <a:ea typeface="Lato" panose="020F0502020204030203" pitchFamily="34" charset="0"/>
                <a:cs typeface="Lato" panose="020F0502020204030203" pitchFamily="34" charset="0"/>
              </a:rPr>
              <a:t> </a:t>
            </a:r>
            <a:endParaRPr lang="en-GB" sz="2800" dirty="0">
              <a:effectLst/>
              <a:latin typeface="Lato" panose="020F0502020204030203" pitchFamily="34" charset="0"/>
              <a:ea typeface="Lato" panose="020F0502020204030203" pitchFamily="34" charset="0"/>
              <a:cs typeface="Lato" panose="020F0502020204030203" pitchFamily="34" charset="0"/>
            </a:endParaRPr>
          </a:p>
          <a:p>
            <a:r>
              <a:rPr lang="en-GB" sz="1800" dirty="0">
                <a:effectLst/>
                <a:latin typeface="Lato" panose="020F0502020204030203" pitchFamily="34" charset="0"/>
                <a:ea typeface="Lato" panose="020F0502020204030203" pitchFamily="34" charset="0"/>
                <a:cs typeface="Lato" panose="020F0502020204030203" pitchFamily="34" charset="0"/>
              </a:rPr>
              <a:t>Previous studies have reported that aromatherapy with inhaled essential oils had a positive effect on reducing anxiety and increasing quality of sleep.</a:t>
            </a:r>
            <a:endParaRPr lang="en-GB" sz="2800" dirty="0">
              <a:effectLst/>
              <a:latin typeface="Lato" panose="020F0502020204030203" pitchFamily="34" charset="0"/>
              <a:ea typeface="Lato" panose="020F0502020204030203" pitchFamily="34" charset="0"/>
              <a:cs typeface="Lato" panose="020F0502020204030203" pitchFamily="34" charset="0"/>
            </a:endParaRPr>
          </a:p>
          <a:p>
            <a:r>
              <a:rPr lang="en-GB" sz="1800" dirty="0">
                <a:effectLst/>
                <a:latin typeface="Lato" panose="020F0502020204030203" pitchFamily="34" charset="0"/>
                <a:ea typeface="Lato" panose="020F0502020204030203" pitchFamily="34" charset="0"/>
                <a:cs typeface="Lato" panose="020F0502020204030203" pitchFamily="34" charset="0"/>
              </a:rPr>
              <a:t> </a:t>
            </a:r>
            <a:endParaRPr lang="en-GB" sz="2800" dirty="0">
              <a:effectLst/>
              <a:latin typeface="Lato" panose="020F0502020204030203" pitchFamily="34" charset="0"/>
              <a:ea typeface="Lato" panose="020F0502020204030203" pitchFamily="34" charset="0"/>
              <a:cs typeface="Lato" panose="020F0502020204030203" pitchFamily="34" charset="0"/>
            </a:endParaRPr>
          </a:p>
          <a:p>
            <a:r>
              <a:rPr lang="en-GB" sz="1800" dirty="0">
                <a:effectLst/>
                <a:latin typeface="Lato" panose="020F0502020204030203" pitchFamily="34" charset="0"/>
                <a:ea typeface="Lato" panose="020F0502020204030203" pitchFamily="34" charset="0"/>
                <a:cs typeface="Lato" panose="020F0502020204030203" pitchFamily="34" charset="0"/>
              </a:rPr>
              <a:t>The inhalation method of blending oils with lavender, ylang </a:t>
            </a:r>
            <a:r>
              <a:rPr lang="en-GB" sz="1800" dirty="0" err="1">
                <a:effectLst/>
                <a:latin typeface="Lato" panose="020F0502020204030203" pitchFamily="34" charset="0"/>
                <a:ea typeface="Lato" panose="020F0502020204030203" pitchFamily="34" charset="0"/>
                <a:cs typeface="Lato" panose="020F0502020204030203" pitchFamily="34" charset="0"/>
              </a:rPr>
              <a:t>ylang</a:t>
            </a:r>
            <a:r>
              <a:rPr lang="en-GB" sz="1800" dirty="0">
                <a:effectLst/>
                <a:latin typeface="Lato" panose="020F0502020204030203" pitchFamily="34" charset="0"/>
                <a:ea typeface="Lato" panose="020F0502020204030203" pitchFamily="34" charset="0"/>
                <a:cs typeface="Lato" panose="020F0502020204030203" pitchFamily="34" charset="0"/>
              </a:rPr>
              <a:t>, and bergamot once daily for four weeks reduced blood pressure, pulse, subjective stress, and state anxiety levels of clients with hypertension, as well as reducing nocturnal urination, compared to the placebo and control group, which led to deeper and more satisfying sleep (Hwang, 2006).</a:t>
            </a:r>
            <a:endParaRPr lang="en-GB"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24093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br>
              <a:rPr lang="en-GB" sz="3200"/>
            </a:br>
            <a:br>
              <a:rPr lang="en-GB" sz="2400" b="0" i="1" dirty="0"/>
            </a:br>
            <a:endParaRPr sz="3200" b="0" i="1" dirty="0"/>
          </a:p>
        </p:txBody>
      </p:sp>
      <p:sp>
        <p:nvSpPr>
          <p:cNvPr id="200" name="Google Shape;200;p1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Open Day</a:t>
            </a:r>
          </a:p>
          <a:p>
            <a:pPr marL="0" marR="0" lvl="0" indent="0" algn="ctr" rtl="0">
              <a:lnSpc>
                <a:spcPct val="100000"/>
              </a:lnSpc>
              <a:spcBef>
                <a:spcPts val="100"/>
              </a:spcBef>
              <a:spcAft>
                <a:spcPts val="0"/>
              </a:spcAft>
              <a:buClr>
                <a:srgbClr val="000000"/>
              </a:buClr>
              <a:buSzPts val="800"/>
              <a:buFont typeface="Arial"/>
              <a:buNone/>
            </a:pPr>
            <a:r>
              <a:rPr lang="en-GB" sz="800" b="1" dirty="0">
                <a:latin typeface="Lato"/>
                <a:ea typeface="Lato"/>
                <a:cs typeface="Lato"/>
                <a:sym typeface="Lato"/>
              </a:rPr>
              <a:t>September 2024</a:t>
            </a:r>
            <a:endParaRPr lang="en-GB" sz="800" b="0" i="0" u="none" strike="noStrike" cap="none" dirty="0">
              <a:solidFill>
                <a:schemeClr val="tx1"/>
              </a:solidFill>
              <a:latin typeface="Lato Black"/>
              <a:ea typeface="Lato Black"/>
              <a:cs typeface="Lato Black"/>
              <a:sym typeface="Lato Black"/>
            </a:endParaRPr>
          </a:p>
        </p:txBody>
      </p:sp>
      <p:pic>
        <p:nvPicPr>
          <p:cNvPr id="2050" name="Picture 2">
            <a:extLst>
              <a:ext uri="{FF2B5EF4-FFF2-40B4-BE49-F238E27FC236}">
                <a16:creationId xmlns:a16="http://schemas.microsoft.com/office/drawing/2014/main" id="{E6219E66-66AE-6267-234E-B0F3DFBD0A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271" r="5271"/>
          <a:stretch/>
        </p:blipFill>
        <p:spPr bwMode="auto">
          <a:xfrm>
            <a:off x="8888892" y="0"/>
            <a:ext cx="1804508" cy="75628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3FC2E72-73F3-5A34-9102-95E0F3196BDB}"/>
              </a:ext>
            </a:extLst>
          </p:cNvPr>
          <p:cNvSpPr txBox="1"/>
          <p:nvPr/>
        </p:nvSpPr>
        <p:spPr>
          <a:xfrm>
            <a:off x="2108618" y="620824"/>
            <a:ext cx="5347252" cy="4524315"/>
          </a:xfrm>
          <a:prstGeom prst="rect">
            <a:avLst/>
          </a:prstGeom>
          <a:noFill/>
        </p:spPr>
        <p:txBody>
          <a:bodyPr wrap="square">
            <a:spAutoFit/>
          </a:bodyPr>
          <a:lstStyle/>
          <a:p>
            <a:r>
              <a:rPr lang="en-GB" sz="1800" b="1" dirty="0">
                <a:effectLst/>
                <a:latin typeface="Lato" panose="020F0502020204030203" pitchFamily="34" charset="0"/>
                <a:ea typeface="Calibri" panose="020F0502020204030204" pitchFamily="34" charset="0"/>
                <a:cs typeface="Times New Roman" panose="02020603050405020304" pitchFamily="18" charset="0"/>
              </a:rPr>
              <a:t>Roman Chamomile </a:t>
            </a:r>
          </a:p>
          <a:p>
            <a:endParaRPr lang="en-GB" sz="1800" b="1" dirty="0">
              <a:effectLst/>
              <a:latin typeface="Lato" panose="020F0502020204030203" pitchFamily="34" charset="0"/>
              <a:ea typeface="Calibri" panose="020F0502020204030204" pitchFamily="34" charset="0"/>
              <a:cs typeface="Times New Roman" panose="02020603050405020304" pitchFamily="18" charset="0"/>
            </a:endParaRPr>
          </a:p>
          <a:p>
            <a:r>
              <a:rPr lang="en-GB" sz="1800" dirty="0">
                <a:effectLst/>
                <a:latin typeface="Lato" panose="020F0502020204030203" pitchFamily="34" charset="0"/>
                <a:ea typeface="Calibri" panose="020F0502020204030204" pitchFamily="34" charset="0"/>
                <a:cs typeface="Times New Roman" panose="02020603050405020304" pitchFamily="18" charset="0"/>
              </a:rPr>
              <a:t>is</a:t>
            </a:r>
            <a:r>
              <a:rPr lang="en-GB" sz="1800" b="1" dirty="0">
                <a:effectLst/>
                <a:latin typeface="Lato" panose="020F0502020204030203" pitchFamily="34" charset="0"/>
                <a:ea typeface="Calibri" panose="020F0502020204030204" pitchFamily="34" charset="0"/>
                <a:cs typeface="Times New Roman" panose="02020603050405020304" pitchFamily="18" charset="0"/>
              </a:rPr>
              <a:t> </a:t>
            </a:r>
            <a:r>
              <a:rPr lang="en-GB" sz="1800" dirty="0">
                <a:effectLst/>
                <a:latin typeface="Lato" panose="020F0502020204030203" pitchFamily="34" charset="0"/>
                <a:ea typeface="Calibri" panose="020F0502020204030204" pitchFamily="34" charset="0"/>
                <a:cs typeface="Times New Roman" panose="02020603050405020304" pitchFamily="18" charset="0"/>
              </a:rPr>
              <a:t>calming, helps balance the menstrual while easing stress and encouraging sleep. Also known for its gentle and soothing properties, it helps promote relaxation and reduces stress and anxiety.</a:t>
            </a:r>
          </a:p>
          <a:p>
            <a:endParaRPr lang="en-GB" dirty="0">
              <a:latin typeface="Lato" panose="020F0502020204030203" pitchFamily="34" charset="0"/>
              <a:ea typeface="Calibri" panose="020F0502020204030204" pitchFamily="34" charset="0"/>
              <a:cs typeface="Times New Roman" panose="02020603050405020304" pitchFamily="18" charset="0"/>
            </a:endParaRPr>
          </a:p>
          <a:p>
            <a:r>
              <a:rPr lang="en-GB" sz="1800" dirty="0">
                <a:effectLst/>
                <a:latin typeface="Lato" panose="020F0502020204030203" pitchFamily="34" charset="0"/>
                <a:ea typeface="Calibri" panose="020F0502020204030204" pitchFamily="34" charset="0"/>
                <a:cs typeface="Times New Roman" panose="02020603050405020304" pitchFamily="18" charset="0"/>
              </a:rPr>
              <a:t>Massages of Roman chamomile for 20 minutes, 3 times a week were reported to significantly improve self-esteem and decrease the anxiety of cancer patients (Srivastava, Shankar and Gupta, 2010), supporting its use as a relaxant. </a:t>
            </a:r>
          </a:p>
          <a:p>
            <a:endParaRPr lang="en-GB" dirty="0">
              <a:latin typeface="Lato" panose="020F0502020204030203" pitchFamily="34" charset="0"/>
              <a:ea typeface="Calibri" panose="020F0502020204030204" pitchFamily="34" charset="0"/>
              <a:cs typeface="Times New Roman" panose="02020603050405020304" pitchFamily="18" charset="0"/>
            </a:endParaRPr>
          </a:p>
          <a:p>
            <a:r>
              <a:rPr lang="en-GB" sz="1800" dirty="0">
                <a:effectLst/>
                <a:latin typeface="Lato" panose="020F0502020204030203" pitchFamily="34" charset="0"/>
                <a:ea typeface="Calibri" panose="020F0502020204030204" pitchFamily="34" charset="0"/>
                <a:cs typeface="Times New Roman" panose="02020603050405020304" pitchFamily="18" charset="0"/>
              </a:rPr>
              <a:t>Roman chamomile is reportedly spasmolytic, with numerous studies providing evidence for this property.</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3918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br>
              <a:rPr lang="en-GB" sz="3200"/>
            </a:br>
            <a:br>
              <a:rPr lang="en-GB" sz="2400" b="0" i="1" dirty="0"/>
            </a:br>
            <a:endParaRPr sz="3200" b="0" i="1" dirty="0"/>
          </a:p>
        </p:txBody>
      </p:sp>
      <p:sp>
        <p:nvSpPr>
          <p:cNvPr id="200" name="Google Shape;200;p1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Open Day</a:t>
            </a:r>
          </a:p>
          <a:p>
            <a:pPr marL="0" marR="0" lvl="0" indent="0" algn="ctr" rtl="0">
              <a:lnSpc>
                <a:spcPct val="100000"/>
              </a:lnSpc>
              <a:spcBef>
                <a:spcPts val="100"/>
              </a:spcBef>
              <a:spcAft>
                <a:spcPts val="0"/>
              </a:spcAft>
              <a:buClr>
                <a:srgbClr val="000000"/>
              </a:buClr>
              <a:buSzPts val="800"/>
              <a:buFont typeface="Arial"/>
              <a:buNone/>
            </a:pPr>
            <a:r>
              <a:rPr lang="en-GB" sz="800" b="1" dirty="0">
                <a:latin typeface="Lato"/>
                <a:ea typeface="Lato"/>
                <a:cs typeface="Lato"/>
                <a:sym typeface="Lato"/>
              </a:rPr>
              <a:t>September 2024</a:t>
            </a:r>
            <a:endParaRPr lang="en-GB" sz="800" b="0" i="0" u="none" strike="noStrike" cap="none" dirty="0">
              <a:solidFill>
                <a:schemeClr val="tx1"/>
              </a:solidFill>
              <a:latin typeface="Lato Black"/>
              <a:ea typeface="Lato Black"/>
              <a:cs typeface="Lato Black"/>
              <a:sym typeface="Lato Black"/>
            </a:endParaRPr>
          </a:p>
        </p:txBody>
      </p:sp>
      <p:pic>
        <p:nvPicPr>
          <p:cNvPr id="2050" name="Picture 2">
            <a:extLst>
              <a:ext uri="{FF2B5EF4-FFF2-40B4-BE49-F238E27FC236}">
                <a16:creationId xmlns:a16="http://schemas.microsoft.com/office/drawing/2014/main" id="{E6219E66-66AE-6267-234E-B0F3DFBD0A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271" r="5271"/>
          <a:stretch/>
        </p:blipFill>
        <p:spPr bwMode="auto">
          <a:xfrm>
            <a:off x="8888892" y="0"/>
            <a:ext cx="1804508" cy="7562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D46A3EF-D0E4-93B7-7CE9-6D7F44332607}"/>
              </a:ext>
            </a:extLst>
          </p:cNvPr>
          <p:cNvSpPr txBox="1"/>
          <p:nvPr/>
        </p:nvSpPr>
        <p:spPr>
          <a:xfrm>
            <a:off x="2222335" y="139656"/>
            <a:ext cx="6452234" cy="6740307"/>
          </a:xfrm>
          <a:prstGeom prst="rect">
            <a:avLst/>
          </a:prstGeom>
          <a:noFill/>
        </p:spPr>
        <p:txBody>
          <a:bodyPr wrap="square">
            <a:spAutoFit/>
          </a:bodyPr>
          <a:lstStyle/>
          <a:p>
            <a:r>
              <a:rPr lang="en-GB" sz="1800" b="1" dirty="0">
                <a:effectLst/>
                <a:latin typeface="Lato" panose="020F0502020204030203" pitchFamily="34" charset="0"/>
                <a:ea typeface="Calibri" panose="020F0502020204030204" pitchFamily="34" charset="0"/>
                <a:cs typeface="Times New Roman" panose="02020603050405020304" pitchFamily="18" charset="0"/>
              </a:rPr>
              <a:t>Bergamot</a:t>
            </a:r>
            <a:r>
              <a:rPr lang="en-GB" sz="1800" dirty="0">
                <a:effectLst/>
                <a:latin typeface="Lato" panose="020F0502020204030203" pitchFamily="34" charset="0"/>
                <a:ea typeface="Calibri" panose="020F0502020204030204" pitchFamily="34" charset="0"/>
                <a:cs typeface="Times New Roman" panose="02020603050405020304" pitchFamily="18" charset="0"/>
              </a:rPr>
              <a:t> </a:t>
            </a:r>
          </a:p>
          <a:p>
            <a:endParaRPr lang="en-GB" dirty="0">
              <a:latin typeface="Lato" panose="020F0502020204030203" pitchFamily="34" charset="0"/>
              <a:ea typeface="Calibri" panose="020F0502020204030204" pitchFamily="34" charset="0"/>
              <a:cs typeface="Times New Roman" panose="02020603050405020304" pitchFamily="18" charset="0"/>
            </a:endParaRPr>
          </a:p>
          <a:p>
            <a:r>
              <a:rPr lang="en-GB" sz="1800" dirty="0">
                <a:effectLst/>
                <a:latin typeface="Lato" panose="020F0502020204030203" pitchFamily="34" charset="0"/>
                <a:ea typeface="Calibri" panose="020F0502020204030204" pitchFamily="34" charset="0"/>
                <a:cs typeface="Times New Roman" panose="02020603050405020304" pitchFamily="18" charset="0"/>
              </a:rPr>
              <a:t>is very different chemically from the other expressed essential oils from this family. It is rich in esters and alcohols and is similar to lavender. Used in a study with lavandin and ylang </a:t>
            </a:r>
            <a:r>
              <a:rPr lang="en-GB" sz="1800" dirty="0" err="1">
                <a:effectLst/>
                <a:latin typeface="Lato" panose="020F0502020204030203" pitchFamily="34" charset="0"/>
                <a:ea typeface="Calibri" panose="020F0502020204030204" pitchFamily="34" charset="0"/>
                <a:cs typeface="Times New Roman" panose="02020603050405020304" pitchFamily="18" charset="0"/>
              </a:rPr>
              <a:t>ylang</a:t>
            </a:r>
            <a:r>
              <a:rPr lang="en-GB" sz="1800" dirty="0">
                <a:effectLst/>
                <a:latin typeface="Lato" panose="020F0502020204030203" pitchFamily="34" charset="0"/>
                <a:ea typeface="Calibri" panose="020F0502020204030204" pitchFamily="34" charset="0"/>
                <a:cs typeface="Times New Roman" panose="02020603050405020304" pitchFamily="18" charset="0"/>
              </a:rPr>
              <a:t> it produced deep sleep with reduced trips to the toilet ( </a:t>
            </a:r>
            <a:r>
              <a:rPr lang="en-GB" sz="1800" dirty="0" err="1">
                <a:effectLst/>
                <a:latin typeface="Lato" panose="020F0502020204030203" pitchFamily="34" charset="0"/>
                <a:ea typeface="Calibri" panose="020F0502020204030204" pitchFamily="34" charset="0"/>
                <a:cs typeface="Times New Roman" panose="02020603050405020304" pitchFamily="18" charset="0"/>
              </a:rPr>
              <a:t>Arzi</a:t>
            </a:r>
            <a:r>
              <a:rPr lang="en-GB" sz="1800" dirty="0">
                <a:effectLst/>
                <a:latin typeface="Lato" panose="020F0502020204030203" pitchFamily="34" charset="0"/>
                <a:ea typeface="Calibri" panose="020F0502020204030204" pitchFamily="34" charset="0"/>
                <a:cs typeface="Times New Roman" panose="02020603050405020304" pitchFamily="18" charset="0"/>
              </a:rPr>
              <a:t> et al 2010).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Lato" panose="020F0502020204030203" pitchFamily="34" charset="0"/>
                <a:ea typeface="Calibri" panose="020F0502020204030204" pitchFamily="34"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Lato" panose="020F0502020204030203" pitchFamily="34" charset="0"/>
                <a:ea typeface="Calibri" panose="020F0502020204030204" pitchFamily="34" charset="0"/>
                <a:cs typeface="Times New Roman" panose="02020603050405020304" pitchFamily="18" charset="0"/>
              </a:rPr>
              <a:t>The scent of Bergamot is very calming especial for those who are suffering with anxiety. While many essential oils bring a soothing effect, few are as powerful as bergamot.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Lato" panose="020F0502020204030203" pitchFamily="34" charset="0"/>
                <a:ea typeface="Calibri" panose="020F0502020204030204" pitchFamily="34" charset="0"/>
                <a:cs typeface="Times New Roman" panose="02020603050405020304" pitchFamily="18" charset="0"/>
              </a:rPr>
              <a:t>“Researchers set up oil diffusers in a hospital waiting room where anxiety is exceptionally high. The control group reported a greater sense of calm and higher energy while waiting.” (</a:t>
            </a:r>
            <a:r>
              <a:rPr lang="en-GB" sz="1800" dirty="0" err="1">
                <a:effectLst/>
                <a:latin typeface="Lato" panose="020F0502020204030203" pitchFamily="34" charset="0"/>
                <a:ea typeface="Calibri" panose="020F0502020204030204" pitchFamily="34" charset="0"/>
                <a:cs typeface="Times New Roman" panose="02020603050405020304" pitchFamily="18" charset="0"/>
              </a:rPr>
              <a:t>ReNue</a:t>
            </a:r>
            <a:r>
              <a:rPr lang="en-GB" sz="1800" dirty="0">
                <a:effectLst/>
                <a:latin typeface="Lato" panose="020F0502020204030203" pitchFamily="34" charset="0"/>
                <a:ea typeface="Calibri" panose="020F0502020204030204" pitchFamily="34" charset="0"/>
                <a:cs typeface="Times New Roman" panose="02020603050405020304" pitchFamily="18" charset="0"/>
              </a:rPr>
              <a:t> Pharmacy, n/d)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Lato" panose="020F0502020204030203" pitchFamily="34" charset="0"/>
                <a:ea typeface="Calibri" panose="020F0502020204030204" pitchFamily="34"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Lato" panose="020F0502020204030203" pitchFamily="34" charset="0"/>
                <a:ea typeface="Calibri" panose="020F0502020204030204" pitchFamily="34" charset="0"/>
                <a:cs typeface="Times New Roman" panose="02020603050405020304" pitchFamily="18" charset="0"/>
              </a:rPr>
              <a:t>“A 2013 article published in the journal ‘Current Drug Targets’ reported that aromatherapy with bergamot can relive depression, anxiety, and other mood disorders by signalling the brain to release dopamine and serotonin.” (Whelan, 2018)</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Lato" panose="020F0502020204030203" pitchFamily="34" charset="0"/>
                <a:ea typeface="Calibri" panose="020F0502020204030204" pitchFamily="34"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Lato" panose="020F0502020204030203" pitchFamily="34" charset="0"/>
                <a:ea typeface="Calibri" panose="020F0502020204030204" pitchFamily="34" charset="0"/>
                <a:cs typeface="Times New Roman" panose="02020603050405020304" pitchFamily="18" charset="0"/>
              </a:rPr>
              <a:t>Overall, having this oil in an oil blend has the added benefit of having a calming scent and increase positive mood for an induvial.</a:t>
            </a:r>
            <a:endParaRPr lang="en-GB" dirty="0"/>
          </a:p>
        </p:txBody>
      </p:sp>
    </p:spTree>
    <p:extLst>
      <p:ext uri="{BB962C8B-B14F-4D97-AF65-F5344CB8AC3E}">
        <p14:creationId xmlns:p14="http://schemas.microsoft.com/office/powerpoint/2010/main" val="3160438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r>
              <a:rPr lang="en-GB" sz="1800" b="1" dirty="0">
                <a:effectLst/>
                <a:latin typeface="Lato" panose="020F0502020204030203" pitchFamily="34" charset="0"/>
                <a:ea typeface="Calibri" panose="020F0502020204030204" pitchFamily="34" charset="0"/>
                <a:cs typeface="Times New Roman" panose="02020603050405020304" pitchFamily="18" charset="0"/>
              </a:rPr>
              <a:t>Juniper</a:t>
            </a:r>
            <a:r>
              <a:rPr lang="en-GB" sz="1800" dirty="0">
                <a:effectLst/>
                <a:latin typeface="Lato" panose="020F0502020204030203" pitchFamily="34" charset="0"/>
                <a:ea typeface="Calibri" panose="020F0502020204030204" pitchFamily="34" charset="0"/>
                <a:cs typeface="Times New Roman" panose="02020603050405020304" pitchFamily="18" charset="0"/>
              </a:rPr>
              <a:t> </a:t>
            </a:r>
            <a:br>
              <a:rPr lang="en-GB" sz="1800" dirty="0">
                <a:effectLst/>
                <a:latin typeface="Lato" panose="020F0502020204030203" pitchFamily="34" charset="0"/>
                <a:ea typeface="Calibri" panose="020F0502020204030204" pitchFamily="34" charset="0"/>
                <a:cs typeface="Times New Roman" panose="02020603050405020304" pitchFamily="18" charset="0"/>
              </a:rPr>
            </a:br>
            <a:br>
              <a:rPr lang="en-GB" sz="1800" dirty="0">
                <a:effectLst/>
                <a:latin typeface="Lato" panose="020F0502020204030203" pitchFamily="34" charset="0"/>
                <a:ea typeface="Calibri" panose="020F0502020204030204" pitchFamily="34" charset="0"/>
                <a:cs typeface="Times New Roman" panose="02020603050405020304" pitchFamily="18" charset="0"/>
              </a:rPr>
            </a:br>
            <a:r>
              <a:rPr lang="en-GB" sz="1800" b="0" dirty="0">
                <a:effectLst/>
                <a:latin typeface="Lato" panose="020F0502020204030203" pitchFamily="34" charset="0"/>
                <a:ea typeface="Calibri" panose="020F0502020204030204" pitchFamily="34" charset="0"/>
                <a:cs typeface="Times New Roman" panose="02020603050405020304" pitchFamily="18" charset="0"/>
              </a:rPr>
              <a:t>was referenced in the Bible, inferring its ability to relieve fatigue (</a:t>
            </a:r>
            <a:r>
              <a:rPr lang="en-GB" sz="1800" b="0" dirty="0" err="1">
                <a:effectLst/>
                <a:latin typeface="Lato" panose="020F0502020204030203" pitchFamily="34" charset="0"/>
                <a:ea typeface="Calibri" panose="020F0502020204030204" pitchFamily="34" charset="0"/>
                <a:cs typeface="Times New Roman" panose="02020603050405020304" pitchFamily="18" charset="0"/>
              </a:rPr>
              <a:t>Sellar</a:t>
            </a:r>
            <a:r>
              <a:rPr lang="en-GB" sz="1800" b="0" dirty="0">
                <a:effectLst/>
                <a:latin typeface="Lato" panose="020F0502020204030203" pitchFamily="34" charset="0"/>
                <a:ea typeface="Calibri" panose="020F0502020204030204" pitchFamily="34" charset="0"/>
                <a:cs typeface="Times New Roman" panose="02020603050405020304" pitchFamily="18" charset="0"/>
              </a:rPr>
              <a:t>, 1997) </a:t>
            </a:r>
            <a:br>
              <a:rPr lang="en-GB" sz="1800" b="0" dirty="0">
                <a:effectLst/>
                <a:latin typeface="Calibri" panose="020F0502020204030204" pitchFamily="34" charset="0"/>
                <a:ea typeface="Calibri" panose="020F0502020204030204" pitchFamily="34" charset="0"/>
                <a:cs typeface="Times New Roman" panose="02020603050405020304" pitchFamily="18" charset="0"/>
              </a:rPr>
            </a:br>
            <a:r>
              <a:rPr lang="en-GB" sz="1800" b="0" dirty="0">
                <a:effectLst/>
                <a:latin typeface="Lato" panose="020F0502020204030203" pitchFamily="34" charset="0"/>
                <a:ea typeface="Calibri" panose="020F0502020204030204" pitchFamily="34" charset="0"/>
                <a:cs typeface="Times New Roman" panose="02020603050405020304" pitchFamily="18" charset="0"/>
              </a:rPr>
              <a:t> </a:t>
            </a:r>
            <a:br>
              <a:rPr lang="en-GB" sz="1800" b="0" dirty="0">
                <a:effectLst/>
                <a:latin typeface="Calibri" panose="020F0502020204030204" pitchFamily="34" charset="0"/>
                <a:ea typeface="Calibri" panose="020F0502020204030204" pitchFamily="34" charset="0"/>
                <a:cs typeface="Times New Roman" panose="02020603050405020304" pitchFamily="18" charset="0"/>
              </a:rPr>
            </a:br>
            <a:r>
              <a:rPr lang="en-GB" sz="1800" b="0" dirty="0">
                <a:effectLst/>
                <a:latin typeface="Lato" panose="020F0502020204030203" pitchFamily="34" charset="0"/>
                <a:ea typeface="Calibri" panose="020F0502020204030204" pitchFamily="34" charset="0"/>
                <a:cs typeface="Times New Roman" panose="02020603050405020304" pitchFamily="18" charset="0"/>
              </a:rPr>
              <a:t>This Oil offers emotional support and reduce physical and emotional sighs of stress. Some sources claim that juniper is one of the most effective essential oils for dealing with inner trauma and pains because juniper may have positives effects on relaxation responses in the brain when inhaled. (Levy, 2018)</a:t>
            </a:r>
            <a:br>
              <a:rPr lang="en-GB" sz="1800" b="0" dirty="0">
                <a:effectLst/>
                <a:latin typeface="Calibri" panose="020F0502020204030204" pitchFamily="34" charset="0"/>
                <a:ea typeface="Calibri" panose="020F0502020204030204" pitchFamily="34" charset="0"/>
                <a:cs typeface="Times New Roman" panose="02020603050405020304" pitchFamily="18" charset="0"/>
              </a:rPr>
            </a:br>
            <a:r>
              <a:rPr lang="en-GB" sz="1800" b="0" dirty="0">
                <a:effectLst/>
                <a:latin typeface="Lato" panose="020F0502020204030203" pitchFamily="34" charset="0"/>
                <a:ea typeface="Calibri" panose="020F0502020204030204" pitchFamily="34" charset="0"/>
                <a:cs typeface="Times New Roman" panose="02020603050405020304" pitchFamily="18" charset="0"/>
              </a:rPr>
              <a:t> </a:t>
            </a:r>
            <a:br>
              <a:rPr lang="en-GB" sz="1800" b="0" dirty="0">
                <a:effectLst/>
                <a:latin typeface="Calibri" panose="020F0502020204030204" pitchFamily="34" charset="0"/>
                <a:ea typeface="Calibri" panose="020F0502020204030204" pitchFamily="34" charset="0"/>
                <a:cs typeface="Times New Roman" panose="02020603050405020304" pitchFamily="18" charset="0"/>
              </a:rPr>
            </a:br>
            <a:r>
              <a:rPr lang="en-GB" sz="1800" b="0" dirty="0">
                <a:effectLst/>
                <a:latin typeface="Lato" panose="020F0502020204030203" pitchFamily="34" charset="0"/>
                <a:ea typeface="Calibri" panose="020F0502020204030204" pitchFamily="34" charset="0"/>
                <a:cs typeface="Times New Roman" panose="02020603050405020304" pitchFamily="18" charset="0"/>
              </a:rPr>
              <a:t>When in use the oil becomes a relaxant and sleep aid as the smell of juniper offers emotional support and reduce physical and emotional signs of stress. When inhaled juniper may have positive effects on relaxation responses in the brain. (Levy, 2018)</a:t>
            </a:r>
            <a:br>
              <a:rPr lang="en-GB" sz="1800" b="0" dirty="0">
                <a:effectLst/>
                <a:latin typeface="Calibri" panose="020F0502020204030204" pitchFamily="34" charset="0"/>
                <a:ea typeface="Calibri" panose="020F0502020204030204" pitchFamily="34" charset="0"/>
                <a:cs typeface="Times New Roman" panose="02020603050405020304" pitchFamily="18" charset="0"/>
              </a:rPr>
            </a:br>
            <a:r>
              <a:rPr lang="en-GB" sz="1800" b="0" dirty="0">
                <a:effectLst/>
                <a:latin typeface="Lato" panose="020F0502020204030203" pitchFamily="34" charset="0"/>
                <a:ea typeface="Calibri" panose="020F0502020204030204" pitchFamily="34" charset="0"/>
                <a:cs typeface="Times New Roman" panose="02020603050405020304" pitchFamily="18" charset="0"/>
              </a:rPr>
              <a:t> </a:t>
            </a:r>
            <a:br>
              <a:rPr lang="en-GB" sz="1800" b="0" dirty="0">
                <a:effectLst/>
                <a:latin typeface="Calibri" panose="020F0502020204030204" pitchFamily="34" charset="0"/>
                <a:ea typeface="Calibri" panose="020F0502020204030204" pitchFamily="34" charset="0"/>
                <a:cs typeface="Times New Roman" panose="02020603050405020304" pitchFamily="18" charset="0"/>
              </a:rPr>
            </a:br>
            <a:r>
              <a:rPr lang="en-GB" sz="1800" b="0" dirty="0">
                <a:effectLst/>
                <a:latin typeface="Lato" panose="020F0502020204030203" pitchFamily="34" charset="0"/>
                <a:ea typeface="Calibri" panose="020F0502020204030204" pitchFamily="34" charset="0"/>
                <a:cs typeface="Times New Roman" panose="02020603050405020304" pitchFamily="18" charset="0"/>
              </a:rPr>
              <a:t>Overall, this essential oil added to this blend has the added benefit of a relaxant and sleep.</a:t>
            </a:r>
            <a:br>
              <a:rPr lang="en-GB" sz="1800" b="0" dirty="0">
                <a:effectLst/>
                <a:latin typeface="Calibri" panose="020F0502020204030204" pitchFamily="34" charset="0"/>
                <a:ea typeface="Calibri" panose="020F0502020204030204" pitchFamily="34" charset="0"/>
                <a:cs typeface="Times New Roman" panose="02020603050405020304" pitchFamily="18" charset="0"/>
              </a:rPr>
            </a:br>
            <a:r>
              <a:rPr lang="en-GB" sz="1800" b="0" dirty="0">
                <a:effectLst/>
                <a:latin typeface="Lato" panose="020F0502020204030203" pitchFamily="34" charset="0"/>
                <a:ea typeface="Calibri" panose="020F0502020204030204" pitchFamily="34" charset="0"/>
                <a:cs typeface="Times New Roman" panose="02020603050405020304" pitchFamily="18" charset="0"/>
              </a:rPr>
              <a:t> </a:t>
            </a:r>
            <a:br>
              <a:rPr lang="en-GB" sz="1800" b="0" dirty="0">
                <a:effectLst/>
                <a:latin typeface="Calibri" panose="020F0502020204030204" pitchFamily="34" charset="0"/>
                <a:ea typeface="Calibri" panose="020F0502020204030204" pitchFamily="34" charset="0"/>
                <a:cs typeface="Times New Roman" panose="02020603050405020304" pitchFamily="18" charset="0"/>
              </a:rPr>
            </a:br>
            <a:r>
              <a:rPr lang="en-GB" sz="1800" b="0" dirty="0">
                <a:effectLst/>
                <a:latin typeface="Lato" panose="020F0502020204030203" pitchFamily="34" charset="0"/>
                <a:ea typeface="Calibri" panose="020F0502020204030204" pitchFamily="34" charset="0"/>
                <a:cs typeface="Times New Roman" panose="02020603050405020304" pitchFamily="18" charset="0"/>
              </a:rPr>
              <a:t>Juniper essential oil is effective in nearly all forms of cramps by relaxing the muscles. (</a:t>
            </a:r>
            <a:r>
              <a:rPr lang="en-GB" sz="1800" b="0" dirty="0" err="1">
                <a:effectLst/>
                <a:latin typeface="Lato" panose="020F0502020204030203" pitchFamily="34" charset="0"/>
                <a:ea typeface="Calibri" panose="020F0502020204030204" pitchFamily="34" charset="0"/>
                <a:cs typeface="Times New Roman" panose="02020603050405020304" pitchFamily="18" charset="0"/>
              </a:rPr>
              <a:t>Nagdeve</a:t>
            </a:r>
            <a:r>
              <a:rPr lang="en-GB" sz="1800" b="0" dirty="0">
                <a:effectLst/>
                <a:latin typeface="Lato" panose="020F0502020204030203" pitchFamily="34" charset="0"/>
                <a:ea typeface="Calibri" panose="020F0502020204030204" pitchFamily="34" charset="0"/>
                <a:cs typeface="Times New Roman" panose="02020603050405020304" pitchFamily="18" charset="0"/>
              </a:rPr>
              <a:t>, 2021) making this a prefect choice to aid rest. </a:t>
            </a:r>
            <a:endParaRPr sz="3200" b="0" i="1" dirty="0"/>
          </a:p>
        </p:txBody>
      </p:sp>
      <p:sp>
        <p:nvSpPr>
          <p:cNvPr id="200" name="Google Shape;200;p1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Open Day</a:t>
            </a:r>
          </a:p>
          <a:p>
            <a:pPr marL="0" marR="0" lvl="0" indent="0" algn="ctr" rtl="0">
              <a:lnSpc>
                <a:spcPct val="100000"/>
              </a:lnSpc>
              <a:spcBef>
                <a:spcPts val="100"/>
              </a:spcBef>
              <a:spcAft>
                <a:spcPts val="0"/>
              </a:spcAft>
              <a:buClr>
                <a:srgbClr val="000000"/>
              </a:buClr>
              <a:buSzPts val="800"/>
              <a:buFont typeface="Arial"/>
              <a:buNone/>
            </a:pPr>
            <a:r>
              <a:rPr lang="en-GB" sz="800" b="1" dirty="0">
                <a:latin typeface="Lato"/>
                <a:ea typeface="Lato"/>
                <a:cs typeface="Lato"/>
                <a:sym typeface="Lato"/>
              </a:rPr>
              <a:t>September 2024</a:t>
            </a:r>
            <a:endParaRPr lang="en-GB" sz="800" b="0" i="0" u="none" strike="noStrike" cap="none" dirty="0">
              <a:solidFill>
                <a:schemeClr val="tx1"/>
              </a:solidFill>
              <a:latin typeface="Lato Black"/>
              <a:ea typeface="Lato Black"/>
              <a:cs typeface="Lato Black"/>
              <a:sym typeface="Lato Black"/>
            </a:endParaRPr>
          </a:p>
        </p:txBody>
      </p:sp>
      <p:pic>
        <p:nvPicPr>
          <p:cNvPr id="2050" name="Picture 2">
            <a:extLst>
              <a:ext uri="{FF2B5EF4-FFF2-40B4-BE49-F238E27FC236}">
                <a16:creationId xmlns:a16="http://schemas.microsoft.com/office/drawing/2014/main" id="{E6219E66-66AE-6267-234E-B0F3DFBD0A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271" r="5271"/>
          <a:stretch/>
        </p:blipFill>
        <p:spPr bwMode="auto">
          <a:xfrm>
            <a:off x="8888892" y="0"/>
            <a:ext cx="1804508" cy="756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092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br>
              <a:rPr lang="en-GB" sz="3200"/>
            </a:br>
            <a:br>
              <a:rPr lang="en-GB" sz="2400" b="0" i="1" dirty="0"/>
            </a:br>
            <a:endParaRPr sz="3200" b="0" i="1" dirty="0"/>
          </a:p>
        </p:txBody>
      </p:sp>
      <p:sp>
        <p:nvSpPr>
          <p:cNvPr id="200" name="Google Shape;200;p1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Open Day</a:t>
            </a:r>
          </a:p>
          <a:p>
            <a:pPr marL="0" marR="0" lvl="0" indent="0" algn="ctr" rtl="0">
              <a:lnSpc>
                <a:spcPct val="100000"/>
              </a:lnSpc>
              <a:spcBef>
                <a:spcPts val="100"/>
              </a:spcBef>
              <a:spcAft>
                <a:spcPts val="0"/>
              </a:spcAft>
              <a:buClr>
                <a:srgbClr val="000000"/>
              </a:buClr>
              <a:buSzPts val="800"/>
              <a:buFont typeface="Arial"/>
              <a:buNone/>
            </a:pPr>
            <a:r>
              <a:rPr lang="en-GB" sz="800" b="1" dirty="0">
                <a:latin typeface="Lato"/>
                <a:ea typeface="Lato"/>
                <a:cs typeface="Lato"/>
                <a:sym typeface="Lato"/>
              </a:rPr>
              <a:t>September 2024</a:t>
            </a:r>
            <a:endParaRPr lang="en-GB" sz="800" b="0" i="0" u="none" strike="noStrike" cap="none" dirty="0">
              <a:solidFill>
                <a:schemeClr val="tx1"/>
              </a:solidFill>
              <a:latin typeface="Lato Black"/>
              <a:ea typeface="Lato Black"/>
              <a:cs typeface="Lato Black"/>
              <a:sym typeface="Lato Black"/>
            </a:endParaRPr>
          </a:p>
        </p:txBody>
      </p:sp>
      <p:pic>
        <p:nvPicPr>
          <p:cNvPr id="2050" name="Picture 2">
            <a:extLst>
              <a:ext uri="{FF2B5EF4-FFF2-40B4-BE49-F238E27FC236}">
                <a16:creationId xmlns:a16="http://schemas.microsoft.com/office/drawing/2014/main" id="{E6219E66-66AE-6267-234E-B0F3DFBD0A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271" r="5271"/>
          <a:stretch/>
        </p:blipFill>
        <p:spPr bwMode="auto">
          <a:xfrm>
            <a:off x="8888892" y="0"/>
            <a:ext cx="1804508"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B245204-8AAB-501F-4F76-9F1AB083C8C3}"/>
              </a:ext>
            </a:extLst>
          </p:cNvPr>
          <p:cNvSpPr txBox="1"/>
          <p:nvPr/>
        </p:nvSpPr>
        <p:spPr>
          <a:xfrm>
            <a:off x="2389971" y="522707"/>
            <a:ext cx="6498916" cy="5909310"/>
          </a:xfrm>
          <a:prstGeom prst="rect">
            <a:avLst/>
          </a:prstGeom>
          <a:noFill/>
        </p:spPr>
        <p:txBody>
          <a:bodyPr wrap="square" rtlCol="0">
            <a:spAutoFit/>
          </a:bodyPr>
          <a:lstStyle/>
          <a:p>
            <a:r>
              <a:rPr lang="en-GB" b="1" dirty="0">
                <a:solidFill>
                  <a:srgbClr val="FF0000"/>
                </a:solidFill>
                <a:latin typeface="Lato" panose="020F0502020204030203" pitchFamily="34" charset="0"/>
                <a:ea typeface="Lato" panose="020F0502020204030203" pitchFamily="34" charset="0"/>
                <a:cs typeface="Lato" panose="020F0502020204030203" pitchFamily="34" charset="0"/>
              </a:rPr>
              <a:t>Essential Oil Diffuser base</a:t>
            </a:r>
          </a:p>
          <a:p>
            <a:endParaRPr lang="en-GB" dirty="0"/>
          </a:p>
          <a:p>
            <a:r>
              <a:rPr lang="en-GB" sz="1800" dirty="0">
                <a:effectLst/>
                <a:latin typeface="Lato" panose="020F0502020204030203" pitchFamily="34" charset="0"/>
                <a:ea typeface="Calibri" panose="020F0502020204030204" pitchFamily="34" charset="0"/>
                <a:cs typeface="Times New Roman" panose="02020603050405020304" pitchFamily="18" charset="0"/>
              </a:rPr>
              <a:t>A natural solubilizer with features that enable its application as reed diffuser base, fragrance carrier and/or diluent for fragrances, reinforcing the odour and extending the air fresheners fragrance. It is glycerine based.</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err="1">
                <a:effectLst/>
                <a:latin typeface="Lato" panose="020F0502020204030203" pitchFamily="34" charset="0"/>
                <a:ea typeface="Calibri" panose="020F0502020204030204" pitchFamily="34" charset="0"/>
                <a:cs typeface="Times New Roman" panose="02020603050405020304" pitchFamily="18" charset="0"/>
              </a:rPr>
              <a:t>IFRA</a:t>
            </a:r>
            <a:r>
              <a:rPr lang="en-GB" sz="1800" dirty="0">
                <a:effectLst/>
                <a:latin typeface="Lato" panose="020F0502020204030203" pitchFamily="34" charset="0"/>
                <a:ea typeface="Calibri" panose="020F0502020204030204" pitchFamily="34" charset="0"/>
                <a:cs typeface="Times New Roman" panose="02020603050405020304" pitchFamily="18" charset="0"/>
              </a:rPr>
              <a:t> Compliant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Lato" panose="020F0502020204030203" pitchFamily="34" charset="0"/>
                <a:ea typeface="Calibri" panose="020F0502020204030204" pitchFamily="34" charset="0"/>
                <a:cs typeface="Times New Roman" panose="02020603050405020304" pitchFamily="18" charset="0"/>
              </a:rPr>
              <a:t>Made in the 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Lato" panose="020F0502020204030203" pitchFamily="34" charset="0"/>
                <a:ea typeface="Calibri" panose="020F0502020204030204" pitchFamily="34" charset="0"/>
                <a:cs typeface="Times New Roman" panose="02020603050405020304" pitchFamily="18" charset="0"/>
              </a:rPr>
              <a:t>Vegan-Friendly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Lato" panose="020F0502020204030203" pitchFamily="34" charset="0"/>
                <a:ea typeface="Calibri" panose="020F0502020204030204" pitchFamily="34" charset="0"/>
                <a:cs typeface="Times New Roman" panose="02020603050405020304" pitchFamily="18" charset="0"/>
              </a:rPr>
              <a:t>Cruelty Free</a:t>
            </a:r>
          </a:p>
          <a:p>
            <a:pPr marL="342900" lvl="0" indent="-342900">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Lato" panose="020F0502020204030203" pitchFamily="34" charset="0"/>
                <a:ea typeface="Calibri" panose="020F0502020204030204" pitchFamily="34" charset="0"/>
                <a:cs typeface="Times New Roman" panose="02020603050405020304" pitchFamily="18" charset="0"/>
              </a:rPr>
              <a:t>This biobased solvent is derived from a renewable source. It presents excellent solubilization power, adequate evaporation rate, low odour and LVP-VOC, which are key to achieve a sustainable formulation.</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Lato" panose="020F0502020204030203" pitchFamily="34" charset="0"/>
                <a:ea typeface="Calibri" panose="020F0502020204030204" pitchFamily="34" charset="0"/>
                <a:cs typeface="Times New Roman" panose="02020603050405020304" pitchFamily="18" charset="0"/>
              </a:rPr>
              <a:t>Unlike </a:t>
            </a:r>
            <a:r>
              <a:rPr lang="en-GB" sz="1800" dirty="0" err="1">
                <a:effectLst/>
                <a:latin typeface="Lato" panose="020F0502020204030203" pitchFamily="34" charset="0"/>
                <a:ea typeface="Calibri" panose="020F0502020204030204" pitchFamily="34" charset="0"/>
                <a:cs typeface="Times New Roman" panose="02020603050405020304" pitchFamily="18" charset="0"/>
              </a:rPr>
              <a:t>DPM</a:t>
            </a:r>
            <a:r>
              <a:rPr lang="en-GB" sz="1800" dirty="0">
                <a:effectLst/>
                <a:latin typeface="Lato" panose="020F0502020204030203" pitchFamily="34" charset="0"/>
                <a:ea typeface="Calibri" panose="020F0502020204030204" pitchFamily="34" charset="0"/>
                <a:cs typeface="Times New Roman" panose="02020603050405020304" pitchFamily="18" charset="0"/>
              </a:rPr>
              <a:t> (</a:t>
            </a:r>
            <a:r>
              <a:rPr lang="en-GB" sz="1800" dirty="0" err="1">
                <a:effectLst/>
                <a:latin typeface="Lato" panose="020F0502020204030203" pitchFamily="34" charset="0"/>
                <a:ea typeface="Calibri" panose="020F0502020204030204" pitchFamily="34" charset="0"/>
                <a:cs typeface="Times New Roman" panose="02020603050405020304" pitchFamily="18" charset="0"/>
              </a:rPr>
              <a:t>Dipropylene</a:t>
            </a:r>
            <a:r>
              <a:rPr lang="en-GB" sz="1800" dirty="0">
                <a:effectLst/>
                <a:latin typeface="Lato" panose="020F0502020204030203" pitchFamily="34" charset="0"/>
                <a:ea typeface="Calibri" panose="020F0502020204030204" pitchFamily="34" charset="0"/>
                <a:cs typeface="Times New Roman" panose="02020603050405020304" pitchFamily="18" charset="0"/>
              </a:rPr>
              <a:t> glycol methyl ether) and other diffuser bases, this evaporates fully and does not have the metallic odour associated with other base materials.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Lato" panose="020F0502020204030203" pitchFamily="34" charset="0"/>
                <a:ea typeface="Calibri" panose="020F0502020204030204" pitchFamily="34" charset="0"/>
                <a:cs typeface="Times New Roman" panose="02020603050405020304" pitchFamily="18" charset="0"/>
              </a:rPr>
              <a:t>The base can support high levels of essential oils (10-25%). </a:t>
            </a:r>
            <a:endParaRPr lang="en-GB" dirty="0"/>
          </a:p>
        </p:txBody>
      </p:sp>
    </p:spTree>
    <p:extLst>
      <p:ext uri="{BB962C8B-B14F-4D97-AF65-F5344CB8AC3E}">
        <p14:creationId xmlns:p14="http://schemas.microsoft.com/office/powerpoint/2010/main" val="878781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22822" y="-9525"/>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br>
              <a:rPr lang="en-GB" sz="3200"/>
            </a:br>
            <a:br>
              <a:rPr lang="en-GB" sz="2400" b="0" i="1" dirty="0"/>
            </a:br>
            <a:endParaRPr sz="3200" b="0" i="1" dirty="0"/>
          </a:p>
        </p:txBody>
      </p:sp>
      <p:sp>
        <p:nvSpPr>
          <p:cNvPr id="200" name="Google Shape;200;p1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Open Day</a:t>
            </a:r>
          </a:p>
          <a:p>
            <a:pPr marL="0" marR="0" lvl="0" indent="0" algn="ctr" rtl="0">
              <a:lnSpc>
                <a:spcPct val="100000"/>
              </a:lnSpc>
              <a:spcBef>
                <a:spcPts val="100"/>
              </a:spcBef>
              <a:spcAft>
                <a:spcPts val="0"/>
              </a:spcAft>
              <a:buClr>
                <a:srgbClr val="000000"/>
              </a:buClr>
              <a:buSzPts val="800"/>
              <a:buFont typeface="Arial"/>
              <a:buNone/>
            </a:pPr>
            <a:r>
              <a:rPr lang="en-GB" sz="800" b="1" dirty="0">
                <a:latin typeface="Lato"/>
                <a:ea typeface="Lato"/>
                <a:cs typeface="Lato"/>
                <a:sym typeface="Lato"/>
              </a:rPr>
              <a:t>September 2024</a:t>
            </a:r>
            <a:endParaRPr lang="en-GB" sz="800" b="0" i="0" u="none" strike="noStrike" cap="none" dirty="0">
              <a:solidFill>
                <a:schemeClr val="tx1"/>
              </a:solidFill>
              <a:latin typeface="Lato Black"/>
              <a:ea typeface="Lato Black"/>
              <a:cs typeface="Lato Black"/>
              <a:sym typeface="Lato Black"/>
            </a:endParaRPr>
          </a:p>
        </p:txBody>
      </p:sp>
      <p:pic>
        <p:nvPicPr>
          <p:cNvPr id="2050" name="Picture 2">
            <a:extLst>
              <a:ext uri="{FF2B5EF4-FFF2-40B4-BE49-F238E27FC236}">
                <a16:creationId xmlns:a16="http://schemas.microsoft.com/office/drawing/2014/main" id="{E6219E66-66AE-6267-234E-B0F3DFBD0A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271" r="5271"/>
          <a:stretch/>
        </p:blipFill>
        <p:spPr bwMode="auto">
          <a:xfrm>
            <a:off x="8888892" y="0"/>
            <a:ext cx="1804508"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12F1220-F15F-93CA-4D76-73FCABD9B830}"/>
              </a:ext>
            </a:extLst>
          </p:cNvPr>
          <p:cNvSpPr txBox="1"/>
          <p:nvPr/>
        </p:nvSpPr>
        <p:spPr>
          <a:xfrm>
            <a:off x="1954283" y="123825"/>
            <a:ext cx="6452071" cy="8402300"/>
          </a:xfrm>
          <a:prstGeom prst="rect">
            <a:avLst/>
          </a:prstGeom>
          <a:noFill/>
        </p:spPr>
        <p:txBody>
          <a:bodyPr wrap="square" rtlCol="0">
            <a:spAutoFit/>
          </a:bodyPr>
          <a:lstStyle/>
          <a:p>
            <a:r>
              <a:rPr lang="en-GB" b="1" dirty="0">
                <a:solidFill>
                  <a:srgbClr val="FF0000"/>
                </a:solidFill>
                <a:latin typeface="Lato" panose="020F0502020204030203" pitchFamily="34" charset="0"/>
                <a:ea typeface="Lato" panose="020F0502020204030203" pitchFamily="34" charset="0"/>
                <a:cs typeface="Lato" panose="020F0502020204030203" pitchFamily="34" charset="0"/>
              </a:rPr>
              <a:t>How to Use the Base in a Diffuser</a:t>
            </a:r>
          </a:p>
          <a:p>
            <a:endParaRPr lang="en-GB" dirty="0">
              <a:latin typeface="Lato" panose="020F0502020204030203" pitchFamily="34" charset="0"/>
              <a:ea typeface="Lato" panose="020F0502020204030203" pitchFamily="34" charset="0"/>
              <a:cs typeface="Lato" panose="020F0502020204030203" pitchFamily="34" charset="0"/>
            </a:endParaRPr>
          </a:p>
          <a:p>
            <a:r>
              <a:rPr lang="en-GB" b="1" dirty="0">
                <a:latin typeface="Lato" panose="020F0502020204030203" pitchFamily="34" charset="0"/>
                <a:ea typeface="Lato" panose="020F0502020204030203" pitchFamily="34" charset="0"/>
                <a:cs typeface="Lato" panose="020F0502020204030203" pitchFamily="34" charset="0"/>
              </a:rPr>
              <a:t>What you will need:</a:t>
            </a:r>
          </a:p>
          <a:p>
            <a:pPr algn="l">
              <a:buFont typeface="+mj-lt"/>
              <a:buAutoNum type="arabicPeriod"/>
            </a:pPr>
            <a:r>
              <a:rPr lang="en-GB" b="0" i="0" dirty="0">
                <a:solidFill>
                  <a:srgbClr val="00273F"/>
                </a:solidFill>
                <a:effectLst/>
                <a:latin typeface="Lato" panose="020F0502020204030203" pitchFamily="34" charset="0"/>
                <a:ea typeface="Lato" panose="020F0502020204030203" pitchFamily="34" charset="0"/>
                <a:cs typeface="Lato" panose="020F0502020204030203" pitchFamily="34" charset="0"/>
              </a:rPr>
              <a:t>A suitable container, glass is ideal as it is does not react with your mixture.</a:t>
            </a:r>
            <a:br>
              <a:rPr lang="en-GB" b="0" i="0" dirty="0">
                <a:solidFill>
                  <a:srgbClr val="00273F"/>
                </a:solidFill>
                <a:effectLst/>
                <a:latin typeface="Lato" panose="020F0502020204030203" pitchFamily="34" charset="0"/>
                <a:ea typeface="Lato" panose="020F0502020204030203" pitchFamily="34" charset="0"/>
                <a:cs typeface="Lato" panose="020F0502020204030203" pitchFamily="34" charset="0"/>
              </a:rPr>
            </a:br>
            <a:r>
              <a:rPr lang="en-GB" b="0" i="0" dirty="0">
                <a:solidFill>
                  <a:srgbClr val="00273F"/>
                </a:solidFill>
                <a:effectLst/>
                <a:latin typeface="Lato" panose="020F0502020204030203" pitchFamily="34" charset="0"/>
                <a:ea typeface="Lato" panose="020F0502020204030203" pitchFamily="34" charset="0"/>
                <a:cs typeface="Lato" panose="020F0502020204030203" pitchFamily="34" charset="0"/>
              </a:rPr>
              <a:t>2. Enough </a:t>
            </a:r>
            <a:r>
              <a:rPr lang="en-GB" b="0" i="0" u="none" strike="noStrike" dirty="0">
                <a:solidFill>
                  <a:srgbClr val="00273F"/>
                </a:solidFill>
                <a:effectLst/>
                <a:latin typeface="Lato" panose="020F0502020204030203" pitchFamily="34" charset="0"/>
                <a:ea typeface="Lato" panose="020F0502020204030203" pitchFamily="34" charset="0"/>
                <a:cs typeface="Lato" panose="020F0502020204030203" pitchFamily="34" charset="0"/>
              </a:rPr>
              <a:t>Essential oil synergy </a:t>
            </a:r>
            <a:r>
              <a:rPr lang="en-GB" b="0" i="0" dirty="0">
                <a:solidFill>
                  <a:srgbClr val="00273F"/>
                </a:solidFill>
                <a:effectLst/>
                <a:latin typeface="Lato" panose="020F0502020204030203" pitchFamily="34" charset="0"/>
                <a:ea typeface="Lato" panose="020F0502020204030203" pitchFamily="34" charset="0"/>
                <a:cs typeface="Lato" panose="020F0502020204030203" pitchFamily="34" charset="0"/>
              </a:rPr>
              <a:t>to add 10 to 25%</a:t>
            </a:r>
          </a:p>
          <a:p>
            <a:pPr algn="l"/>
            <a:r>
              <a:rPr lang="en-GB" dirty="0">
                <a:solidFill>
                  <a:srgbClr val="00273F"/>
                </a:solidFill>
                <a:latin typeface="Lato" panose="020F0502020204030203" pitchFamily="34" charset="0"/>
                <a:ea typeface="Lato" panose="020F0502020204030203" pitchFamily="34" charset="0"/>
                <a:cs typeface="Lato" panose="020F0502020204030203" pitchFamily="34" charset="0"/>
              </a:rPr>
              <a:t>3. Essential Oil Diffuser base</a:t>
            </a:r>
          </a:p>
          <a:p>
            <a:pPr algn="l"/>
            <a:r>
              <a:rPr lang="en-GB" b="0" i="0" dirty="0">
                <a:solidFill>
                  <a:srgbClr val="00273F"/>
                </a:solidFill>
                <a:effectLst/>
                <a:latin typeface="Lato" panose="020F0502020204030203" pitchFamily="34" charset="0"/>
                <a:ea typeface="Lato" panose="020F0502020204030203" pitchFamily="34" charset="0"/>
                <a:cs typeface="Lato" panose="020F0502020204030203" pitchFamily="34" charset="0"/>
              </a:rPr>
              <a:t>4. 5-10 reeds depending on the size of your container.</a:t>
            </a:r>
          </a:p>
          <a:p>
            <a:endParaRPr lang="en-GB" dirty="0">
              <a:latin typeface="Lato" panose="020F0502020204030203" pitchFamily="34" charset="0"/>
              <a:ea typeface="Lato" panose="020F0502020204030203" pitchFamily="34" charset="0"/>
              <a:cs typeface="Lato" panose="020F0502020204030203" pitchFamily="34" charset="0"/>
            </a:endParaRPr>
          </a:p>
          <a:p>
            <a:pPr algn="l"/>
            <a:r>
              <a:rPr lang="en-GB" b="1" i="0" dirty="0">
                <a:solidFill>
                  <a:srgbClr val="00273F"/>
                </a:solidFill>
                <a:effectLst/>
                <a:latin typeface="Lato" panose="020F0502020204030203" pitchFamily="34" charset="0"/>
                <a:ea typeface="Lato" panose="020F0502020204030203" pitchFamily="34" charset="0"/>
                <a:cs typeface="Lato" panose="020F0502020204030203" pitchFamily="34" charset="0"/>
              </a:rPr>
              <a:t>Instructions:</a:t>
            </a:r>
          </a:p>
          <a:p>
            <a:pPr algn="l"/>
            <a:endParaRPr lang="en-GB" b="1" i="0" dirty="0">
              <a:solidFill>
                <a:srgbClr val="00273F"/>
              </a:solidFill>
              <a:effectLst/>
              <a:latin typeface="Lato" panose="020F0502020204030203" pitchFamily="34" charset="0"/>
              <a:ea typeface="Lato" panose="020F0502020204030203" pitchFamily="34" charset="0"/>
              <a:cs typeface="Lato" panose="020F0502020204030203" pitchFamily="34" charset="0"/>
            </a:endParaRPr>
          </a:p>
          <a:p>
            <a:r>
              <a:rPr lang="en-GB" b="0" i="0" dirty="0">
                <a:solidFill>
                  <a:srgbClr val="00273F"/>
                </a:solidFill>
                <a:effectLst/>
                <a:latin typeface="Lato" panose="020F0502020204030203" pitchFamily="34" charset="0"/>
                <a:ea typeface="Lato" panose="020F0502020204030203" pitchFamily="34" charset="0"/>
                <a:cs typeface="Lato" panose="020F0502020204030203" pitchFamily="34" charset="0"/>
              </a:rPr>
              <a:t>For our example of a reed diffuser in a 200ml bottle at 10% we are going to first add 180ml of </a:t>
            </a:r>
            <a:r>
              <a:rPr lang="en-GB" dirty="0">
                <a:solidFill>
                  <a:srgbClr val="00273F"/>
                </a:solidFill>
                <a:latin typeface="Lato" panose="020F0502020204030203" pitchFamily="34" charset="0"/>
                <a:ea typeface="Lato" panose="020F0502020204030203" pitchFamily="34" charset="0"/>
                <a:cs typeface="Lato" panose="020F0502020204030203" pitchFamily="34" charset="0"/>
              </a:rPr>
              <a:t>Essential Oil Diffuser base </a:t>
            </a:r>
            <a:r>
              <a:rPr lang="en-GB" b="0" i="0" dirty="0">
                <a:solidFill>
                  <a:srgbClr val="00273F"/>
                </a:solidFill>
                <a:effectLst/>
                <a:latin typeface="Lato" panose="020F0502020204030203" pitchFamily="34" charset="0"/>
                <a:ea typeface="Lato" panose="020F0502020204030203" pitchFamily="34" charset="0"/>
                <a:cs typeface="Lato" panose="020F0502020204030203" pitchFamily="34" charset="0"/>
              </a:rPr>
              <a:t>to a jug, followed by 20ml of your chosen oil synergy</a:t>
            </a:r>
          </a:p>
          <a:p>
            <a:pPr algn="l"/>
            <a:r>
              <a:rPr lang="en-GB" b="0" i="0" dirty="0">
                <a:solidFill>
                  <a:srgbClr val="00273F"/>
                </a:solidFill>
                <a:effectLst/>
                <a:latin typeface="Lato" panose="020F0502020204030203" pitchFamily="34" charset="0"/>
                <a:ea typeface="Lato" panose="020F0502020204030203" pitchFamily="34" charset="0"/>
                <a:cs typeface="Lato" panose="020F0502020204030203" pitchFamily="34" charset="0"/>
              </a:rPr>
              <a:t>It is preferable to mix in a jug so if you choose to make more than one reed diffusers at a time the mixture will be consistent.</a:t>
            </a:r>
          </a:p>
          <a:p>
            <a:pPr algn="l"/>
            <a:r>
              <a:rPr lang="en-GB" b="0" i="0" dirty="0">
                <a:solidFill>
                  <a:srgbClr val="00273F"/>
                </a:solidFill>
                <a:effectLst/>
                <a:latin typeface="Lato" panose="020F0502020204030203" pitchFamily="34" charset="0"/>
                <a:ea typeface="Lato" panose="020F0502020204030203" pitchFamily="34" charset="0"/>
                <a:cs typeface="Lato" panose="020F0502020204030203" pitchFamily="34" charset="0"/>
              </a:rPr>
              <a:t>Once you have your mixture, you simply need to fill your container and add the reeds.</a:t>
            </a:r>
            <a:br>
              <a:rPr lang="en-GB" b="0" i="0" dirty="0">
                <a:solidFill>
                  <a:srgbClr val="00273F"/>
                </a:solidFill>
                <a:effectLst/>
                <a:latin typeface="Lato" panose="020F0502020204030203" pitchFamily="34" charset="0"/>
                <a:ea typeface="Lato" panose="020F0502020204030203" pitchFamily="34" charset="0"/>
                <a:cs typeface="Lato" panose="020F0502020204030203" pitchFamily="34" charset="0"/>
              </a:rPr>
            </a:br>
            <a:r>
              <a:rPr lang="en-GB" b="0" i="0" dirty="0">
                <a:solidFill>
                  <a:srgbClr val="00273F"/>
                </a:solidFill>
                <a:effectLst/>
                <a:latin typeface="Lato" panose="020F0502020204030203" pitchFamily="34" charset="0"/>
                <a:ea typeface="Lato" panose="020F0502020204030203" pitchFamily="34" charset="0"/>
                <a:cs typeface="Lato" panose="020F0502020204030203" pitchFamily="34" charset="0"/>
              </a:rPr>
              <a:t>Place them into the neck of the bottle and into the reed diffuser mixture, allow them a short time to absorb some fragrance. Then carefully remove the reeds flip them over and place them back into the reed diffuser.</a:t>
            </a:r>
          </a:p>
          <a:p>
            <a:pPr algn="l"/>
            <a:r>
              <a:rPr lang="en-GB" b="0" i="0" dirty="0">
                <a:solidFill>
                  <a:srgbClr val="00273F"/>
                </a:solidFill>
                <a:effectLst/>
                <a:latin typeface="Lato" panose="020F0502020204030203" pitchFamily="34" charset="0"/>
                <a:ea typeface="Lato" panose="020F0502020204030203" pitchFamily="34" charset="0"/>
                <a:cs typeface="Lato" panose="020F0502020204030203" pitchFamily="34" charset="0"/>
              </a:rPr>
              <a:t>Now you are ready to enjoy your own handmade reed diffuser.</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321727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br>
              <a:rPr lang="en-GB" sz="3200"/>
            </a:br>
            <a:br>
              <a:rPr lang="en-GB" sz="2400" b="0" i="1" dirty="0"/>
            </a:br>
            <a:endParaRPr sz="3200" b="0" i="1" dirty="0"/>
          </a:p>
        </p:txBody>
      </p:sp>
      <p:sp>
        <p:nvSpPr>
          <p:cNvPr id="200" name="Google Shape;200;p1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Open Day</a:t>
            </a:r>
          </a:p>
          <a:p>
            <a:pPr marL="0" marR="0" lvl="0" indent="0" algn="ctr" rtl="0">
              <a:lnSpc>
                <a:spcPct val="100000"/>
              </a:lnSpc>
              <a:spcBef>
                <a:spcPts val="100"/>
              </a:spcBef>
              <a:spcAft>
                <a:spcPts val="0"/>
              </a:spcAft>
              <a:buClr>
                <a:srgbClr val="000000"/>
              </a:buClr>
              <a:buSzPts val="800"/>
              <a:buFont typeface="Arial"/>
              <a:buNone/>
            </a:pPr>
            <a:r>
              <a:rPr lang="en-GB" sz="800" b="1" dirty="0">
                <a:latin typeface="Lato"/>
                <a:ea typeface="Lato"/>
                <a:cs typeface="Lato"/>
                <a:sym typeface="Lato"/>
              </a:rPr>
              <a:t>September 2024</a:t>
            </a:r>
            <a:endParaRPr lang="en-GB" sz="800" b="0" i="0" u="none" strike="noStrike" cap="none" dirty="0">
              <a:solidFill>
                <a:schemeClr val="tx1"/>
              </a:solidFill>
              <a:latin typeface="Lato Black"/>
              <a:ea typeface="Lato Black"/>
              <a:cs typeface="Lato Black"/>
              <a:sym typeface="Lato Black"/>
            </a:endParaRPr>
          </a:p>
        </p:txBody>
      </p:sp>
      <p:pic>
        <p:nvPicPr>
          <p:cNvPr id="3" name="Picture 2">
            <a:extLst>
              <a:ext uri="{FF2B5EF4-FFF2-40B4-BE49-F238E27FC236}">
                <a16:creationId xmlns:a16="http://schemas.microsoft.com/office/drawing/2014/main" id="{126B4E00-7B4D-7C28-DDAF-18725D9D0C1F}"/>
              </a:ext>
            </a:extLst>
          </p:cNvPr>
          <p:cNvPicPr>
            <a:picLocks noChangeAspect="1"/>
          </p:cNvPicPr>
          <p:nvPr/>
        </p:nvPicPr>
        <p:blipFill>
          <a:blip r:embed="rId5"/>
          <a:srcRect l="20699" r="63293"/>
          <a:stretch/>
        </p:blipFill>
        <p:spPr>
          <a:xfrm>
            <a:off x="8674570" y="0"/>
            <a:ext cx="2018829" cy="7562850"/>
          </a:xfrm>
          <a:prstGeom prst="rect">
            <a:avLst/>
          </a:prstGeom>
        </p:spPr>
      </p:pic>
      <p:sp>
        <p:nvSpPr>
          <p:cNvPr id="4" name="TextBox 3">
            <a:extLst>
              <a:ext uri="{FF2B5EF4-FFF2-40B4-BE49-F238E27FC236}">
                <a16:creationId xmlns:a16="http://schemas.microsoft.com/office/drawing/2014/main" id="{51019274-A1C6-E143-A9A6-C4816E533BF8}"/>
              </a:ext>
            </a:extLst>
          </p:cNvPr>
          <p:cNvSpPr txBox="1"/>
          <p:nvPr/>
        </p:nvSpPr>
        <p:spPr>
          <a:xfrm>
            <a:off x="1857788" y="257383"/>
            <a:ext cx="5241510" cy="7048083"/>
          </a:xfrm>
          <a:prstGeom prst="rect">
            <a:avLst/>
          </a:prstGeom>
          <a:noFill/>
        </p:spPr>
        <p:txBody>
          <a:bodyPr wrap="square" rtlCol="0">
            <a:spAutoFit/>
          </a:bodyPr>
          <a:lstStyle/>
          <a:p>
            <a:r>
              <a:rPr lang="en-GB" sz="2000" b="1" dirty="0">
                <a:solidFill>
                  <a:srgbClr val="FF0000"/>
                </a:solidFill>
                <a:latin typeface="Lato" panose="020F0502020204030203" pitchFamily="34" charset="0"/>
                <a:ea typeface="Lato" panose="020F0502020204030203" pitchFamily="34" charset="0"/>
                <a:cs typeface="Lato" panose="020F0502020204030203" pitchFamily="34" charset="0"/>
              </a:rPr>
              <a:t>Christmas Oil Diffuser</a:t>
            </a:r>
          </a:p>
          <a:p>
            <a:endParaRPr lang="en-GB" dirty="0"/>
          </a:p>
          <a:p>
            <a:r>
              <a:rPr lang="en-GB" dirty="0"/>
              <a:t>Christmas Aromas essential oil synergy</a:t>
            </a:r>
          </a:p>
          <a:p>
            <a:r>
              <a:rPr lang="en-GB" dirty="0"/>
              <a:t>10% essential oil in Essential Oil Diffuser Base</a:t>
            </a:r>
          </a:p>
          <a:p>
            <a:r>
              <a:rPr lang="en-GB" dirty="0"/>
              <a:t>5 Reed diffuser Stick</a:t>
            </a:r>
          </a:p>
          <a:p>
            <a:r>
              <a:rPr lang="en-GB" dirty="0"/>
              <a:t>Amber glass bottle with Aluminium lid </a:t>
            </a:r>
          </a:p>
          <a:p>
            <a:endParaRPr lang="en-GB" dirty="0"/>
          </a:p>
          <a:p>
            <a:r>
              <a:rPr lang="en-GB" dirty="0"/>
              <a:t>Fill Your Home with that Warm, Festive Feeling!</a:t>
            </a:r>
          </a:p>
          <a:p>
            <a:r>
              <a:rPr lang="en-GB" dirty="0"/>
              <a:t>Imagine the cosy aroma of a crackling fireplace, the fresh scent of pine trees, and the comforting embrace of holiday spices—all neatly packaged in a diffuser bottle. It's the perfect way to give your home that warm, festive feeling!</a:t>
            </a:r>
          </a:p>
          <a:p>
            <a:endParaRPr lang="en-GB" dirty="0"/>
          </a:p>
          <a:p>
            <a:r>
              <a:rPr lang="en-GB" dirty="0"/>
              <a:t>Warm and inviting aromas: The blend of cinnamon, sweet orange, pine scotch, and nutmeg creates a cozy and festive atmosphere.</a:t>
            </a:r>
          </a:p>
          <a:p>
            <a:endParaRPr lang="en-GB" dirty="0"/>
          </a:p>
          <a:p>
            <a:r>
              <a:rPr lang="en-GB" dirty="0"/>
              <a:t>Long-lasting fragrance: The diffuser will fill your home with fragrance for weeks.</a:t>
            </a:r>
          </a:p>
          <a:p>
            <a:endParaRPr lang="en-GB" dirty="0"/>
          </a:p>
          <a:p>
            <a:endParaRPr lang="en-GB" dirty="0"/>
          </a:p>
          <a:p>
            <a:r>
              <a:rPr lang="en-GB" dirty="0"/>
              <a:t>Beautiful Christmas Gift! Make your own!</a:t>
            </a:r>
          </a:p>
          <a:p>
            <a:endParaRPr lang="en-GB" dirty="0"/>
          </a:p>
          <a:p>
            <a:endParaRPr lang="en-GB" dirty="0"/>
          </a:p>
        </p:txBody>
      </p:sp>
      <p:pic>
        <p:nvPicPr>
          <p:cNvPr id="6" name="Picture 5" descr="A bottle of reed diffuser with white box and ribbon&#10;&#10;Description automatically generated">
            <a:extLst>
              <a:ext uri="{FF2B5EF4-FFF2-40B4-BE49-F238E27FC236}">
                <a16:creationId xmlns:a16="http://schemas.microsoft.com/office/drawing/2014/main" id="{8F555268-3732-32B6-8B67-9DB24C37750D}"/>
              </a:ext>
            </a:extLst>
          </p:cNvPr>
          <p:cNvPicPr>
            <a:picLocks noChangeAspect="1"/>
          </p:cNvPicPr>
          <p:nvPr/>
        </p:nvPicPr>
        <p:blipFill>
          <a:blip r:embed="rId6">
            <a:clrChange>
              <a:clrFrom>
                <a:srgbClr val="FFFFFF"/>
              </a:clrFrom>
              <a:clrTo>
                <a:srgbClr val="FFFFFF">
                  <a:alpha val="0"/>
                </a:srgbClr>
              </a:clrTo>
            </a:clrChange>
            <a:alphaModFix/>
            <a:extLst>
              <a:ext uri="{28A0092B-C50C-407E-A947-70E740481C1C}">
                <a14:useLocalDpi xmlns:a14="http://schemas.microsoft.com/office/drawing/2010/main" val="0"/>
              </a:ext>
            </a:extLst>
          </a:blip>
          <a:srcRect l="27167" b="6486"/>
          <a:stretch/>
        </p:blipFill>
        <p:spPr>
          <a:xfrm>
            <a:off x="6946900" y="1505982"/>
            <a:ext cx="4717422" cy="6056868"/>
          </a:xfrm>
          <a:prstGeom prst="rect">
            <a:avLst/>
          </a:prstGeom>
        </p:spPr>
      </p:pic>
    </p:spTree>
    <p:extLst>
      <p:ext uri="{BB962C8B-B14F-4D97-AF65-F5344CB8AC3E}">
        <p14:creationId xmlns:p14="http://schemas.microsoft.com/office/powerpoint/2010/main" val="2746460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 name="Google Shape;170;p11">
            <a:extLst>
              <a:ext uri="{FF2B5EF4-FFF2-40B4-BE49-F238E27FC236}">
                <a16:creationId xmlns:a16="http://schemas.microsoft.com/office/drawing/2014/main" id="{38AE29D9-DC0C-047B-5B0B-E3C60C0C0647}"/>
              </a:ext>
            </a:extLst>
          </p:cNvPr>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 name="Google Shape;63;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8"/>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 name="Google Shape;76;p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 name="Google Shape;77;p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 name="Google Shape;78;p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 name="Google Shape;79;p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Open Day</a:t>
            </a:r>
          </a:p>
          <a:p>
            <a:pPr marL="0" marR="0" lvl="0" indent="0" algn="ctr" rtl="0">
              <a:lnSpc>
                <a:spcPct val="100000"/>
              </a:lnSpc>
              <a:spcBef>
                <a:spcPts val="100"/>
              </a:spcBef>
              <a:spcAft>
                <a:spcPts val="0"/>
              </a:spcAft>
              <a:buClr>
                <a:srgbClr val="000000"/>
              </a:buClr>
              <a:buSzPts val="800"/>
              <a:buFont typeface="Arial"/>
              <a:buNone/>
            </a:pPr>
            <a:r>
              <a:rPr lang="en-GB" sz="800" b="1" dirty="0">
                <a:latin typeface="Lato"/>
                <a:ea typeface="Lato"/>
                <a:cs typeface="Lato"/>
                <a:sym typeface="Lato"/>
              </a:rPr>
              <a:t>September 2024</a:t>
            </a:r>
            <a:endParaRPr sz="800" b="0" i="0" u="none" strike="noStrike" cap="none" dirty="0">
              <a:solidFill>
                <a:schemeClr val="tx1"/>
              </a:solidFill>
              <a:latin typeface="Lato Black"/>
              <a:ea typeface="Lato Black"/>
              <a:cs typeface="Lato Black"/>
              <a:sym typeface="Lato Black"/>
            </a:endParaRPr>
          </a:p>
        </p:txBody>
      </p:sp>
      <p:sp>
        <p:nvSpPr>
          <p:cNvPr id="2" name="Google Shape;90;p8">
            <a:extLst>
              <a:ext uri="{FF2B5EF4-FFF2-40B4-BE49-F238E27FC236}">
                <a16:creationId xmlns:a16="http://schemas.microsoft.com/office/drawing/2014/main" id="{CE99F717-5966-BFBA-0EBB-F54113EA8F52}"/>
              </a:ext>
            </a:extLst>
          </p:cNvPr>
          <p:cNvSpPr txBox="1">
            <a:spLocks/>
          </p:cNvSpPr>
          <p:nvPr/>
        </p:nvSpPr>
        <p:spPr>
          <a:xfrm>
            <a:off x="2091574" y="600783"/>
            <a:ext cx="6768384" cy="443711"/>
          </a:xfrm>
          <a:prstGeom prst="rect">
            <a:avLst/>
          </a:prstGeom>
          <a:no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699"/>
            <a:r>
              <a:rPr lang="en-GB" sz="3200" dirty="0">
                <a:solidFill>
                  <a:srgbClr val="FF0000"/>
                </a:solidFill>
              </a:rPr>
              <a:t>Wellbeing, World and Work</a:t>
            </a:r>
            <a:endParaRPr lang="en-GB" sz="2800" dirty="0">
              <a:solidFill>
                <a:srgbClr val="FF0000"/>
              </a:solidFill>
            </a:endParaRPr>
          </a:p>
        </p:txBody>
      </p:sp>
      <p:pic>
        <p:nvPicPr>
          <p:cNvPr id="3" name="Picture 2" descr="Free Magnolia Branches photo and picture">
            <a:extLst>
              <a:ext uri="{FF2B5EF4-FFF2-40B4-BE49-F238E27FC236}">
                <a16:creationId xmlns:a16="http://schemas.microsoft.com/office/drawing/2014/main" id="{8B514C3B-A9CF-6134-7BB1-04FC967B9E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826" r="41038"/>
          <a:stretch/>
        </p:blipFill>
        <p:spPr bwMode="auto">
          <a:xfrm>
            <a:off x="8890222" y="28575"/>
            <a:ext cx="1803178" cy="7562850"/>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92;p8">
            <a:extLst>
              <a:ext uri="{FF2B5EF4-FFF2-40B4-BE49-F238E27FC236}">
                <a16:creationId xmlns:a16="http://schemas.microsoft.com/office/drawing/2014/main" id="{9F8F4063-5AA5-1591-0360-F5A1058F8A92}"/>
              </a:ext>
            </a:extLst>
          </p:cNvPr>
          <p:cNvSpPr txBox="1"/>
          <p:nvPr/>
        </p:nvSpPr>
        <p:spPr>
          <a:xfrm>
            <a:off x="1926047" y="1673454"/>
            <a:ext cx="6848222" cy="4524275"/>
          </a:xfrm>
          <a:prstGeom prst="rect">
            <a:avLst/>
          </a:prstGeom>
          <a:noFill/>
          <a:ln>
            <a:noFill/>
          </a:ln>
        </p:spPr>
        <p:txBody>
          <a:bodyPr spcFirstLastPara="1" wrap="square" lIns="91425" tIns="45700" rIns="91425" bIns="45700" anchor="t" anchorCtr="0">
            <a:spAutoFit/>
          </a:bodyPr>
          <a:lstStyle/>
          <a:p>
            <a:pPr marL="457200" lvl="0" indent="-375165" algn="l" rtl="0">
              <a:spcBef>
                <a:spcPts val="0"/>
              </a:spcBef>
              <a:spcAft>
                <a:spcPts val="0"/>
              </a:spcAft>
              <a:buSzPts val="2308"/>
              <a:buFont typeface="Wingdings" panose="05000000000000000000" pitchFamily="2" charset="2"/>
              <a:buChar char="§"/>
            </a:pPr>
            <a:r>
              <a:rPr lang="en-GB" sz="2400" b="1" dirty="0">
                <a:latin typeface="Lato" panose="020F0502020204030203" pitchFamily="34" charset="0"/>
                <a:ea typeface="Lato" panose="020F0502020204030203" pitchFamily="34" charset="0"/>
                <a:cs typeface="Lato" panose="020F0502020204030203" pitchFamily="34" charset="0"/>
              </a:rPr>
              <a:t>Wellbeing</a:t>
            </a:r>
          </a:p>
          <a:p>
            <a:pPr marL="82035" lvl="0" algn="l" rtl="0">
              <a:spcBef>
                <a:spcPts val="0"/>
              </a:spcBef>
              <a:spcAft>
                <a:spcPts val="0"/>
              </a:spcAft>
              <a:buSzPts val="2308"/>
            </a:pPr>
            <a:r>
              <a:rPr lang="en-GB" sz="2400" dirty="0">
                <a:latin typeface="Lato" panose="020F0502020204030203" pitchFamily="34" charset="0"/>
                <a:ea typeface="Lato" panose="020F0502020204030203" pitchFamily="34" charset="0"/>
                <a:cs typeface="Lato" panose="020F0502020204030203" pitchFamily="34" charset="0"/>
              </a:rPr>
              <a:t>Work / life balance, health, stress management, wellbeing and more!</a:t>
            </a:r>
          </a:p>
          <a:p>
            <a:pPr marL="457200" lvl="0" indent="-375165" algn="l" rtl="0">
              <a:spcBef>
                <a:spcPts val="0"/>
              </a:spcBef>
              <a:spcAft>
                <a:spcPts val="0"/>
              </a:spcAft>
              <a:buSzPts val="2308"/>
              <a:buFont typeface="Wingdings" panose="05000000000000000000" pitchFamily="2" charset="2"/>
              <a:buChar char="§"/>
            </a:pPr>
            <a:endParaRPr lang="en-GB" sz="2400" dirty="0">
              <a:latin typeface="Lato" panose="020F0502020204030203" pitchFamily="34" charset="0"/>
              <a:ea typeface="Lato" panose="020F0502020204030203" pitchFamily="34" charset="0"/>
              <a:cs typeface="Lato" panose="020F0502020204030203" pitchFamily="34" charset="0"/>
            </a:endParaRPr>
          </a:p>
          <a:p>
            <a:pPr marL="457200" lvl="0" indent="-375165" algn="l" rtl="0">
              <a:spcBef>
                <a:spcPts val="0"/>
              </a:spcBef>
              <a:spcAft>
                <a:spcPts val="0"/>
              </a:spcAft>
              <a:buSzPts val="2308"/>
              <a:buFont typeface="Wingdings" panose="05000000000000000000" pitchFamily="2" charset="2"/>
              <a:buChar char="§"/>
            </a:pPr>
            <a:r>
              <a:rPr lang="en-GB" sz="2400" b="1" dirty="0">
                <a:latin typeface="Lato" panose="020F0502020204030203" pitchFamily="34" charset="0"/>
                <a:ea typeface="Lato" panose="020F0502020204030203" pitchFamily="34" charset="0"/>
                <a:cs typeface="Lato" panose="020F0502020204030203" pitchFamily="34" charset="0"/>
              </a:rPr>
              <a:t>World</a:t>
            </a:r>
          </a:p>
          <a:p>
            <a:pPr marL="82035" lvl="0" algn="l" rtl="0">
              <a:spcBef>
                <a:spcPts val="0"/>
              </a:spcBef>
              <a:spcAft>
                <a:spcPts val="0"/>
              </a:spcAft>
              <a:buSzPts val="2308"/>
            </a:pPr>
            <a:r>
              <a:rPr lang="en-GB" sz="2400" dirty="0">
                <a:latin typeface="Lato" panose="020F0502020204030203" pitchFamily="34" charset="0"/>
                <a:ea typeface="Lato" panose="020F0502020204030203" pitchFamily="34" charset="0"/>
                <a:cs typeface="Lato" panose="020F0502020204030203" pitchFamily="34" charset="0"/>
              </a:rPr>
              <a:t>Community Programmes, Volunteering, Corporate social responsibility, charities and more!</a:t>
            </a:r>
          </a:p>
          <a:p>
            <a:pPr marL="82035" lvl="0" algn="l" rtl="0">
              <a:spcBef>
                <a:spcPts val="0"/>
              </a:spcBef>
              <a:spcAft>
                <a:spcPts val="0"/>
              </a:spcAft>
              <a:buSzPts val="2308"/>
            </a:pPr>
            <a:endParaRPr lang="en-GB" sz="2400" dirty="0">
              <a:latin typeface="Lato" panose="020F0502020204030203" pitchFamily="34" charset="0"/>
              <a:ea typeface="Lato" panose="020F0502020204030203" pitchFamily="34" charset="0"/>
              <a:cs typeface="Lato" panose="020F0502020204030203" pitchFamily="34" charset="0"/>
            </a:endParaRPr>
          </a:p>
          <a:p>
            <a:pPr marL="457200" lvl="0" indent="-375165" algn="l" rtl="0">
              <a:spcBef>
                <a:spcPts val="0"/>
              </a:spcBef>
              <a:spcAft>
                <a:spcPts val="0"/>
              </a:spcAft>
              <a:buSzPts val="2308"/>
              <a:buFont typeface="Wingdings" panose="05000000000000000000" pitchFamily="2" charset="2"/>
              <a:buChar char="§"/>
            </a:pPr>
            <a:r>
              <a:rPr lang="en-GB" sz="2400" b="1" dirty="0">
                <a:latin typeface="Lato" panose="020F0502020204030203" pitchFamily="34" charset="0"/>
                <a:ea typeface="Lato" panose="020F0502020204030203" pitchFamily="34" charset="0"/>
                <a:cs typeface="Lato" panose="020F0502020204030203" pitchFamily="34" charset="0"/>
              </a:rPr>
              <a:t>Work</a:t>
            </a:r>
          </a:p>
          <a:p>
            <a:pPr marL="82035" lvl="0" algn="l" rtl="0">
              <a:spcBef>
                <a:spcPts val="0"/>
              </a:spcBef>
              <a:spcAft>
                <a:spcPts val="0"/>
              </a:spcAft>
              <a:buSzPts val="2308"/>
            </a:pPr>
            <a:r>
              <a:rPr lang="en-GB" sz="2400" dirty="0">
                <a:latin typeface="Lato" panose="020F0502020204030203" pitchFamily="34" charset="0"/>
                <a:ea typeface="Lato" panose="020F0502020204030203" pitchFamily="34" charset="0"/>
                <a:cs typeface="Lato" panose="020F0502020204030203" pitchFamily="34" charset="0"/>
              </a:rPr>
              <a:t>Growing business, business challenges, ideas and more!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bject 2"/>
          <p:cNvSpPr/>
          <p:nvPr/>
        </p:nvSpPr>
        <p:spPr>
          <a:xfrm>
            <a:off x="1803175" y="0"/>
            <a:ext cx="0" cy="7560309"/>
          </a:xfrm>
          <a:custGeom>
            <a:avLst/>
            <a:gdLst/>
            <a:ahLst/>
            <a:cxnLst/>
            <a:rect l="l" t="t" r="r" b="b"/>
            <a:pathLst>
              <a:path h="7560309">
                <a:moveTo>
                  <a:pt x="0" y="0"/>
                </a:moveTo>
                <a:lnTo>
                  <a:pt x="0" y="7560005"/>
                </a:lnTo>
              </a:path>
            </a:pathLst>
          </a:custGeom>
          <a:ln w="6350">
            <a:solidFill>
              <a:srgbClr val="A7A9AC"/>
            </a:solidFill>
          </a:ln>
        </p:spPr>
        <p:txBody>
          <a:bodyPr wrap="square" lIns="0" tIns="0" rIns="0" bIns="0" rtlCol="0"/>
          <a:lstStyle/>
          <a:p>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50" y="5076825"/>
            <a:ext cx="2514601" cy="251460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49" y="2522866"/>
            <a:ext cx="2514600" cy="25146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137" y="5076825"/>
            <a:ext cx="2514263" cy="2514263"/>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1136" b="-1"/>
          <a:stretch/>
        </p:blipFill>
        <p:spPr>
          <a:xfrm>
            <a:off x="8178799" y="0"/>
            <a:ext cx="2514601" cy="248602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9137" y="2522866"/>
            <a:ext cx="2514263" cy="2514263"/>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t="1880"/>
          <a:stretch/>
        </p:blipFill>
        <p:spPr>
          <a:xfrm>
            <a:off x="-50801" y="0"/>
            <a:ext cx="2533651" cy="2486025"/>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9901" y="218460"/>
            <a:ext cx="2001479" cy="2001479"/>
          </a:xfrm>
          <a:prstGeom prst="rect">
            <a:avLst/>
          </a:prstGeom>
        </p:spPr>
      </p:pic>
      <p:sp>
        <p:nvSpPr>
          <p:cNvPr id="2" name="Google Shape;90;p8">
            <a:extLst>
              <a:ext uri="{FF2B5EF4-FFF2-40B4-BE49-F238E27FC236}">
                <a16:creationId xmlns:a16="http://schemas.microsoft.com/office/drawing/2014/main" id="{BAADADCB-DF5B-56F2-6D42-0FB71207DCE7}"/>
              </a:ext>
            </a:extLst>
          </p:cNvPr>
          <p:cNvSpPr txBox="1">
            <a:spLocks/>
          </p:cNvSpPr>
          <p:nvPr/>
        </p:nvSpPr>
        <p:spPr>
          <a:xfrm>
            <a:off x="2559050" y="2549709"/>
            <a:ext cx="5575299" cy="4794681"/>
          </a:xfrm>
          <a:prstGeom prst="rect">
            <a:avLst/>
          </a:prstGeom>
          <a:no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699"/>
            <a:endParaRPr lang="en-GB" dirty="0">
              <a:solidFill>
                <a:srgbClr val="FF0000"/>
              </a:solidFill>
            </a:endParaRPr>
          </a:p>
          <a:p>
            <a:pPr marL="12699" algn="ctr"/>
            <a:r>
              <a:rPr lang="en-GB" dirty="0">
                <a:solidFill>
                  <a:srgbClr val="FF0000"/>
                </a:solidFill>
              </a:rPr>
              <a:t>Wellbeing, Work and World</a:t>
            </a:r>
          </a:p>
          <a:p>
            <a:pPr marL="12699" algn="ctr"/>
            <a:r>
              <a:rPr lang="en-GB" b="0" dirty="0">
                <a:solidFill>
                  <a:schemeClr val="tx1"/>
                </a:solidFill>
              </a:rPr>
              <a:t>Use the boards</a:t>
            </a:r>
          </a:p>
          <a:p>
            <a:pPr marL="12699" algn="ctr"/>
            <a:r>
              <a:rPr lang="en-GB" b="0" dirty="0">
                <a:solidFill>
                  <a:schemeClr val="tx1"/>
                </a:solidFill>
              </a:rPr>
              <a:t>Support each other</a:t>
            </a:r>
          </a:p>
          <a:p>
            <a:pPr marL="12699" algn="ctr"/>
            <a:r>
              <a:rPr lang="en-GB" b="0" dirty="0">
                <a:solidFill>
                  <a:schemeClr val="tx1"/>
                </a:solidFill>
              </a:rPr>
              <a:t>Information will be shared!</a:t>
            </a:r>
          </a:p>
          <a:p>
            <a:pPr marL="12699" algn="ctr"/>
            <a:endParaRPr lang="en-GB" dirty="0">
              <a:solidFill>
                <a:schemeClr val="tx1"/>
              </a:solidFill>
            </a:endParaRPr>
          </a:p>
          <a:p>
            <a:pPr marL="12699" algn="ctr"/>
            <a:r>
              <a:rPr lang="en-GB" dirty="0">
                <a:solidFill>
                  <a:srgbClr val="FF0000"/>
                </a:solidFill>
              </a:rPr>
              <a:t>Nurture Mobility</a:t>
            </a:r>
          </a:p>
          <a:p>
            <a:pPr marL="12699" algn="ctr"/>
            <a:r>
              <a:rPr lang="en-GB" b="0" dirty="0">
                <a:solidFill>
                  <a:schemeClr val="tx1"/>
                </a:solidFill>
              </a:rPr>
              <a:t>Give your samples out and feedback to us</a:t>
            </a:r>
          </a:p>
          <a:p>
            <a:pPr marL="12699" algn="ctr"/>
            <a:r>
              <a:rPr lang="en-GB" b="0" dirty="0">
                <a:solidFill>
                  <a:schemeClr val="tx1"/>
                </a:solidFill>
              </a:rPr>
              <a:t>Don’t forget your professional discount applies!</a:t>
            </a:r>
          </a:p>
          <a:p>
            <a:pPr marL="12699" algn="ctr"/>
            <a:endParaRPr lang="en-GB" b="0" dirty="0">
              <a:solidFill>
                <a:schemeClr val="tx1"/>
              </a:solidFill>
            </a:endParaRPr>
          </a:p>
          <a:p>
            <a:pPr marL="12699" algn="ctr"/>
            <a:r>
              <a:rPr lang="en-GB" dirty="0">
                <a:solidFill>
                  <a:srgbClr val="FF0000"/>
                </a:solidFill>
              </a:rPr>
              <a:t>Sleep Spray and Essential Oil Diffuser base</a:t>
            </a:r>
          </a:p>
          <a:p>
            <a:pPr marL="12699" algn="ctr"/>
            <a:r>
              <a:rPr lang="en-GB" b="0" dirty="0">
                <a:solidFill>
                  <a:schemeClr val="tx1"/>
                </a:solidFill>
              </a:rPr>
              <a:t>New Product</a:t>
            </a:r>
          </a:p>
          <a:p>
            <a:pPr marL="12699" algn="ctr"/>
            <a:r>
              <a:rPr lang="en-GB" b="0" dirty="0">
                <a:solidFill>
                  <a:schemeClr val="tx1"/>
                </a:solidFill>
              </a:rPr>
              <a:t>Let us know your thoughts</a:t>
            </a:r>
          </a:p>
          <a:p>
            <a:pPr marL="12699" algn="ctr"/>
            <a:r>
              <a:rPr lang="en-GB" b="0" dirty="0">
                <a:solidFill>
                  <a:schemeClr val="tx1"/>
                </a:solidFill>
              </a:rPr>
              <a:t>Any suggestions? </a:t>
            </a:r>
          </a:p>
        </p:txBody>
      </p:sp>
    </p:spTree>
    <p:extLst>
      <p:ext uri="{BB962C8B-B14F-4D97-AF65-F5344CB8AC3E}">
        <p14:creationId xmlns:p14="http://schemas.microsoft.com/office/powerpoint/2010/main" val="3436629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3" name="Picture 2">
            <a:extLst>
              <a:ext uri="{FF2B5EF4-FFF2-40B4-BE49-F238E27FC236}">
                <a16:creationId xmlns:a16="http://schemas.microsoft.com/office/drawing/2014/main" id="{8A5D2864-4007-0E98-B5E2-D80952452FAF}"/>
              </a:ext>
            </a:extLst>
          </p:cNvPr>
          <p:cNvPicPr>
            <a:picLocks noChangeAspect="1"/>
          </p:cNvPicPr>
          <p:nvPr/>
        </p:nvPicPr>
        <p:blipFill>
          <a:blip r:embed="rId3"/>
          <a:srcRect r="29018"/>
          <a:stretch/>
        </p:blipFill>
        <p:spPr>
          <a:xfrm>
            <a:off x="1762878" y="23812"/>
            <a:ext cx="8895597" cy="7515225"/>
          </a:xfrm>
          <a:prstGeom prst="rect">
            <a:avLst/>
          </a:prstGeom>
        </p:spPr>
      </p:pic>
      <p:sp>
        <p:nvSpPr>
          <p:cNvPr id="6" name="Google Shape;170;p11">
            <a:extLst>
              <a:ext uri="{FF2B5EF4-FFF2-40B4-BE49-F238E27FC236}">
                <a16:creationId xmlns:a16="http://schemas.microsoft.com/office/drawing/2014/main" id="{38AE29D9-DC0C-047B-5B0B-E3C60C0C0647}"/>
              </a:ext>
            </a:extLst>
          </p:cNvPr>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 name="Google Shape;64;p8"/>
          <p:cNvSpPr/>
          <p:nvPr/>
        </p:nvSpPr>
        <p:spPr>
          <a:xfrm>
            <a:off x="419163" y="540004"/>
            <a:ext cx="971143" cy="82862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 name="Google Shape;76;p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 name="Google Shape;77;p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 name="Google Shape;78;p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 name="Google Shape;79;p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
          <p:cNvSpPr/>
          <p:nvPr/>
        </p:nvSpPr>
        <p:spPr>
          <a:xfrm>
            <a:off x="569511" y="1066960"/>
            <a:ext cx="669875" cy="10993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Open Day</a:t>
            </a:r>
          </a:p>
          <a:p>
            <a:pPr marL="0" marR="0" lvl="0" indent="0" algn="ctr" rtl="0">
              <a:lnSpc>
                <a:spcPct val="100000"/>
              </a:lnSpc>
              <a:spcBef>
                <a:spcPts val="100"/>
              </a:spcBef>
              <a:spcAft>
                <a:spcPts val="0"/>
              </a:spcAft>
              <a:buClr>
                <a:srgbClr val="000000"/>
              </a:buClr>
              <a:buSzPts val="800"/>
              <a:buFont typeface="Arial"/>
              <a:buNone/>
            </a:pPr>
            <a:r>
              <a:rPr lang="en-GB" sz="800" b="1" dirty="0">
                <a:latin typeface="Lato"/>
                <a:ea typeface="Lato"/>
                <a:cs typeface="Lato"/>
                <a:sym typeface="Lato"/>
              </a:rPr>
              <a:t>September 2024</a:t>
            </a:r>
            <a:endParaRPr lang="en-GB" sz="800" b="0" i="0" u="none" strike="noStrike" cap="none" dirty="0">
              <a:solidFill>
                <a:schemeClr val="tx1"/>
              </a:solidFill>
              <a:latin typeface="Lato Black"/>
              <a:ea typeface="Lato Black"/>
              <a:cs typeface="Lato Black"/>
              <a:sym typeface="Lato Black"/>
            </a:endParaRPr>
          </a:p>
        </p:txBody>
      </p:sp>
      <p:sp>
        <p:nvSpPr>
          <p:cNvPr id="2" name="Google Shape;90;p8">
            <a:extLst>
              <a:ext uri="{FF2B5EF4-FFF2-40B4-BE49-F238E27FC236}">
                <a16:creationId xmlns:a16="http://schemas.microsoft.com/office/drawing/2014/main" id="{CE99F717-5966-BFBA-0EBB-F54113EA8F52}"/>
              </a:ext>
            </a:extLst>
          </p:cNvPr>
          <p:cNvSpPr txBox="1">
            <a:spLocks/>
          </p:cNvSpPr>
          <p:nvPr/>
        </p:nvSpPr>
        <p:spPr>
          <a:xfrm>
            <a:off x="1825396" y="2790825"/>
            <a:ext cx="8890229" cy="1143000"/>
          </a:xfrm>
          <a:prstGeom prst="rect">
            <a:avLst/>
          </a:prstGeom>
          <a:solidFill>
            <a:schemeClr val="bg1"/>
          </a:solid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699" algn="ctr"/>
            <a:r>
              <a:rPr lang="en-GB" sz="3200" dirty="0">
                <a:solidFill>
                  <a:srgbClr val="FF0000"/>
                </a:solidFill>
              </a:rPr>
              <a:t> RELAUNCH! Our Breathing Lotion and</a:t>
            </a:r>
          </a:p>
          <a:p>
            <a:pPr marL="12699" algn="ctr"/>
            <a:r>
              <a:rPr lang="en-GB" sz="3200" dirty="0">
                <a:solidFill>
                  <a:srgbClr val="FF0000"/>
                </a:solidFill>
              </a:rPr>
              <a:t>its Essential Oils!</a:t>
            </a:r>
          </a:p>
        </p:txBody>
      </p:sp>
    </p:spTree>
    <p:extLst>
      <p:ext uri="{BB962C8B-B14F-4D97-AF65-F5344CB8AC3E}">
        <p14:creationId xmlns:p14="http://schemas.microsoft.com/office/powerpoint/2010/main" val="1270115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br>
              <a:rPr lang="en-GB" sz="3200"/>
            </a:br>
            <a:br>
              <a:rPr lang="en-GB" sz="2400" b="0" i="1" dirty="0"/>
            </a:br>
            <a:endParaRPr sz="3200" b="0" i="1" dirty="0"/>
          </a:p>
        </p:txBody>
      </p:sp>
      <p:sp>
        <p:nvSpPr>
          <p:cNvPr id="200" name="Google Shape;200;p1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Open Day</a:t>
            </a:r>
          </a:p>
          <a:p>
            <a:pPr marL="0" marR="0" lvl="0" indent="0" algn="ctr" rtl="0">
              <a:lnSpc>
                <a:spcPct val="100000"/>
              </a:lnSpc>
              <a:spcBef>
                <a:spcPts val="100"/>
              </a:spcBef>
              <a:spcAft>
                <a:spcPts val="0"/>
              </a:spcAft>
              <a:buClr>
                <a:srgbClr val="000000"/>
              </a:buClr>
              <a:buSzPts val="800"/>
              <a:buFont typeface="Arial"/>
              <a:buNone/>
            </a:pPr>
            <a:r>
              <a:rPr lang="en-GB" sz="800" b="1" dirty="0">
                <a:latin typeface="Lato"/>
                <a:ea typeface="Lato"/>
                <a:cs typeface="Lato"/>
                <a:sym typeface="Lato"/>
              </a:rPr>
              <a:t>September 2024</a:t>
            </a:r>
            <a:endParaRPr lang="en-GB" sz="800" b="0" i="0" u="none" strike="noStrike" cap="none" dirty="0">
              <a:solidFill>
                <a:schemeClr val="tx1"/>
              </a:solidFill>
              <a:latin typeface="Lato Black"/>
              <a:ea typeface="Lato Black"/>
              <a:cs typeface="Lato Black"/>
              <a:sym typeface="Lato Black"/>
            </a:endParaRPr>
          </a:p>
        </p:txBody>
      </p:sp>
      <p:pic>
        <p:nvPicPr>
          <p:cNvPr id="2050" name="Picture 2">
            <a:extLst>
              <a:ext uri="{FF2B5EF4-FFF2-40B4-BE49-F238E27FC236}">
                <a16:creationId xmlns:a16="http://schemas.microsoft.com/office/drawing/2014/main" id="{E6219E66-66AE-6267-234E-B0F3DFBD0A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271" r="5271"/>
          <a:stretch/>
        </p:blipFill>
        <p:spPr bwMode="auto">
          <a:xfrm>
            <a:off x="8888892" y="0"/>
            <a:ext cx="1804508"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752FF85-4A1C-A96A-DC19-1C4A1FD91F1B}"/>
              </a:ext>
            </a:extLst>
          </p:cNvPr>
          <p:cNvSpPr txBox="1"/>
          <p:nvPr/>
        </p:nvSpPr>
        <p:spPr>
          <a:xfrm>
            <a:off x="2018830" y="430226"/>
            <a:ext cx="6870058" cy="7048083"/>
          </a:xfrm>
          <a:prstGeom prst="rect">
            <a:avLst/>
          </a:prstGeom>
          <a:noFill/>
        </p:spPr>
        <p:txBody>
          <a:bodyPr wrap="square" rtlCol="0">
            <a:spAutoFit/>
          </a:bodyPr>
          <a:lstStyle/>
          <a:p>
            <a:r>
              <a:rPr lang="en-GB" sz="2000" b="1" dirty="0">
                <a:solidFill>
                  <a:srgbClr val="FF0000"/>
                </a:solidFill>
                <a:latin typeface="Lato" panose="020F0502020204030203" pitchFamily="34" charset="0"/>
                <a:ea typeface="Lato" panose="020F0502020204030203" pitchFamily="34" charset="0"/>
                <a:cs typeface="Lato" panose="020F0502020204030203" pitchFamily="34" charset="0"/>
              </a:rPr>
              <a:t>Nurture Breathing</a:t>
            </a:r>
          </a:p>
          <a:p>
            <a:endParaRPr lang="en-GB" dirty="0">
              <a:latin typeface="Lato" panose="020F0502020204030203" pitchFamily="34" charset="0"/>
              <a:ea typeface="Lato" panose="020F0502020204030203" pitchFamily="34" charset="0"/>
              <a:cs typeface="Lato" panose="020F0502020204030203" pitchFamily="34" charset="0"/>
            </a:endParaRPr>
          </a:p>
          <a:p>
            <a:r>
              <a:rPr lang="en-GB" b="1" dirty="0">
                <a:latin typeface="Lato" panose="020F0502020204030203" pitchFamily="34" charset="0"/>
                <a:ea typeface="Lato" panose="020F0502020204030203" pitchFamily="34" charset="0"/>
                <a:cs typeface="Lato" panose="020F0502020204030203" pitchFamily="34" charset="0"/>
              </a:rPr>
              <a:t>The Story Behind the oil…</a:t>
            </a:r>
          </a:p>
          <a:p>
            <a:endParaRPr lang="en-GB" b="1"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p>
            <a:r>
              <a:rPr lang="en-GB" b="1" dirty="0">
                <a:latin typeface="Lato" panose="020F0502020204030203" pitchFamily="34" charset="0"/>
                <a:ea typeface="Lato" panose="020F0502020204030203" pitchFamily="34" charset="0"/>
                <a:cs typeface="Lato" panose="020F0502020204030203" pitchFamily="34" charset="0"/>
              </a:rPr>
              <a:t>Bob! </a:t>
            </a:r>
          </a:p>
          <a:p>
            <a:r>
              <a:rPr lang="en-GB" dirty="0">
                <a:latin typeface="Lato" panose="020F0502020204030203" pitchFamily="34" charset="0"/>
                <a:ea typeface="Lato" panose="020F0502020204030203" pitchFamily="34" charset="0"/>
                <a:cs typeface="Lato" panose="020F0502020204030203" pitchFamily="34" charset="0"/>
              </a:rPr>
              <a:t>Qualified </a:t>
            </a:r>
            <a:r>
              <a:rPr lang="en-GB" dirty="0" err="1">
                <a:latin typeface="Lato" panose="020F0502020204030203" pitchFamily="34" charset="0"/>
                <a:ea typeface="Lato" panose="020F0502020204030203" pitchFamily="34" charset="0"/>
                <a:cs typeface="Lato" panose="020F0502020204030203" pitchFamily="34" charset="0"/>
              </a:rPr>
              <a:t>Aromatologist</a:t>
            </a:r>
            <a:r>
              <a:rPr lang="en-GB" dirty="0">
                <a:latin typeface="Lato" panose="020F0502020204030203" pitchFamily="34" charset="0"/>
                <a:ea typeface="Lato" panose="020F0502020204030203" pitchFamily="34" charset="0"/>
                <a:cs typeface="Lato" panose="020F0502020204030203" pitchFamily="34" charset="0"/>
              </a:rPr>
              <a:t> – married to Penny! </a:t>
            </a:r>
          </a:p>
          <a:p>
            <a:endParaRPr lang="en-GB" dirty="0">
              <a:latin typeface="Lato" panose="020F0502020204030203" pitchFamily="34" charset="0"/>
              <a:ea typeface="Lato" panose="020F0502020204030203" pitchFamily="34" charset="0"/>
              <a:cs typeface="Lato" panose="020F0502020204030203" pitchFamily="34" charset="0"/>
            </a:endParaRPr>
          </a:p>
          <a:p>
            <a:r>
              <a:rPr lang="en-GB" dirty="0">
                <a:latin typeface="Lato" panose="020F0502020204030203" pitchFamily="34" charset="0"/>
                <a:ea typeface="Lato" panose="020F0502020204030203" pitchFamily="34" charset="0"/>
                <a:cs typeface="Lato" panose="020F0502020204030203" pitchFamily="34" charset="0"/>
              </a:rPr>
              <a:t>Uses 2 drops per day of the Nurture Breathing essential oil in each elbow to help naturally control his asthma</a:t>
            </a:r>
          </a:p>
          <a:p>
            <a:endParaRPr lang="en-GB" dirty="0">
              <a:latin typeface="Lato" panose="020F0502020204030203" pitchFamily="34" charset="0"/>
              <a:ea typeface="Lato" panose="020F0502020204030203" pitchFamily="34" charset="0"/>
              <a:cs typeface="Lato" panose="020F0502020204030203" pitchFamily="34" charset="0"/>
            </a:endParaRPr>
          </a:p>
          <a:p>
            <a:r>
              <a:rPr lang="en-GB" dirty="0">
                <a:latin typeface="Lato" panose="020F0502020204030203" pitchFamily="34" charset="0"/>
                <a:ea typeface="Lato" panose="020F0502020204030203" pitchFamily="34" charset="0"/>
                <a:cs typeface="Lato" panose="020F0502020204030203" pitchFamily="34" charset="0"/>
              </a:rPr>
              <a:t>Our biggest customer for this oil! </a:t>
            </a:r>
            <a:endParaRPr lang="en-GB" dirty="0"/>
          </a:p>
          <a:p>
            <a:endParaRPr lang="en-GB" dirty="0"/>
          </a:p>
        </p:txBody>
      </p:sp>
      <p:pic>
        <p:nvPicPr>
          <p:cNvPr id="3" name="Picture 2">
            <a:extLst>
              <a:ext uri="{FF2B5EF4-FFF2-40B4-BE49-F238E27FC236}">
                <a16:creationId xmlns:a16="http://schemas.microsoft.com/office/drawing/2014/main" id="{2A396F38-9311-8156-F2B3-F42A0D3445B2}"/>
              </a:ext>
            </a:extLst>
          </p:cNvPr>
          <p:cNvPicPr>
            <a:picLocks noChangeAspect="1"/>
          </p:cNvPicPr>
          <p:nvPr/>
        </p:nvPicPr>
        <p:blipFill>
          <a:blip r:embed="rId6"/>
          <a:stretch>
            <a:fillRect/>
          </a:stretch>
        </p:blipFill>
        <p:spPr>
          <a:xfrm>
            <a:off x="2984500" y="1435958"/>
            <a:ext cx="4449257" cy="3538984"/>
          </a:xfrm>
          <a:prstGeom prst="rect">
            <a:avLst/>
          </a:prstGeom>
        </p:spPr>
      </p:pic>
    </p:spTree>
    <p:extLst>
      <p:ext uri="{BB962C8B-B14F-4D97-AF65-F5344CB8AC3E}">
        <p14:creationId xmlns:p14="http://schemas.microsoft.com/office/powerpoint/2010/main" val="3417497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br>
              <a:rPr lang="en-GB" sz="3200"/>
            </a:br>
            <a:br>
              <a:rPr lang="en-GB" sz="2400" b="0" i="1" dirty="0"/>
            </a:br>
            <a:endParaRPr sz="3200" b="0" i="1" dirty="0"/>
          </a:p>
        </p:txBody>
      </p:sp>
      <p:sp>
        <p:nvSpPr>
          <p:cNvPr id="200" name="Google Shape;200;p1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Open Day</a:t>
            </a:r>
          </a:p>
          <a:p>
            <a:pPr marL="0" marR="0" lvl="0" indent="0" algn="ctr" rtl="0">
              <a:lnSpc>
                <a:spcPct val="100000"/>
              </a:lnSpc>
              <a:spcBef>
                <a:spcPts val="100"/>
              </a:spcBef>
              <a:spcAft>
                <a:spcPts val="0"/>
              </a:spcAft>
              <a:buClr>
                <a:srgbClr val="000000"/>
              </a:buClr>
              <a:buSzPts val="800"/>
              <a:buFont typeface="Arial"/>
              <a:buNone/>
            </a:pPr>
            <a:r>
              <a:rPr lang="en-GB" sz="800" b="1" dirty="0">
                <a:latin typeface="Lato"/>
                <a:ea typeface="Lato"/>
                <a:cs typeface="Lato"/>
                <a:sym typeface="Lato"/>
              </a:rPr>
              <a:t>September 2024</a:t>
            </a:r>
            <a:endParaRPr lang="en-GB" sz="800" b="0" i="0" u="none" strike="noStrike" cap="none" dirty="0">
              <a:solidFill>
                <a:schemeClr val="tx1"/>
              </a:solidFill>
              <a:latin typeface="Lato Black"/>
              <a:ea typeface="Lato Black"/>
              <a:cs typeface="Lato Black"/>
              <a:sym typeface="Lato Black"/>
            </a:endParaRPr>
          </a:p>
        </p:txBody>
      </p:sp>
      <p:pic>
        <p:nvPicPr>
          <p:cNvPr id="2050" name="Picture 2">
            <a:extLst>
              <a:ext uri="{FF2B5EF4-FFF2-40B4-BE49-F238E27FC236}">
                <a16:creationId xmlns:a16="http://schemas.microsoft.com/office/drawing/2014/main" id="{E6219E66-66AE-6267-234E-B0F3DFBD0A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271" r="5271"/>
          <a:stretch/>
        </p:blipFill>
        <p:spPr bwMode="auto">
          <a:xfrm>
            <a:off x="8888892" y="0"/>
            <a:ext cx="1804508" cy="7562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C20C0D0-C63B-2518-8AA3-927F89FF0F75}"/>
              </a:ext>
            </a:extLst>
          </p:cNvPr>
          <p:cNvSpPr txBox="1"/>
          <p:nvPr/>
        </p:nvSpPr>
        <p:spPr>
          <a:xfrm>
            <a:off x="2283477" y="614091"/>
            <a:ext cx="5347252" cy="5726824"/>
          </a:xfrm>
          <a:prstGeom prst="rect">
            <a:avLst/>
          </a:prstGeom>
          <a:noFill/>
        </p:spPr>
        <p:txBody>
          <a:bodyPr wrap="square">
            <a:spAutoFit/>
          </a:bodyPr>
          <a:lstStyle/>
          <a:p>
            <a:r>
              <a:rPr lang="en-GB" sz="2000" b="1" dirty="0">
                <a:solidFill>
                  <a:srgbClr val="FF0000"/>
                </a:solidFill>
                <a:latin typeface="Lato" panose="020F0502020204030203" pitchFamily="34" charset="0"/>
                <a:ea typeface="Lato" panose="020F0502020204030203" pitchFamily="34" charset="0"/>
                <a:cs typeface="Lato" panose="020F0502020204030203" pitchFamily="34" charset="0"/>
              </a:rPr>
              <a:t>The formulation….. An Overview</a:t>
            </a:r>
          </a:p>
          <a:p>
            <a:endParaRPr lang="en-GB" dirty="0">
              <a:latin typeface="Lato" panose="020F0502020204030203" pitchFamily="34" charset="0"/>
              <a:ea typeface="Lato" panose="020F0502020204030203" pitchFamily="34" charset="0"/>
              <a:cs typeface="Lato" panose="020F0502020204030203" pitchFamily="34" charset="0"/>
            </a:endParaRPr>
          </a:p>
          <a:p>
            <a:r>
              <a:rPr lang="en-GB" dirty="0">
                <a:latin typeface="Aptos" panose="020B0004020202020204" pitchFamily="34" charset="0"/>
                <a:ea typeface="Aptos" panose="020B0004020202020204" pitchFamily="34" charset="0"/>
                <a:cs typeface="Times New Roman" panose="02020603050405020304" pitchFamily="18" charset="0"/>
              </a:rPr>
              <a:t>E</a:t>
            </a:r>
            <a:r>
              <a:rPr lang="en-GB" sz="1800" dirty="0">
                <a:effectLst/>
                <a:latin typeface="Aptos" panose="020B0004020202020204" pitchFamily="34" charset="0"/>
                <a:ea typeface="Aptos" panose="020B0004020202020204" pitchFamily="34" charset="0"/>
                <a:cs typeface="Times New Roman" panose="02020603050405020304" pitchFamily="18" charset="0"/>
              </a:rPr>
              <a:t>ucalyptus, peppermint, lavandin, and hyssop essential oils to help relieve symptoms of asthma, hay fever, bronchitis, and more. A few drops added to your daily bath can help maintain healthy lungs. </a:t>
            </a:r>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Eucalyptus smithii is a gentle essential oil that is a decongesting respiratory and warming oil while Lavandin is decongesting, mucus clearing and sedative. </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Peppermint is respiratory, uplifting, mucus relieving and cooling and Hyssop is both a strong oil for the respiratory system and calming. </a:t>
            </a: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The Nurture Breathing blend is essential for autumn, winter and spring to keep your respiratory system healthy.</a:t>
            </a:r>
          </a:p>
          <a:p>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73538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r>
              <a:rPr lang="en-GB" dirty="0">
                <a:solidFill>
                  <a:srgbClr val="FF0000"/>
                </a:solidFill>
                <a:latin typeface="Lato" panose="020F0502020204030203" pitchFamily="34" charset="0"/>
                <a:ea typeface="Lato" panose="020F0502020204030203" pitchFamily="34" charset="0"/>
                <a:cs typeface="Lato" panose="020F0502020204030203" pitchFamily="34" charset="0"/>
              </a:rPr>
              <a:t>The oils….</a:t>
            </a:r>
            <a:br>
              <a:rPr lang="en-GB" dirty="0">
                <a:solidFill>
                  <a:srgbClr val="FF0000"/>
                </a:solidFill>
                <a:latin typeface="Lato" panose="020F0502020204030203" pitchFamily="34" charset="0"/>
                <a:ea typeface="Lato" panose="020F0502020204030203" pitchFamily="34" charset="0"/>
                <a:cs typeface="Lato" panose="020F0502020204030203" pitchFamily="34" charset="0"/>
              </a:rPr>
            </a:br>
            <a:br>
              <a:rPr lang="en-GB" dirty="0">
                <a:solidFill>
                  <a:srgbClr val="FF0000"/>
                </a:solidFill>
                <a:latin typeface="Lato" panose="020F0502020204030203" pitchFamily="34" charset="0"/>
                <a:ea typeface="Lato" panose="020F0502020204030203" pitchFamily="34" charset="0"/>
                <a:cs typeface="Lato" panose="020F0502020204030203" pitchFamily="34" charset="0"/>
              </a:rPr>
            </a:br>
            <a:r>
              <a:rPr lang="en-GB" sz="1800" b="0" kern="100" dirty="0">
                <a:effectLst/>
                <a:latin typeface="Lato" panose="020F0502020204030203" pitchFamily="34" charset="0"/>
                <a:ea typeface="Lato" panose="020F0502020204030203" pitchFamily="34" charset="0"/>
                <a:cs typeface="Lato" panose="020F0502020204030203" pitchFamily="34" charset="0"/>
              </a:rPr>
              <a:t>Eucalyptus Smithii is analgesic, anti-catarrhal, anti-infectious, antiviral, decongestant and expectorant. </a:t>
            </a:r>
            <a:br>
              <a:rPr lang="en-GB" sz="1800" b="0" kern="100" dirty="0">
                <a:effectLst/>
                <a:latin typeface="Lato" panose="020F0502020204030203" pitchFamily="34" charset="0"/>
                <a:ea typeface="Lato" panose="020F0502020204030203" pitchFamily="34" charset="0"/>
                <a:cs typeface="Lato" panose="020F0502020204030203" pitchFamily="34" charset="0"/>
              </a:rPr>
            </a:br>
            <a:br>
              <a:rPr lang="en-GB" sz="1800" b="0" kern="100" dirty="0">
                <a:effectLst/>
                <a:latin typeface="Lato" panose="020F0502020204030203" pitchFamily="34" charset="0"/>
                <a:ea typeface="Lato" panose="020F0502020204030203" pitchFamily="34" charset="0"/>
                <a:cs typeface="Lato" panose="020F0502020204030203" pitchFamily="34" charset="0"/>
              </a:rPr>
            </a:br>
            <a:r>
              <a:rPr lang="en-GB" sz="1800" b="0" kern="100" dirty="0">
                <a:effectLst/>
                <a:latin typeface="Lato" panose="020F0502020204030203" pitchFamily="34" charset="0"/>
                <a:ea typeface="Lato" panose="020F0502020204030203" pitchFamily="34" charset="0"/>
                <a:cs typeface="Lato" panose="020F0502020204030203" pitchFamily="34" charset="0"/>
              </a:rPr>
              <a:t>It is useful for coughs, colds, flu, aches and pains, asthma, headaches and stress. </a:t>
            </a:r>
            <a:br>
              <a:rPr lang="en-GB" sz="1800" b="0" kern="100" dirty="0">
                <a:effectLst/>
                <a:latin typeface="Lato" panose="020F0502020204030203" pitchFamily="34" charset="0"/>
                <a:ea typeface="Lato" panose="020F0502020204030203" pitchFamily="34" charset="0"/>
                <a:cs typeface="Lato" panose="020F0502020204030203" pitchFamily="34" charset="0"/>
              </a:rPr>
            </a:br>
            <a:br>
              <a:rPr lang="en-GB" sz="1800" b="0" kern="100" dirty="0">
                <a:effectLst/>
                <a:latin typeface="Lato" panose="020F0502020204030203" pitchFamily="34" charset="0"/>
                <a:ea typeface="Lato" panose="020F0502020204030203" pitchFamily="34" charset="0"/>
                <a:cs typeface="Lato" panose="020F0502020204030203" pitchFamily="34" charset="0"/>
              </a:rPr>
            </a:br>
            <a:r>
              <a:rPr lang="en-GB" sz="1800" b="0" kern="100" dirty="0">
                <a:effectLst/>
                <a:latin typeface="Lato" panose="020F0502020204030203" pitchFamily="34" charset="0"/>
                <a:ea typeface="Lato" panose="020F0502020204030203" pitchFamily="34" charset="0"/>
                <a:cs typeface="Lato" panose="020F0502020204030203" pitchFamily="34" charset="0"/>
              </a:rPr>
              <a:t>It is a powerful air purifier when vaporised.</a:t>
            </a:r>
            <a:br>
              <a:rPr lang="en-GB" sz="1800" b="0" kern="100" dirty="0">
                <a:effectLst/>
                <a:latin typeface="Lato" panose="020F0502020204030203" pitchFamily="34" charset="0"/>
                <a:ea typeface="Lato" panose="020F0502020204030203" pitchFamily="34" charset="0"/>
                <a:cs typeface="Lato" panose="020F0502020204030203" pitchFamily="34" charset="0"/>
              </a:rPr>
            </a:br>
            <a:br>
              <a:rPr lang="en-GB" sz="1800" b="0" kern="100" dirty="0">
                <a:effectLst/>
                <a:latin typeface="Lato" panose="020F0502020204030203" pitchFamily="34" charset="0"/>
                <a:ea typeface="Lato" panose="020F0502020204030203" pitchFamily="34" charset="0"/>
                <a:cs typeface="Lato" panose="020F0502020204030203" pitchFamily="34" charset="0"/>
              </a:rPr>
            </a:br>
            <a:r>
              <a:rPr lang="en-US" sz="2000" b="0" dirty="0">
                <a:latin typeface="Lato" panose="020F0502020204030203" pitchFamily="34" charset="0"/>
                <a:ea typeface="Lato" panose="020F0502020204030203" pitchFamily="34" charset="0"/>
                <a:cs typeface="Lato" panose="020F0502020204030203" pitchFamily="34" charset="0"/>
              </a:rPr>
              <a:t>1,8 cineole 75% - 85%</a:t>
            </a:r>
            <a:br>
              <a:rPr lang="en-US" sz="2000" dirty="0"/>
            </a:br>
            <a:br>
              <a:rPr lang="en-GB" sz="1800" b="0" kern="100" dirty="0">
                <a:effectLst/>
                <a:latin typeface="Aptos" panose="020B0004020202020204" pitchFamily="34" charset="0"/>
                <a:ea typeface="Aptos" panose="020B0004020202020204" pitchFamily="34" charset="0"/>
                <a:cs typeface="Times New Roman" panose="02020603050405020304" pitchFamily="18" charset="0"/>
              </a:rPr>
            </a:br>
            <a:br>
              <a:rPr lang="en-GB" sz="1800" b="0" kern="100" dirty="0">
                <a:effectLst/>
                <a:latin typeface="Aptos" panose="020B0004020202020204" pitchFamily="34" charset="0"/>
                <a:ea typeface="Aptos" panose="020B0004020202020204" pitchFamily="34" charset="0"/>
                <a:cs typeface="Times New Roman" panose="02020603050405020304" pitchFamily="18" charset="0"/>
              </a:rPr>
            </a:br>
            <a:br>
              <a:rPr lang="en-GB" sz="1800" kern="100" dirty="0">
                <a:effectLst/>
                <a:latin typeface="Aptos" panose="020B0004020202020204" pitchFamily="34" charset="0"/>
                <a:ea typeface="Aptos" panose="020B0004020202020204" pitchFamily="34" charset="0"/>
                <a:cs typeface="Times New Roman" panose="02020603050405020304" pitchFamily="18" charset="0"/>
              </a:rPr>
            </a:br>
            <a:endParaRPr lang="en-GB" dirty="0">
              <a:solidFill>
                <a:srgbClr val="FF0000"/>
              </a:solidFill>
              <a:latin typeface="Lato" panose="020F0502020204030203" pitchFamily="34" charset="0"/>
              <a:ea typeface="Lato" panose="020F0502020204030203" pitchFamily="34" charset="0"/>
              <a:cs typeface="Lato" panose="020F0502020204030203" pitchFamily="34" charset="0"/>
            </a:endParaRPr>
          </a:p>
        </p:txBody>
      </p:sp>
      <p:sp>
        <p:nvSpPr>
          <p:cNvPr id="200" name="Google Shape;200;p1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Open Day</a:t>
            </a:r>
          </a:p>
          <a:p>
            <a:pPr marL="0" marR="0" lvl="0" indent="0" algn="ctr" rtl="0">
              <a:lnSpc>
                <a:spcPct val="100000"/>
              </a:lnSpc>
              <a:spcBef>
                <a:spcPts val="100"/>
              </a:spcBef>
              <a:spcAft>
                <a:spcPts val="0"/>
              </a:spcAft>
              <a:buClr>
                <a:srgbClr val="000000"/>
              </a:buClr>
              <a:buSzPts val="800"/>
              <a:buFont typeface="Arial"/>
              <a:buNone/>
            </a:pPr>
            <a:r>
              <a:rPr lang="en-GB" sz="800" b="1" dirty="0">
                <a:latin typeface="Lato"/>
                <a:ea typeface="Lato"/>
                <a:cs typeface="Lato"/>
                <a:sym typeface="Lato"/>
              </a:rPr>
              <a:t>September 2024</a:t>
            </a:r>
            <a:endParaRPr lang="en-GB" sz="800" b="0" i="0" u="none" strike="noStrike" cap="none" dirty="0">
              <a:solidFill>
                <a:schemeClr val="tx1"/>
              </a:solidFill>
              <a:latin typeface="Lato Black"/>
              <a:ea typeface="Lato Black"/>
              <a:cs typeface="Lato Black"/>
              <a:sym typeface="Lato Black"/>
            </a:endParaRPr>
          </a:p>
        </p:txBody>
      </p:sp>
      <p:pic>
        <p:nvPicPr>
          <p:cNvPr id="2050" name="Picture 2">
            <a:extLst>
              <a:ext uri="{FF2B5EF4-FFF2-40B4-BE49-F238E27FC236}">
                <a16:creationId xmlns:a16="http://schemas.microsoft.com/office/drawing/2014/main" id="{E6219E66-66AE-6267-234E-B0F3DFBD0A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271" r="5271"/>
          <a:stretch/>
        </p:blipFill>
        <p:spPr bwMode="auto">
          <a:xfrm>
            <a:off x="8888892" y="0"/>
            <a:ext cx="1804508" cy="756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008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r>
              <a:rPr lang="en-GB" sz="1800" dirty="0">
                <a:effectLst/>
                <a:latin typeface="Lato" panose="020F0502020204030203" pitchFamily="34" charset="0"/>
                <a:ea typeface="Lato" panose="020F0502020204030203" pitchFamily="34" charset="0"/>
                <a:cs typeface="Lato" panose="020F0502020204030203" pitchFamily="34" charset="0"/>
              </a:rPr>
              <a:t>Lavandin </a:t>
            </a:r>
            <a:br>
              <a:rPr lang="en-GB" sz="1800" dirty="0">
                <a:effectLst/>
                <a:latin typeface="Lato" panose="020F0502020204030203" pitchFamily="34" charset="0"/>
                <a:ea typeface="Lato" panose="020F0502020204030203" pitchFamily="34" charset="0"/>
                <a:cs typeface="Lato" panose="020F0502020204030203" pitchFamily="34" charset="0"/>
              </a:rPr>
            </a:br>
            <a:br>
              <a:rPr lang="en-GB" sz="1800" dirty="0">
                <a:effectLst/>
                <a:latin typeface="Lato" panose="020F0502020204030203" pitchFamily="34" charset="0"/>
                <a:ea typeface="Lato" panose="020F0502020204030203" pitchFamily="34" charset="0"/>
                <a:cs typeface="Lato" panose="020F0502020204030203" pitchFamily="34" charset="0"/>
              </a:rPr>
            </a:br>
            <a:r>
              <a:rPr lang="en-GB" sz="1800" b="0" dirty="0">
                <a:effectLst/>
                <a:latin typeface="Lato" panose="020F0502020204030203" pitchFamily="34" charset="0"/>
                <a:ea typeface="Lato" panose="020F0502020204030203" pitchFamily="34" charset="0"/>
                <a:cs typeface="Lato" panose="020F0502020204030203" pitchFamily="34" charset="0"/>
              </a:rPr>
              <a:t>is anti-catarrhal, antifungal, antiviral, expectorant, </a:t>
            </a:r>
            <a:r>
              <a:rPr lang="en-GB" sz="1800" b="0" dirty="0" err="1">
                <a:effectLst/>
                <a:latin typeface="Lato" panose="020F0502020204030203" pitchFamily="34" charset="0"/>
                <a:ea typeface="Lato" panose="020F0502020204030203" pitchFamily="34" charset="0"/>
                <a:cs typeface="Lato" panose="020F0502020204030203" pitchFamily="34" charset="0"/>
              </a:rPr>
              <a:t>neurotonic</a:t>
            </a:r>
            <a:r>
              <a:rPr lang="en-GB" sz="1800" b="0" dirty="0">
                <a:effectLst/>
                <a:latin typeface="Lato" panose="020F0502020204030203" pitchFamily="34" charset="0"/>
                <a:ea typeface="Lato" panose="020F0502020204030203" pitchFamily="34" charset="0"/>
                <a:cs typeface="Lato" panose="020F0502020204030203" pitchFamily="34" charset="0"/>
              </a:rPr>
              <a:t> and sedative. </a:t>
            </a:r>
            <a:br>
              <a:rPr lang="en-GB" sz="1800" b="0" dirty="0">
                <a:effectLst/>
                <a:latin typeface="Lato" panose="020F0502020204030203" pitchFamily="34" charset="0"/>
                <a:ea typeface="Lato" panose="020F0502020204030203" pitchFamily="34" charset="0"/>
                <a:cs typeface="Lato" panose="020F0502020204030203" pitchFamily="34" charset="0"/>
              </a:rPr>
            </a:br>
            <a:br>
              <a:rPr lang="en-GB" sz="1800" b="0" dirty="0">
                <a:effectLst/>
                <a:latin typeface="Lato" panose="020F0502020204030203" pitchFamily="34" charset="0"/>
                <a:ea typeface="Lato" panose="020F0502020204030203" pitchFamily="34" charset="0"/>
                <a:cs typeface="Lato" panose="020F0502020204030203" pitchFamily="34" charset="0"/>
              </a:rPr>
            </a:br>
            <a:r>
              <a:rPr lang="en-GB" sz="1800" b="0" dirty="0">
                <a:effectLst/>
                <a:latin typeface="Lato" panose="020F0502020204030203" pitchFamily="34" charset="0"/>
                <a:ea typeface="Lato" panose="020F0502020204030203" pitchFamily="34" charset="0"/>
                <a:cs typeface="Lato" panose="020F0502020204030203" pitchFamily="34" charset="0"/>
              </a:rPr>
              <a:t>It is commonly used for bronchitis, candida, athlete’s foot, chronic migraine and enteritis. </a:t>
            </a:r>
            <a:br>
              <a:rPr lang="en-GB" sz="1800" b="0" dirty="0">
                <a:effectLst/>
                <a:latin typeface="Lato" panose="020F0502020204030203" pitchFamily="34" charset="0"/>
                <a:ea typeface="Lato" panose="020F0502020204030203" pitchFamily="34" charset="0"/>
                <a:cs typeface="Lato" panose="020F0502020204030203" pitchFamily="34" charset="0"/>
              </a:rPr>
            </a:br>
            <a:br>
              <a:rPr lang="en-GB" sz="1800" b="0" dirty="0">
                <a:effectLst/>
                <a:latin typeface="Lato" panose="020F0502020204030203" pitchFamily="34" charset="0"/>
                <a:ea typeface="Lato" panose="020F0502020204030203" pitchFamily="34" charset="0"/>
                <a:cs typeface="Lato" panose="020F0502020204030203" pitchFamily="34" charset="0"/>
              </a:rPr>
            </a:br>
            <a:r>
              <a:rPr lang="en-GB" sz="1800" b="0" dirty="0">
                <a:effectLst/>
                <a:latin typeface="Lato" panose="020F0502020204030203" pitchFamily="34" charset="0"/>
                <a:ea typeface="Lato" panose="020F0502020204030203" pitchFamily="34" charset="0"/>
                <a:cs typeface="Lato" panose="020F0502020204030203" pitchFamily="34" charset="0"/>
              </a:rPr>
              <a:t>Mentally, it can be used for nervous debility, listlessness and post- surgery stress as well as being useful for asthma inflammation and pain</a:t>
            </a:r>
            <a:br>
              <a:rPr lang="en-GB" sz="1800" b="0" dirty="0">
                <a:effectLst/>
                <a:latin typeface="Aptos" panose="020B0004020202020204" pitchFamily="34" charset="0"/>
                <a:ea typeface="Aptos" panose="020B0004020202020204" pitchFamily="34" charset="0"/>
                <a:cs typeface="Times New Roman" panose="02020603050405020304" pitchFamily="18" charset="0"/>
              </a:rPr>
            </a:br>
            <a:br>
              <a:rPr lang="en-GB" sz="1800" b="0" dirty="0">
                <a:effectLst/>
                <a:latin typeface="Aptos" panose="020B0004020202020204" pitchFamily="34" charset="0"/>
                <a:ea typeface="Aptos" panose="020B0004020202020204" pitchFamily="34" charset="0"/>
                <a:cs typeface="Times New Roman" panose="02020603050405020304" pitchFamily="18" charset="0"/>
              </a:rPr>
            </a:br>
            <a:r>
              <a:rPr lang="en-GB" sz="1800" b="0" dirty="0">
                <a:effectLst/>
                <a:latin typeface="Aptos" panose="020B0004020202020204" pitchFamily="34" charset="0"/>
                <a:ea typeface="Aptos" panose="020B0004020202020204" pitchFamily="34" charset="0"/>
                <a:cs typeface="Times New Roman" panose="02020603050405020304" pitchFamily="18" charset="0"/>
              </a:rPr>
              <a:t>Lavandin is a clone of Lavandula angustifolia x </a:t>
            </a:r>
            <a:r>
              <a:rPr lang="en-GB" sz="1800" b="0">
                <a:effectLst/>
                <a:latin typeface="Aptos" panose="020B0004020202020204" pitchFamily="34" charset="0"/>
                <a:ea typeface="Aptos" panose="020B0004020202020204" pitchFamily="34" charset="0"/>
                <a:cs typeface="Times New Roman" panose="02020603050405020304" pitchFamily="18" charset="0"/>
              </a:rPr>
              <a:t>Lavandula intermedia  </a:t>
            </a:r>
            <a:r>
              <a:rPr lang="en-GB" sz="1800" b="0" dirty="0">
                <a:effectLst/>
                <a:latin typeface="Aptos" panose="020B0004020202020204" pitchFamily="34" charset="0"/>
                <a:ea typeface="Aptos" panose="020B0004020202020204" pitchFamily="34" charset="0"/>
                <a:cs typeface="Times New Roman" panose="02020603050405020304" pitchFamily="18" charset="0"/>
              </a:rPr>
              <a:t>so has close properties to that of True Lavender.</a:t>
            </a:r>
            <a:br>
              <a:rPr lang="en-GB" sz="1800" b="0" dirty="0">
                <a:effectLst/>
                <a:latin typeface="Aptos" panose="020B0004020202020204" pitchFamily="34" charset="0"/>
                <a:ea typeface="Aptos" panose="020B0004020202020204" pitchFamily="34" charset="0"/>
                <a:cs typeface="Times New Roman" panose="02020603050405020304" pitchFamily="18" charset="0"/>
              </a:rPr>
            </a:br>
            <a:br>
              <a:rPr lang="en-GB" sz="1800" b="0" dirty="0">
                <a:effectLst/>
                <a:latin typeface="Aptos" panose="020B0004020202020204" pitchFamily="34" charset="0"/>
                <a:ea typeface="Aptos" panose="020B0004020202020204" pitchFamily="34" charset="0"/>
                <a:cs typeface="Times New Roman" panose="02020603050405020304" pitchFamily="18" charset="0"/>
              </a:rPr>
            </a:br>
            <a:r>
              <a:rPr lang="en-GB" sz="1800" b="0" dirty="0">
                <a:effectLst/>
                <a:latin typeface="Aptos" panose="020B0004020202020204" pitchFamily="34" charset="0"/>
                <a:ea typeface="Aptos" panose="020B0004020202020204" pitchFamily="34" charset="0"/>
                <a:cs typeface="Times New Roman" panose="02020603050405020304" pitchFamily="18" charset="0"/>
              </a:rPr>
              <a:t>Often used as a cheaper alternative than Lavender True due to it having a more ‘lavender’ smell.</a:t>
            </a:r>
            <a:br>
              <a:rPr lang="en-GB" sz="1800" b="0" dirty="0">
                <a:effectLst/>
                <a:latin typeface="Aptos" panose="020B0004020202020204" pitchFamily="34" charset="0"/>
                <a:ea typeface="Aptos" panose="020B0004020202020204" pitchFamily="34" charset="0"/>
                <a:cs typeface="Times New Roman" panose="02020603050405020304" pitchFamily="18" charset="0"/>
              </a:rPr>
            </a:br>
            <a:br>
              <a:rPr lang="en-GB" sz="1800" b="0" dirty="0">
                <a:effectLst/>
                <a:latin typeface="Aptos" panose="020B0004020202020204" pitchFamily="34" charset="0"/>
                <a:ea typeface="Aptos" panose="020B0004020202020204" pitchFamily="34" charset="0"/>
                <a:cs typeface="Times New Roman" panose="02020603050405020304" pitchFamily="18" charset="0"/>
              </a:rPr>
            </a:br>
            <a:br>
              <a:rPr lang="en-GB" sz="1800" b="0" dirty="0">
                <a:effectLst/>
                <a:latin typeface="Aptos" panose="020B0004020202020204" pitchFamily="34" charset="0"/>
                <a:ea typeface="Aptos" panose="020B0004020202020204" pitchFamily="34" charset="0"/>
                <a:cs typeface="Times New Roman" panose="02020603050405020304" pitchFamily="18" charset="0"/>
              </a:rPr>
            </a:br>
            <a:br>
              <a:rPr lang="en-GB" sz="1800" b="0" dirty="0">
                <a:effectLst/>
                <a:latin typeface="Aptos" panose="020B0004020202020204" pitchFamily="34" charset="0"/>
                <a:ea typeface="Aptos" panose="020B0004020202020204" pitchFamily="34" charset="0"/>
                <a:cs typeface="Times New Roman" panose="02020603050405020304" pitchFamily="18" charset="0"/>
              </a:rPr>
            </a:br>
            <a:r>
              <a:rPr lang="en-US" b="0" dirty="0">
                <a:latin typeface="Lato" panose="020F0502020204030203" pitchFamily="34" charset="0"/>
                <a:ea typeface="Lato" panose="020F0502020204030203" pitchFamily="34" charset="0"/>
                <a:cs typeface="Lato" panose="020F0502020204030203" pitchFamily="34" charset="0"/>
              </a:rPr>
              <a:t>1,8 cineole 2% - 11%</a:t>
            </a:r>
            <a:endParaRPr b="0" i="1" dirty="0"/>
          </a:p>
        </p:txBody>
      </p:sp>
      <p:sp>
        <p:nvSpPr>
          <p:cNvPr id="200" name="Google Shape;200;p1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Open Day</a:t>
            </a:r>
          </a:p>
          <a:p>
            <a:pPr marL="0" marR="0" lvl="0" indent="0" algn="ctr" rtl="0">
              <a:lnSpc>
                <a:spcPct val="100000"/>
              </a:lnSpc>
              <a:spcBef>
                <a:spcPts val="100"/>
              </a:spcBef>
              <a:spcAft>
                <a:spcPts val="0"/>
              </a:spcAft>
              <a:buClr>
                <a:srgbClr val="000000"/>
              </a:buClr>
              <a:buSzPts val="800"/>
              <a:buFont typeface="Arial"/>
              <a:buNone/>
            </a:pPr>
            <a:r>
              <a:rPr lang="en-GB" sz="800" b="1" dirty="0">
                <a:latin typeface="Lato"/>
                <a:ea typeface="Lato"/>
                <a:cs typeface="Lato"/>
                <a:sym typeface="Lato"/>
              </a:rPr>
              <a:t>September 2024</a:t>
            </a:r>
            <a:endParaRPr lang="en-GB" sz="800" b="0" i="0" u="none" strike="noStrike" cap="none" dirty="0">
              <a:solidFill>
                <a:schemeClr val="tx1"/>
              </a:solidFill>
              <a:latin typeface="Lato Black"/>
              <a:ea typeface="Lato Black"/>
              <a:cs typeface="Lato Black"/>
              <a:sym typeface="Lato Black"/>
            </a:endParaRPr>
          </a:p>
        </p:txBody>
      </p:sp>
      <p:pic>
        <p:nvPicPr>
          <p:cNvPr id="2050" name="Picture 2">
            <a:extLst>
              <a:ext uri="{FF2B5EF4-FFF2-40B4-BE49-F238E27FC236}">
                <a16:creationId xmlns:a16="http://schemas.microsoft.com/office/drawing/2014/main" id="{E6219E66-66AE-6267-234E-B0F3DFBD0A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271" r="5271"/>
          <a:stretch/>
        </p:blipFill>
        <p:spPr bwMode="auto">
          <a:xfrm>
            <a:off x="8888892" y="0"/>
            <a:ext cx="1804508" cy="756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781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a:lnSpc>
                <a:spcPct val="107000"/>
              </a:lnSpc>
              <a:spcAft>
                <a:spcPts val="800"/>
              </a:spcAft>
            </a:pPr>
            <a:r>
              <a:rPr lang="en-GB" sz="1800" kern="100" dirty="0">
                <a:effectLst/>
                <a:latin typeface="Lato" panose="020F0502020204030203" pitchFamily="34" charset="0"/>
                <a:ea typeface="Lato" panose="020F0502020204030203" pitchFamily="34" charset="0"/>
                <a:cs typeface="Lato" panose="020F0502020204030203" pitchFamily="34" charset="0"/>
              </a:rPr>
              <a:t>Peppermint </a:t>
            </a:r>
            <a:br>
              <a:rPr lang="en-GB" sz="1800" kern="100" dirty="0">
                <a:effectLst/>
                <a:latin typeface="Lato" panose="020F0502020204030203" pitchFamily="34" charset="0"/>
                <a:ea typeface="Lato" panose="020F0502020204030203" pitchFamily="34" charset="0"/>
                <a:cs typeface="Lato" panose="020F0502020204030203" pitchFamily="34" charset="0"/>
              </a:rPr>
            </a:br>
            <a:br>
              <a:rPr lang="en-GB" sz="1800" kern="100" dirty="0">
                <a:effectLst/>
                <a:latin typeface="Lato" panose="020F0502020204030203" pitchFamily="34" charset="0"/>
                <a:ea typeface="Lato" panose="020F0502020204030203" pitchFamily="34" charset="0"/>
                <a:cs typeface="Lato" panose="020F0502020204030203" pitchFamily="34" charset="0"/>
              </a:rPr>
            </a:br>
            <a:r>
              <a:rPr lang="en-GB" sz="1800" b="0" kern="100" dirty="0">
                <a:effectLst/>
                <a:latin typeface="Lato" panose="020F0502020204030203" pitchFamily="34" charset="0"/>
                <a:ea typeface="Lato" panose="020F0502020204030203" pitchFamily="34" charset="0"/>
                <a:cs typeface="Lato" panose="020F0502020204030203" pitchFamily="34" charset="0"/>
              </a:rPr>
              <a:t>has a wide range of therapeutic uses and is a versatile essential oil.</a:t>
            </a:r>
            <a:br>
              <a:rPr lang="en-GB" sz="1800" b="0" kern="100" dirty="0">
                <a:effectLst/>
                <a:latin typeface="Lato" panose="020F0502020204030203" pitchFamily="34" charset="0"/>
                <a:ea typeface="Lato" panose="020F0502020204030203" pitchFamily="34" charset="0"/>
                <a:cs typeface="Lato" panose="020F0502020204030203" pitchFamily="34" charset="0"/>
              </a:rPr>
            </a:br>
            <a:br>
              <a:rPr lang="en-GB" sz="1800" b="0" kern="100" dirty="0">
                <a:effectLst/>
                <a:latin typeface="Lato" panose="020F0502020204030203" pitchFamily="34" charset="0"/>
                <a:ea typeface="Lato" panose="020F0502020204030203" pitchFamily="34" charset="0"/>
                <a:cs typeface="Lato" panose="020F0502020204030203" pitchFamily="34" charset="0"/>
              </a:rPr>
            </a:br>
            <a:r>
              <a:rPr lang="en-GB" sz="1800" b="0" kern="100" dirty="0">
                <a:effectLst/>
                <a:latin typeface="Lato" panose="020F0502020204030203" pitchFamily="34" charset="0"/>
                <a:ea typeface="Lato" panose="020F0502020204030203" pitchFamily="34" charset="0"/>
                <a:cs typeface="Lato" panose="020F0502020204030203" pitchFamily="34" charset="0"/>
              </a:rPr>
              <a:t>Some of these properties are: analgesic, anti- inflammatory, anti-migraine, antispasmodic, antiviral, carminative, digestive, expectorant, mucolytic, </a:t>
            </a:r>
            <a:r>
              <a:rPr lang="en-GB" sz="1800" b="0" kern="100" dirty="0" err="1">
                <a:effectLst/>
                <a:latin typeface="Lato" panose="020F0502020204030203" pitchFamily="34" charset="0"/>
                <a:ea typeface="Lato" panose="020F0502020204030203" pitchFamily="34" charset="0"/>
                <a:cs typeface="Lato" panose="020F0502020204030203" pitchFamily="34" charset="0"/>
              </a:rPr>
              <a:t>neurotonic</a:t>
            </a:r>
            <a:r>
              <a:rPr lang="en-GB" sz="1800" b="0" kern="100" dirty="0">
                <a:effectLst/>
                <a:latin typeface="Lato" panose="020F0502020204030203" pitchFamily="34" charset="0"/>
                <a:ea typeface="Lato" panose="020F0502020204030203" pitchFamily="34" charset="0"/>
                <a:cs typeface="Lato" panose="020F0502020204030203" pitchFamily="34" charset="0"/>
              </a:rPr>
              <a:t> and utero-tonic. </a:t>
            </a:r>
            <a:br>
              <a:rPr lang="en-GB" sz="1800" b="0" kern="100" dirty="0">
                <a:effectLst/>
                <a:latin typeface="Lato" panose="020F0502020204030203" pitchFamily="34" charset="0"/>
                <a:ea typeface="Lato" panose="020F0502020204030203" pitchFamily="34" charset="0"/>
                <a:cs typeface="Lato" panose="020F0502020204030203" pitchFamily="34" charset="0"/>
              </a:rPr>
            </a:br>
            <a:br>
              <a:rPr lang="en-GB" sz="1800" b="0" kern="100" dirty="0">
                <a:effectLst/>
                <a:latin typeface="Lato" panose="020F0502020204030203" pitchFamily="34" charset="0"/>
                <a:ea typeface="Lato" panose="020F0502020204030203" pitchFamily="34" charset="0"/>
                <a:cs typeface="Lato" panose="020F0502020204030203" pitchFamily="34" charset="0"/>
              </a:rPr>
            </a:br>
            <a:r>
              <a:rPr lang="en-GB" sz="1800" b="0" kern="100" dirty="0">
                <a:effectLst/>
                <a:latin typeface="Lato" panose="020F0502020204030203" pitchFamily="34" charset="0"/>
                <a:ea typeface="Lato" panose="020F0502020204030203" pitchFamily="34" charset="0"/>
                <a:cs typeface="Lato" panose="020F0502020204030203" pitchFamily="34" charset="0"/>
              </a:rPr>
              <a:t>Menthol, peppermint’s major constituent, is known to interact with cold receptors in the airways upon inhalation. This is known to reduce the perception of nasal congestion and increase the perception of nasal airflow and has also been found to reduce the discomfort associated with laboured breathing. </a:t>
            </a:r>
            <a:br>
              <a:rPr lang="en-GB" sz="1800" b="0" kern="100" dirty="0">
                <a:effectLst/>
                <a:latin typeface="Lato" panose="020F0502020204030203" pitchFamily="34" charset="0"/>
                <a:ea typeface="Lato" panose="020F0502020204030203" pitchFamily="34" charset="0"/>
                <a:cs typeface="Lato" panose="020F0502020204030203" pitchFamily="34" charset="0"/>
              </a:rPr>
            </a:br>
            <a:br>
              <a:rPr lang="en-GB" sz="1800" b="0" kern="100" dirty="0">
                <a:effectLst/>
                <a:latin typeface="Lato" panose="020F0502020204030203" pitchFamily="34" charset="0"/>
                <a:ea typeface="Lato" panose="020F0502020204030203" pitchFamily="34" charset="0"/>
                <a:cs typeface="Lato" panose="020F0502020204030203" pitchFamily="34" charset="0"/>
              </a:rPr>
            </a:br>
            <a:r>
              <a:rPr lang="en-GB" sz="1800" b="0" kern="100" dirty="0">
                <a:effectLst/>
                <a:latin typeface="Lato" panose="020F0502020204030203" pitchFamily="34" charset="0"/>
                <a:ea typeface="Lato" panose="020F0502020204030203" pitchFamily="34" charset="0"/>
                <a:cs typeface="Lato" panose="020F0502020204030203" pitchFamily="34" charset="0"/>
              </a:rPr>
              <a:t>It is used for migraine, neuralgia, bronchitis, sinusitis, colic, herpes, indigestion, nausea, colitis, IBS, irregular periods, apathy and nervous conditions.</a:t>
            </a:r>
            <a:br>
              <a:rPr lang="en-GB" sz="1800" b="0" kern="100" dirty="0">
                <a:effectLst/>
                <a:latin typeface="Lato" panose="020F0502020204030203" pitchFamily="34" charset="0"/>
                <a:ea typeface="Lato" panose="020F0502020204030203" pitchFamily="34" charset="0"/>
                <a:cs typeface="Lato" panose="020F0502020204030203" pitchFamily="34" charset="0"/>
              </a:rPr>
            </a:br>
            <a:br>
              <a:rPr lang="en-GB" sz="1800" b="0" kern="100" dirty="0">
                <a:effectLst/>
                <a:latin typeface="Lato" panose="020F0502020204030203" pitchFamily="34" charset="0"/>
                <a:ea typeface="Lato" panose="020F0502020204030203" pitchFamily="34" charset="0"/>
                <a:cs typeface="Lato" panose="020F0502020204030203" pitchFamily="34" charset="0"/>
              </a:rPr>
            </a:br>
            <a:br>
              <a:rPr lang="en-GB" sz="1600" b="0" dirty="0">
                <a:effectLst/>
                <a:latin typeface="Aptos" panose="020B0004020202020204" pitchFamily="34" charset="0"/>
                <a:ea typeface="Aptos" panose="020B0004020202020204" pitchFamily="34" charset="0"/>
                <a:cs typeface="Times New Roman" panose="02020603050405020304" pitchFamily="18" charset="0"/>
              </a:rPr>
            </a:br>
            <a:r>
              <a:rPr lang="en-US" sz="1800" b="0" dirty="0">
                <a:latin typeface="Lato" panose="020F0502020204030203" pitchFamily="34" charset="0"/>
                <a:ea typeface="Lato" panose="020F0502020204030203" pitchFamily="34" charset="0"/>
                <a:cs typeface="Lato" panose="020F0502020204030203" pitchFamily="34" charset="0"/>
              </a:rPr>
              <a:t>1,8 cineole 3% - 7.4%</a:t>
            </a:r>
            <a:endParaRPr lang="en-GB" sz="1800" b="0" kern="100" dirty="0">
              <a:effectLst/>
              <a:latin typeface="Lato" panose="020F0502020204030203" pitchFamily="34" charset="0"/>
              <a:ea typeface="Lato" panose="020F0502020204030203" pitchFamily="34" charset="0"/>
              <a:cs typeface="Lato" panose="020F0502020204030203" pitchFamily="34" charset="0"/>
            </a:endParaRPr>
          </a:p>
        </p:txBody>
      </p:sp>
      <p:sp>
        <p:nvSpPr>
          <p:cNvPr id="200" name="Google Shape;200;p1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Open Day</a:t>
            </a:r>
          </a:p>
          <a:p>
            <a:pPr marL="0" marR="0" lvl="0" indent="0" algn="ctr" rtl="0">
              <a:lnSpc>
                <a:spcPct val="100000"/>
              </a:lnSpc>
              <a:spcBef>
                <a:spcPts val="100"/>
              </a:spcBef>
              <a:spcAft>
                <a:spcPts val="0"/>
              </a:spcAft>
              <a:buClr>
                <a:srgbClr val="000000"/>
              </a:buClr>
              <a:buSzPts val="800"/>
              <a:buFont typeface="Arial"/>
              <a:buNone/>
            </a:pPr>
            <a:r>
              <a:rPr lang="en-GB" sz="800" b="1" dirty="0">
                <a:latin typeface="Lato"/>
                <a:ea typeface="Lato"/>
                <a:cs typeface="Lato"/>
                <a:sym typeface="Lato"/>
              </a:rPr>
              <a:t>September 2024</a:t>
            </a:r>
            <a:endParaRPr lang="en-GB" sz="800" b="0" i="0" u="none" strike="noStrike" cap="none" dirty="0">
              <a:solidFill>
                <a:schemeClr val="tx1"/>
              </a:solidFill>
              <a:latin typeface="Lato Black"/>
              <a:ea typeface="Lato Black"/>
              <a:cs typeface="Lato Black"/>
              <a:sym typeface="Lato Black"/>
            </a:endParaRPr>
          </a:p>
        </p:txBody>
      </p:sp>
      <p:pic>
        <p:nvPicPr>
          <p:cNvPr id="2050" name="Picture 2">
            <a:extLst>
              <a:ext uri="{FF2B5EF4-FFF2-40B4-BE49-F238E27FC236}">
                <a16:creationId xmlns:a16="http://schemas.microsoft.com/office/drawing/2014/main" id="{E6219E66-66AE-6267-234E-B0F3DFBD0A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271" r="5271"/>
          <a:stretch/>
        </p:blipFill>
        <p:spPr bwMode="auto">
          <a:xfrm>
            <a:off x="8888892" y="0"/>
            <a:ext cx="1804508" cy="756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288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a:lnSpc>
                <a:spcPct val="107000"/>
              </a:lnSpc>
              <a:spcAft>
                <a:spcPts val="800"/>
              </a:spcAft>
            </a:pPr>
            <a:r>
              <a:rPr lang="en-GB" sz="1800" kern="100" dirty="0">
                <a:effectLst/>
                <a:latin typeface="Lato" panose="020F0502020204030203" pitchFamily="34" charset="0"/>
                <a:ea typeface="Lato" panose="020F0502020204030203" pitchFamily="34" charset="0"/>
                <a:cs typeface="Lato" panose="020F0502020204030203" pitchFamily="34" charset="0"/>
              </a:rPr>
              <a:t>Hyssop </a:t>
            </a:r>
            <a:br>
              <a:rPr lang="en-GB" sz="1800" kern="100" dirty="0">
                <a:effectLst/>
                <a:latin typeface="Lato" panose="020F0502020204030203" pitchFamily="34" charset="0"/>
                <a:ea typeface="Lato" panose="020F0502020204030203" pitchFamily="34" charset="0"/>
                <a:cs typeface="Lato" panose="020F0502020204030203" pitchFamily="34" charset="0"/>
              </a:rPr>
            </a:br>
            <a:br>
              <a:rPr lang="en-GB" sz="1800" kern="100" dirty="0">
                <a:effectLst/>
                <a:latin typeface="Lato" panose="020F0502020204030203" pitchFamily="34" charset="0"/>
                <a:ea typeface="Lato" panose="020F0502020204030203" pitchFamily="34" charset="0"/>
                <a:cs typeface="Lato" panose="020F0502020204030203" pitchFamily="34" charset="0"/>
              </a:rPr>
            </a:br>
            <a:r>
              <a:rPr lang="en-GB" sz="1800" b="0" kern="100" dirty="0">
                <a:effectLst/>
                <a:latin typeface="Lato" panose="020F0502020204030203" pitchFamily="34" charset="0"/>
                <a:ea typeface="Lato" panose="020F0502020204030203" pitchFamily="34" charset="0"/>
                <a:cs typeface="Lato" panose="020F0502020204030203" pitchFamily="34" charset="0"/>
              </a:rPr>
              <a:t>is anti-allergic, anti-infectious, anti-inflammatory, </a:t>
            </a:r>
            <a:r>
              <a:rPr lang="en-GB" sz="1800" b="0" kern="100" dirty="0" err="1">
                <a:effectLst/>
                <a:latin typeface="Lato" panose="020F0502020204030203" pitchFamily="34" charset="0"/>
                <a:ea typeface="Lato" panose="020F0502020204030203" pitchFamily="34" charset="0"/>
                <a:cs typeface="Lato" panose="020F0502020204030203" pitchFamily="34" charset="0"/>
              </a:rPr>
              <a:t>cicatrisant</a:t>
            </a:r>
            <a:r>
              <a:rPr lang="en-GB" sz="1800" b="0" kern="100" dirty="0">
                <a:effectLst/>
                <a:latin typeface="Lato" panose="020F0502020204030203" pitchFamily="34" charset="0"/>
                <a:ea typeface="Lato" panose="020F0502020204030203" pitchFamily="34" charset="0"/>
                <a:cs typeface="Lato" panose="020F0502020204030203" pitchFamily="34" charset="0"/>
              </a:rPr>
              <a:t>, digestive and emmenagogic. </a:t>
            </a:r>
            <a:br>
              <a:rPr lang="en-GB" sz="1800" b="0" kern="100" dirty="0">
                <a:effectLst/>
                <a:latin typeface="Lato" panose="020F0502020204030203" pitchFamily="34" charset="0"/>
                <a:ea typeface="Lato" panose="020F0502020204030203" pitchFamily="34" charset="0"/>
                <a:cs typeface="Lato" panose="020F0502020204030203" pitchFamily="34" charset="0"/>
              </a:rPr>
            </a:br>
            <a:br>
              <a:rPr lang="en-GB" sz="1800" b="0" kern="100" dirty="0">
                <a:effectLst/>
                <a:latin typeface="Lato" panose="020F0502020204030203" pitchFamily="34" charset="0"/>
                <a:ea typeface="Lato" panose="020F0502020204030203" pitchFamily="34" charset="0"/>
                <a:cs typeface="Lato" panose="020F0502020204030203" pitchFamily="34" charset="0"/>
              </a:rPr>
            </a:br>
            <a:r>
              <a:rPr lang="en-GB" sz="1800" b="0" kern="100" dirty="0">
                <a:effectLst/>
                <a:latin typeface="Lato" panose="020F0502020204030203" pitchFamily="34" charset="0"/>
                <a:ea typeface="Lato" panose="020F0502020204030203" pitchFamily="34" charset="0"/>
                <a:cs typeface="Lato" panose="020F0502020204030203" pitchFamily="34" charset="0"/>
              </a:rPr>
              <a:t>Used to treat bronchitis, asthma, hay fever, coughs and colds, emphysema and influenza. </a:t>
            </a:r>
            <a:br>
              <a:rPr lang="en-GB" sz="1800" b="0" kern="100" dirty="0">
                <a:effectLst/>
                <a:latin typeface="Lato" panose="020F0502020204030203" pitchFamily="34" charset="0"/>
                <a:ea typeface="Lato" panose="020F0502020204030203" pitchFamily="34" charset="0"/>
                <a:cs typeface="Lato" panose="020F0502020204030203" pitchFamily="34" charset="0"/>
              </a:rPr>
            </a:br>
            <a:br>
              <a:rPr lang="en-GB" sz="1800" b="0" kern="100" dirty="0">
                <a:effectLst/>
                <a:latin typeface="Lato" panose="020F0502020204030203" pitchFamily="34" charset="0"/>
                <a:ea typeface="Lato" panose="020F0502020204030203" pitchFamily="34" charset="0"/>
                <a:cs typeface="Lato" panose="020F0502020204030203" pitchFamily="34" charset="0"/>
              </a:rPr>
            </a:br>
            <a:r>
              <a:rPr lang="en-GB" sz="1800" b="0" kern="100" dirty="0">
                <a:effectLst/>
                <a:latin typeface="Lato" panose="020F0502020204030203" pitchFamily="34" charset="0"/>
                <a:ea typeface="Lato" panose="020F0502020204030203" pitchFamily="34" charset="0"/>
                <a:cs typeface="Lato" panose="020F0502020204030203" pitchFamily="34" charset="0"/>
              </a:rPr>
              <a:t>It is effective for bruises, wounds, scars and eczema, loss of appetite, asthma and scanty, irregular periods. </a:t>
            </a:r>
            <a:br>
              <a:rPr lang="en-GB" sz="1800" b="0" kern="100" dirty="0">
                <a:effectLst/>
                <a:latin typeface="Lato" panose="020F0502020204030203" pitchFamily="34" charset="0"/>
                <a:ea typeface="Lato" panose="020F0502020204030203" pitchFamily="34" charset="0"/>
                <a:cs typeface="Lato" panose="020F0502020204030203" pitchFamily="34" charset="0"/>
              </a:rPr>
            </a:br>
            <a:br>
              <a:rPr lang="en-GB" sz="1800" b="0" kern="100" dirty="0">
                <a:effectLst/>
                <a:latin typeface="Lato" panose="020F0502020204030203" pitchFamily="34" charset="0"/>
                <a:ea typeface="Lato" panose="020F0502020204030203" pitchFamily="34" charset="0"/>
                <a:cs typeface="Lato" panose="020F0502020204030203" pitchFamily="34" charset="0"/>
              </a:rPr>
            </a:br>
            <a:r>
              <a:rPr lang="en-GB" sz="1800" b="0" kern="100" dirty="0">
                <a:effectLst/>
                <a:latin typeface="Lato" panose="020F0502020204030203" pitchFamily="34" charset="0"/>
                <a:ea typeface="Lato" panose="020F0502020204030203" pitchFamily="34" charset="0"/>
                <a:cs typeface="Lato" panose="020F0502020204030203" pitchFamily="34" charset="0"/>
              </a:rPr>
              <a:t>Can regulate blood pressure if used under direction and has remained popular throughout the centuries for its ability to treat respiratory conditions such as asthma and sore throats in various medicaments.</a:t>
            </a:r>
          </a:p>
        </p:txBody>
      </p:sp>
      <p:sp>
        <p:nvSpPr>
          <p:cNvPr id="200" name="Google Shape;200;p1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Open Day</a:t>
            </a:r>
          </a:p>
          <a:p>
            <a:pPr marL="0" marR="0" lvl="0" indent="0" algn="ctr" rtl="0">
              <a:lnSpc>
                <a:spcPct val="100000"/>
              </a:lnSpc>
              <a:spcBef>
                <a:spcPts val="100"/>
              </a:spcBef>
              <a:spcAft>
                <a:spcPts val="0"/>
              </a:spcAft>
              <a:buClr>
                <a:srgbClr val="000000"/>
              </a:buClr>
              <a:buSzPts val="800"/>
              <a:buFont typeface="Arial"/>
              <a:buNone/>
            </a:pPr>
            <a:r>
              <a:rPr lang="en-GB" sz="800" b="1" dirty="0">
                <a:latin typeface="Lato"/>
                <a:ea typeface="Lato"/>
                <a:cs typeface="Lato"/>
                <a:sym typeface="Lato"/>
              </a:rPr>
              <a:t>September 2024</a:t>
            </a:r>
            <a:endParaRPr lang="en-GB" sz="800" b="0" i="0" u="none" strike="noStrike" cap="none" dirty="0">
              <a:solidFill>
                <a:schemeClr val="tx1"/>
              </a:solidFill>
              <a:latin typeface="Lato Black"/>
              <a:ea typeface="Lato Black"/>
              <a:cs typeface="Lato Black"/>
              <a:sym typeface="Lato Black"/>
            </a:endParaRPr>
          </a:p>
        </p:txBody>
      </p:sp>
      <p:pic>
        <p:nvPicPr>
          <p:cNvPr id="2050" name="Picture 2">
            <a:extLst>
              <a:ext uri="{FF2B5EF4-FFF2-40B4-BE49-F238E27FC236}">
                <a16:creationId xmlns:a16="http://schemas.microsoft.com/office/drawing/2014/main" id="{E6219E66-66AE-6267-234E-B0F3DFBD0A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271" r="5271"/>
          <a:stretch/>
        </p:blipFill>
        <p:spPr bwMode="auto">
          <a:xfrm>
            <a:off x="8888892" y="0"/>
            <a:ext cx="1804508" cy="756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906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03F4D11F50EF4DA1643A5373429B8C" ma:contentTypeVersion="18" ma:contentTypeDescription="Create a new document." ma:contentTypeScope="" ma:versionID="bcfa6b58f191ed470c4283f37423b91c">
  <xsd:schema xmlns:xsd="http://www.w3.org/2001/XMLSchema" xmlns:xs="http://www.w3.org/2001/XMLSchema" xmlns:p="http://schemas.microsoft.com/office/2006/metadata/properties" xmlns:ns2="ae3ee2c8-d622-4e99-a313-687973a3c8bc" xmlns:ns3="41422dd5-22a9-417b-875c-4d533aa28ff6" targetNamespace="http://schemas.microsoft.com/office/2006/metadata/properties" ma:root="true" ma:fieldsID="0b27a408da9c4fe84143762fb5881ff7" ns2:_="" ns3:_="">
    <xsd:import namespace="ae3ee2c8-d622-4e99-a313-687973a3c8bc"/>
    <xsd:import namespace="41422dd5-22a9-417b-875c-4d533aa28ff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3ee2c8-d622-4e99-a313-687973a3c8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b64eaae-fb4b-49cf-a9bc-23f14d9db147}" ma:internalName="TaxCatchAll" ma:showField="CatchAllData" ma:web="ae3ee2c8-d622-4e99-a313-687973a3c8b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1422dd5-22a9-417b-875c-4d533aa28ff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975c12a-9da9-45e8-b9c4-93777df5bb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1422dd5-22a9-417b-875c-4d533aa28ff6">
      <Terms xmlns="http://schemas.microsoft.com/office/infopath/2007/PartnerControls"/>
    </lcf76f155ced4ddcb4097134ff3c332f>
    <TaxCatchAll xmlns="ae3ee2c8-d622-4e99-a313-687973a3c8b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13A69B-CCE9-44EF-835B-A54F15BBE3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3ee2c8-d622-4e99-a313-687973a3c8bc"/>
    <ds:schemaRef ds:uri="41422dd5-22a9-417b-875c-4d533aa28f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053AF6-CD16-41AC-B3D3-67810ACE408E}">
  <ds:schemaRefs>
    <ds:schemaRef ds:uri="http://schemas.microsoft.com/office/2006/documentManagement/types"/>
    <ds:schemaRef ds:uri="http://schemas.microsoft.com/office/2006/metadata/properties"/>
    <ds:schemaRef ds:uri="http://purl.org/dc/elements/1.1/"/>
    <ds:schemaRef ds:uri="ae3ee2c8-d622-4e99-a313-687973a3c8bc"/>
    <ds:schemaRef ds:uri="http://schemas.openxmlformats.org/package/2006/metadata/core-properties"/>
    <ds:schemaRef ds:uri="http://purl.org/dc/terms/"/>
    <ds:schemaRef ds:uri="http://schemas.microsoft.com/office/infopath/2007/PartnerControls"/>
    <ds:schemaRef ds:uri="41422dd5-22a9-417b-875c-4d533aa28ff6"/>
    <ds:schemaRef ds:uri="http://www.w3.org/XML/1998/namespace"/>
    <ds:schemaRef ds:uri="http://purl.org/dc/dcmitype/"/>
  </ds:schemaRefs>
</ds:datastoreItem>
</file>

<file path=customXml/itemProps3.xml><?xml version="1.0" encoding="utf-8"?>
<ds:datastoreItem xmlns:ds="http://schemas.openxmlformats.org/officeDocument/2006/customXml" ds:itemID="{52B1F57D-7F5E-4FB2-9AE5-074843B745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945</TotalTime>
  <Words>3041</Words>
  <Application>Microsoft Office PowerPoint</Application>
  <PresentationFormat>Custom</PresentationFormat>
  <Paragraphs>279</Paragraphs>
  <Slides>20</Slides>
  <Notes>18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Aptos</vt:lpstr>
      <vt:lpstr>Arial</vt:lpstr>
      <vt:lpstr>Calibri</vt:lpstr>
      <vt:lpstr>Google Sans</vt:lpstr>
      <vt:lpstr>Inter</vt:lpstr>
      <vt:lpstr>Karla</vt:lpstr>
      <vt:lpstr>Lato</vt:lpstr>
      <vt:lpstr>Lato Black</vt:lpstr>
      <vt:lpstr>Lato-Light</vt:lpstr>
      <vt:lpstr>Symbol</vt:lpstr>
      <vt:lpstr>Times New Roman</vt:lpstr>
      <vt:lpstr>Wingdings</vt:lpstr>
      <vt:lpstr>Office Theme</vt:lpstr>
      <vt:lpstr>PowerPoint Presentation</vt:lpstr>
      <vt:lpstr>PowerPoint Presentation</vt:lpstr>
      <vt:lpstr>PowerPoint Presentation</vt:lpstr>
      <vt:lpstr>  </vt:lpstr>
      <vt:lpstr>  </vt:lpstr>
      <vt:lpstr>The oils….  Eucalyptus Smithii is analgesic, anti-catarrhal, anti-infectious, antiviral, decongestant and expectorant.   It is useful for coughs, colds, flu, aches and pains, asthma, headaches and stress.   It is a powerful air purifier when vaporised.  1,8 cineole 75% - 85%    </vt:lpstr>
      <vt:lpstr>Lavandin   is anti-catarrhal, antifungal, antiviral, expectorant, neurotonic and sedative.   It is commonly used for bronchitis, candida, athlete’s foot, chronic migraine and enteritis.   Mentally, it can be used for nervous debility, listlessness and post- surgery stress as well as being useful for asthma inflammation and pain  Lavandin is a clone of Lavandula angustifolia x Lavandula intermedia  so has close properties to that of True Lavender.  Often used as a cheaper alternative than Lavender True due to it having a more ‘lavender’ smell.    1,8 cineole 2% - 11%</vt:lpstr>
      <vt:lpstr>Peppermint   has a wide range of therapeutic uses and is a versatile essential oil.  Some of these properties are: analgesic, anti- inflammatory, anti-migraine, antispasmodic, antiviral, carminative, digestive, expectorant, mucolytic, neurotonic and utero-tonic.   Menthol, peppermint’s major constituent, is known to interact with cold receptors in the airways upon inhalation. This is known to reduce the perception of nasal congestion and increase the perception of nasal airflow and has also been found to reduce the discomfort associated with laboured breathing.   It is used for migraine, neuralgia, bronchitis, sinusitis, colic, herpes, indigestion, nausea, colitis, IBS, irregular periods, apathy and nervous conditions.   1,8 cineole 3% - 7.4%</vt:lpstr>
      <vt:lpstr>Hyssop   is anti-allergic, anti-infectious, anti-inflammatory, cicatrisant, digestive and emmenagogic.   Used to treat bronchitis, asthma, hay fever, coughs and colds, emphysema and influenza.   It is effective for bruises, wounds, scars and eczema, loss of appetite, asthma and scanty, irregular periods.   Can regulate blood pressure if used under direction and has remained popular throughout the centuries for its ability to treat respiratory conditions such as asthma and sore throats in various medicaments.</vt:lpstr>
      <vt:lpstr>  </vt:lpstr>
      <vt:lpstr>PowerPoint Presentation</vt:lpstr>
      <vt:lpstr>  </vt:lpstr>
      <vt:lpstr>  </vt:lpstr>
      <vt:lpstr>  </vt:lpstr>
      <vt:lpstr>  </vt:lpstr>
      <vt:lpstr>Juniper   was referenced in the Bible, inferring its ability to relieve fatigue (Sellar, 1997)    This Oil offers emotional support and reduce physical and emotional sighs of stress. Some sources claim that juniper is one of the most effective essential oils for dealing with inner trauma and pains because juniper may have positives effects on relaxation responses in the brain when inhaled. (Levy, 2018)   When in use the oil becomes a relaxant and sleep aid as the smell of juniper offers emotional support and reduce physical and emotional signs of stress. When inhaled juniper may have positive effects on relaxation responses in the brain. (Levy, 2018)   Overall, this essential oil added to this blend has the added benefit of a relaxant and sleep.   Juniper essential oil is effective in nearly all forms of cramps by relaxing the muscles. (Nagdeve, 2021) making this a prefect choice to aid rest.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P A Courses</dc:creator>
  <cp:lastModifiedBy>Ellie - Penny Price Aromatherapy</cp:lastModifiedBy>
  <cp:revision>27</cp:revision>
  <dcterms:created xsi:type="dcterms:W3CDTF">2019-02-19T11:59:07Z</dcterms:created>
  <dcterms:modified xsi:type="dcterms:W3CDTF">2024-09-20T15:53:06Z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2018-08-28T00:00:00Z</vt:filetime>
  </property>
  <property fmtid="{D5CDD505-2E9C-101B-9397-08002B2CF9AE}" pid="3" name="Creator">
    <vt:lpwstr>Adobe InDesign CC 13.1 (Macintosh)</vt:lpwstr>
  </property>
  <property fmtid="{D5CDD505-2E9C-101B-9397-08002B2CF9AE}" pid="4" name="LastSaved">
    <vt:filetime>2019-02-19T00:00:00Z</vt:filetime>
  </property>
  <property fmtid="{D5CDD505-2E9C-101B-9397-08002B2CF9AE}" pid="5" name="ContentTypeId">
    <vt:lpwstr>0x0101007803F4D11F50EF4DA1643A5373429B8C</vt:lpwstr>
  </property>
  <property fmtid="{D5CDD505-2E9C-101B-9397-08002B2CF9AE}" pid="6" name="MediaServiceImageTags">
    <vt:lpwstr/>
  </property>
</Properties>
</file>