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347" r:id="rId5"/>
    <p:sldId id="420" r:id="rId6"/>
    <p:sldId id="409" r:id="rId7"/>
    <p:sldId id="410" r:id="rId8"/>
    <p:sldId id="411" r:id="rId9"/>
    <p:sldId id="412" r:id="rId10"/>
    <p:sldId id="413" r:id="rId11"/>
    <p:sldId id="415" r:id="rId12"/>
    <p:sldId id="417" r:id="rId13"/>
    <p:sldId id="418" r:id="rId14"/>
    <p:sldId id="424" r:id="rId15"/>
    <p:sldId id="426" r:id="rId16"/>
    <p:sldId id="430" r:id="rId17"/>
    <p:sldId id="432" r:id="rId18"/>
    <p:sldId id="367" r:id="rId19"/>
    <p:sldId id="428" r:id="rId20"/>
  </p:sldIdLst>
  <p:sldSz cx="10693400" cy="7562850"/>
  <p:notesSz cx="756285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434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CF733-5B6E-4E08-B591-01617DA43316}" v="1495" dt="2024-11-07T19:37:22.90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566"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 Penny Price Aromatherapy" userId="fdae3f14-0502-4c2d-92cf-13bcc84abd9b" providerId="ADAL" clId="{D090D642-411E-4F9D-96A4-399AC038F9D3}"/>
    <pc:docChg chg="undo custSel delSld modSld">
      <pc:chgData name="Ellie - Penny Price Aromatherapy" userId="fdae3f14-0502-4c2d-92cf-13bcc84abd9b" providerId="ADAL" clId="{D090D642-411E-4F9D-96A4-399AC038F9D3}" dt="2024-11-06T12:55:06.819" v="250" actId="47"/>
      <pc:docMkLst>
        <pc:docMk/>
      </pc:docMkLst>
      <pc:sldChg chg="modSp mod modNotesTx">
        <pc:chgData name="Ellie - Penny Price Aromatherapy" userId="fdae3f14-0502-4c2d-92cf-13bcc84abd9b" providerId="ADAL" clId="{D090D642-411E-4F9D-96A4-399AC038F9D3}" dt="2024-11-06T12:54:39.775" v="248"/>
        <pc:sldMkLst>
          <pc:docMk/>
          <pc:sldMk cId="1361684725" sldId="411"/>
        </pc:sldMkLst>
        <pc:spChg chg="mod">
          <ac:chgData name="Ellie - Penny Price Aromatherapy" userId="fdae3f14-0502-4c2d-92cf-13bcc84abd9b" providerId="ADAL" clId="{D090D642-411E-4F9D-96A4-399AC038F9D3}" dt="2024-11-06T12:54:36.931" v="247" actId="20577"/>
          <ac:spMkLst>
            <pc:docMk/>
            <pc:sldMk cId="1361684725" sldId="411"/>
            <ac:spMk id="2" creationId="{E6FED183-A3BA-AC24-9AB7-69F3F2C43C79}"/>
          </ac:spMkLst>
        </pc:spChg>
      </pc:sldChg>
      <pc:sldChg chg="modSp mod modNotesTx">
        <pc:chgData name="Ellie - Penny Price Aromatherapy" userId="fdae3f14-0502-4c2d-92cf-13bcc84abd9b" providerId="ADAL" clId="{D090D642-411E-4F9D-96A4-399AC038F9D3}" dt="2024-11-06T12:54:45.396" v="249" actId="20577"/>
        <pc:sldMkLst>
          <pc:docMk/>
          <pc:sldMk cId="816745796" sldId="412"/>
        </pc:sldMkLst>
        <pc:spChg chg="mod">
          <ac:chgData name="Ellie - Penny Price Aromatherapy" userId="fdae3f14-0502-4c2d-92cf-13bcc84abd9b" providerId="ADAL" clId="{D090D642-411E-4F9D-96A4-399AC038F9D3}" dt="2024-11-06T12:54:45.396" v="249" actId="20577"/>
          <ac:spMkLst>
            <pc:docMk/>
            <pc:sldMk cId="816745796" sldId="412"/>
            <ac:spMk id="2" creationId="{6CEACDC2-79F7-981A-5616-F462B27F8C68}"/>
          </ac:spMkLst>
        </pc:spChg>
        <pc:spChg chg="mod">
          <ac:chgData name="Ellie - Penny Price Aromatherapy" userId="fdae3f14-0502-4c2d-92cf-13bcc84abd9b" providerId="ADAL" clId="{D090D642-411E-4F9D-96A4-399AC038F9D3}" dt="2024-11-06T12:40:13.438" v="37" actId="1076"/>
          <ac:spMkLst>
            <pc:docMk/>
            <pc:sldMk cId="816745796" sldId="412"/>
            <ac:spMk id="92" creationId="{8D5B41CB-BB87-8923-C2CB-C6F42BADC714}"/>
          </ac:spMkLst>
        </pc:spChg>
      </pc:sldChg>
      <pc:sldChg chg="modSp mod modNotesTx">
        <pc:chgData name="Ellie - Penny Price Aromatherapy" userId="fdae3f14-0502-4c2d-92cf-13bcc84abd9b" providerId="ADAL" clId="{D090D642-411E-4F9D-96A4-399AC038F9D3}" dt="2024-11-06T12:44:39.765" v="121" actId="20577"/>
        <pc:sldMkLst>
          <pc:docMk/>
          <pc:sldMk cId="2945028375" sldId="413"/>
        </pc:sldMkLst>
        <pc:spChg chg="mod">
          <ac:chgData name="Ellie - Penny Price Aromatherapy" userId="fdae3f14-0502-4c2d-92cf-13bcc84abd9b" providerId="ADAL" clId="{D090D642-411E-4F9D-96A4-399AC038F9D3}" dt="2024-11-06T12:41:55.773" v="74" actId="20577"/>
          <ac:spMkLst>
            <pc:docMk/>
            <pc:sldMk cId="2945028375" sldId="413"/>
            <ac:spMk id="2" creationId="{50EE2BF2-8617-06B8-2C0C-360D92F0AFF7}"/>
          </ac:spMkLst>
        </pc:spChg>
        <pc:spChg chg="mod">
          <ac:chgData name="Ellie - Penny Price Aromatherapy" userId="fdae3f14-0502-4c2d-92cf-13bcc84abd9b" providerId="ADAL" clId="{D090D642-411E-4F9D-96A4-399AC038F9D3}" dt="2024-11-06T12:44:39.765" v="121" actId="20577"/>
          <ac:spMkLst>
            <pc:docMk/>
            <pc:sldMk cId="2945028375" sldId="413"/>
            <ac:spMk id="92" creationId="{5D94CCB0-7BCA-C45A-061A-681F6B9D0A50}"/>
          </ac:spMkLst>
        </pc:spChg>
      </pc:sldChg>
      <pc:sldChg chg="del">
        <pc:chgData name="Ellie - Penny Price Aromatherapy" userId="fdae3f14-0502-4c2d-92cf-13bcc84abd9b" providerId="ADAL" clId="{D090D642-411E-4F9D-96A4-399AC038F9D3}" dt="2024-11-06T12:47:18.911" v="153" actId="47"/>
        <pc:sldMkLst>
          <pc:docMk/>
          <pc:sldMk cId="357304494" sldId="414"/>
        </pc:sldMkLst>
      </pc:sldChg>
      <pc:sldChg chg="modSp mod modNotesTx">
        <pc:chgData name="Ellie - Penny Price Aromatherapy" userId="fdae3f14-0502-4c2d-92cf-13bcc84abd9b" providerId="ADAL" clId="{D090D642-411E-4F9D-96A4-399AC038F9D3}" dt="2024-11-06T12:48:34.441" v="162" actId="20577"/>
        <pc:sldMkLst>
          <pc:docMk/>
          <pc:sldMk cId="4235147414" sldId="415"/>
        </pc:sldMkLst>
        <pc:spChg chg="mod">
          <ac:chgData name="Ellie - Penny Price Aromatherapy" userId="fdae3f14-0502-4c2d-92cf-13bcc84abd9b" providerId="ADAL" clId="{D090D642-411E-4F9D-96A4-399AC038F9D3}" dt="2024-11-06T12:46:54.610" v="150" actId="20577"/>
          <ac:spMkLst>
            <pc:docMk/>
            <pc:sldMk cId="4235147414" sldId="415"/>
            <ac:spMk id="2" creationId="{E0A9A92D-FCE4-E1CE-4D09-CF784E723FBF}"/>
          </ac:spMkLst>
        </pc:spChg>
        <pc:spChg chg="mod">
          <ac:chgData name="Ellie - Penny Price Aromatherapy" userId="fdae3f14-0502-4c2d-92cf-13bcc84abd9b" providerId="ADAL" clId="{D090D642-411E-4F9D-96A4-399AC038F9D3}" dt="2024-11-06T12:48:34.441" v="162" actId="20577"/>
          <ac:spMkLst>
            <pc:docMk/>
            <pc:sldMk cId="4235147414" sldId="415"/>
            <ac:spMk id="92" creationId="{6BC868B5-47E9-0BF3-E3D5-7C9D0DD4E0AF}"/>
          </ac:spMkLst>
        </pc:spChg>
      </pc:sldChg>
      <pc:sldChg chg="del">
        <pc:chgData name="Ellie - Penny Price Aromatherapy" userId="fdae3f14-0502-4c2d-92cf-13bcc84abd9b" providerId="ADAL" clId="{D090D642-411E-4F9D-96A4-399AC038F9D3}" dt="2024-11-06T12:36:26.790" v="0" actId="47"/>
        <pc:sldMkLst>
          <pc:docMk/>
          <pc:sldMk cId="3899998621" sldId="416"/>
        </pc:sldMkLst>
      </pc:sldChg>
      <pc:sldChg chg="modSp mod modNotesTx">
        <pc:chgData name="Ellie - Penny Price Aromatherapy" userId="fdae3f14-0502-4c2d-92cf-13bcc84abd9b" providerId="ADAL" clId="{D090D642-411E-4F9D-96A4-399AC038F9D3}" dt="2024-11-06T12:53:02.910" v="225" actId="20577"/>
        <pc:sldMkLst>
          <pc:docMk/>
          <pc:sldMk cId="910384235" sldId="417"/>
        </pc:sldMkLst>
        <pc:spChg chg="mod">
          <ac:chgData name="Ellie - Penny Price Aromatherapy" userId="fdae3f14-0502-4c2d-92cf-13bcc84abd9b" providerId="ADAL" clId="{D090D642-411E-4F9D-96A4-399AC038F9D3}" dt="2024-11-06T12:50:21.038" v="202" actId="20577"/>
          <ac:spMkLst>
            <pc:docMk/>
            <pc:sldMk cId="910384235" sldId="417"/>
            <ac:spMk id="2" creationId="{9302BDE8-FFF6-EFB3-D508-942A36D27661}"/>
          </ac:spMkLst>
        </pc:spChg>
        <pc:spChg chg="mod">
          <ac:chgData name="Ellie - Penny Price Aromatherapy" userId="fdae3f14-0502-4c2d-92cf-13bcc84abd9b" providerId="ADAL" clId="{D090D642-411E-4F9D-96A4-399AC038F9D3}" dt="2024-11-06T12:53:02.910" v="225" actId="20577"/>
          <ac:spMkLst>
            <pc:docMk/>
            <pc:sldMk cId="910384235" sldId="417"/>
            <ac:spMk id="92" creationId="{F9B1ACAB-DC4C-EC11-28A8-DE5252241F50}"/>
          </ac:spMkLst>
        </pc:spChg>
      </pc:sldChg>
      <pc:sldChg chg="modNotesTx">
        <pc:chgData name="Ellie - Penny Price Aromatherapy" userId="fdae3f14-0502-4c2d-92cf-13bcc84abd9b" providerId="ADAL" clId="{D090D642-411E-4F9D-96A4-399AC038F9D3}" dt="2024-11-06T12:54:09.014" v="230" actId="6549"/>
        <pc:sldMkLst>
          <pc:docMk/>
          <pc:sldMk cId="1849044863" sldId="418"/>
        </pc:sldMkLst>
      </pc:sldChg>
      <pc:sldChg chg="del">
        <pc:chgData name="Ellie - Penny Price Aromatherapy" userId="fdae3f14-0502-4c2d-92cf-13bcc84abd9b" providerId="ADAL" clId="{D090D642-411E-4F9D-96A4-399AC038F9D3}" dt="2024-11-06T12:54:26.680" v="231" actId="47"/>
        <pc:sldMkLst>
          <pc:docMk/>
          <pc:sldMk cId="2641999716" sldId="419"/>
        </pc:sldMkLst>
      </pc:sldChg>
      <pc:sldChg chg="del">
        <pc:chgData name="Ellie - Penny Price Aromatherapy" userId="fdae3f14-0502-4c2d-92cf-13bcc84abd9b" providerId="ADAL" clId="{D090D642-411E-4F9D-96A4-399AC038F9D3}" dt="2024-11-06T12:42:09.899" v="75" actId="47"/>
        <pc:sldMkLst>
          <pc:docMk/>
          <pc:sldMk cId="511035310" sldId="427"/>
        </pc:sldMkLst>
      </pc:sldChg>
      <pc:sldChg chg="del">
        <pc:chgData name="Ellie - Penny Price Aromatherapy" userId="fdae3f14-0502-4c2d-92cf-13bcc84abd9b" providerId="ADAL" clId="{D090D642-411E-4F9D-96A4-399AC038F9D3}" dt="2024-11-06T12:55:06.819" v="250" actId="47"/>
        <pc:sldMkLst>
          <pc:docMk/>
          <pc:sldMk cId="999065300" sldId="431"/>
        </pc:sldMkLst>
      </pc:sldChg>
      <pc:sldChg chg="del">
        <pc:chgData name="Ellie - Penny Price Aromatherapy" userId="fdae3f14-0502-4c2d-92cf-13bcc84abd9b" providerId="ADAL" clId="{D090D642-411E-4F9D-96A4-399AC038F9D3}" dt="2024-11-06T12:37:08.023" v="1" actId="47"/>
        <pc:sldMkLst>
          <pc:docMk/>
          <pc:sldMk cId="3296292726" sldId="433"/>
        </pc:sldMkLst>
      </pc:sldChg>
    </pc:docChg>
  </pc:docChgLst>
  <pc:docChgLst>
    <pc:chgData name="Ellie - Penny Price Aromatherapy" userId="fdae3f14-0502-4c2d-92cf-13bcc84abd9b" providerId="ADAL" clId="{098CF733-5B6E-4E08-B591-01617DA43316}"/>
    <pc:docChg chg="undo custSel addSld delSld modSld">
      <pc:chgData name="Ellie - Penny Price Aromatherapy" userId="fdae3f14-0502-4c2d-92cf-13bcc84abd9b" providerId="ADAL" clId="{098CF733-5B6E-4E08-B591-01617DA43316}" dt="2024-11-08T17:50:55.136" v="1481"/>
      <pc:docMkLst>
        <pc:docMk/>
      </pc:docMkLst>
      <pc:sldChg chg="addSp modSp mod">
        <pc:chgData name="Ellie - Penny Price Aromatherapy" userId="fdae3f14-0502-4c2d-92cf-13bcc84abd9b" providerId="ADAL" clId="{098CF733-5B6E-4E08-B591-01617DA43316}" dt="2024-11-08T17:50:55.136" v="1481"/>
        <pc:sldMkLst>
          <pc:docMk/>
          <pc:sldMk cId="3436629659" sldId="367"/>
        </pc:sldMkLst>
        <pc:spChg chg="add mod">
          <ac:chgData name="Ellie - Penny Price Aromatherapy" userId="fdae3f14-0502-4c2d-92cf-13bcc84abd9b" providerId="ADAL" clId="{098CF733-5B6E-4E08-B591-01617DA43316}" dt="2024-11-08T17:50:55.136" v="1481"/>
          <ac:spMkLst>
            <pc:docMk/>
            <pc:sldMk cId="3436629659" sldId="367"/>
            <ac:spMk id="2" creationId="{F11A42B8-F77F-407D-A6ED-9BBC1428537B}"/>
          </ac:spMkLst>
        </pc:spChg>
      </pc:sldChg>
      <pc:sldChg chg="modSp mod">
        <pc:chgData name="Ellie - Penny Price Aromatherapy" userId="fdae3f14-0502-4c2d-92cf-13bcc84abd9b" providerId="ADAL" clId="{098CF733-5B6E-4E08-B591-01617DA43316}" dt="2024-11-07T18:48:55.711" v="594" actId="5793"/>
        <pc:sldMkLst>
          <pc:docMk/>
          <pc:sldMk cId="0" sldId="409"/>
        </pc:sldMkLst>
        <pc:spChg chg="mod">
          <ac:chgData name="Ellie - Penny Price Aromatherapy" userId="fdae3f14-0502-4c2d-92cf-13bcc84abd9b" providerId="ADAL" clId="{098CF733-5B6E-4E08-B591-01617DA43316}" dt="2024-11-07T18:48:55.711" v="594" actId="5793"/>
          <ac:spMkLst>
            <pc:docMk/>
            <pc:sldMk cId="0" sldId="409"/>
            <ac:spMk id="92" creationId="{00000000-0000-0000-0000-000000000000}"/>
          </ac:spMkLst>
        </pc:spChg>
      </pc:sldChg>
      <pc:sldChg chg="modSp mod modNotesTx">
        <pc:chgData name="Ellie - Penny Price Aromatherapy" userId="fdae3f14-0502-4c2d-92cf-13bcc84abd9b" providerId="ADAL" clId="{098CF733-5B6E-4E08-B591-01617DA43316}" dt="2024-11-07T18:52:58.919" v="874" actId="20577"/>
        <pc:sldMkLst>
          <pc:docMk/>
          <pc:sldMk cId="1250695489" sldId="410"/>
        </pc:sldMkLst>
        <pc:spChg chg="mod">
          <ac:chgData name="Ellie - Penny Price Aromatherapy" userId="fdae3f14-0502-4c2d-92cf-13bcc84abd9b" providerId="ADAL" clId="{098CF733-5B6E-4E08-B591-01617DA43316}" dt="2024-11-07T18:49:52.441" v="596" actId="1076"/>
          <ac:spMkLst>
            <pc:docMk/>
            <pc:sldMk cId="1250695489" sldId="410"/>
            <ac:spMk id="92" creationId="{1B12C7F4-7198-19EA-81FB-48CC887ADFBD}"/>
          </ac:spMkLst>
        </pc:spChg>
      </pc:sldChg>
      <pc:sldChg chg="modSp mod modNotesTx">
        <pc:chgData name="Ellie - Penny Price Aromatherapy" userId="fdae3f14-0502-4c2d-92cf-13bcc84abd9b" providerId="ADAL" clId="{098CF733-5B6E-4E08-B591-01617DA43316}" dt="2024-11-07T19:01:38.122" v="989" actId="20577"/>
        <pc:sldMkLst>
          <pc:docMk/>
          <pc:sldMk cId="1361684725" sldId="411"/>
        </pc:sldMkLst>
        <pc:spChg chg="mod">
          <ac:chgData name="Ellie - Penny Price Aromatherapy" userId="fdae3f14-0502-4c2d-92cf-13bcc84abd9b" providerId="ADAL" clId="{098CF733-5B6E-4E08-B591-01617DA43316}" dt="2024-11-07T19:01:05.411" v="988" actId="20577"/>
          <ac:spMkLst>
            <pc:docMk/>
            <pc:sldMk cId="1361684725" sldId="411"/>
            <ac:spMk id="92" creationId="{7819A9AC-A07B-E418-CF41-AB3857B026E8}"/>
          </ac:spMkLst>
        </pc:spChg>
      </pc:sldChg>
      <pc:sldChg chg="modSp mod">
        <pc:chgData name="Ellie - Penny Price Aromatherapy" userId="fdae3f14-0502-4c2d-92cf-13bcc84abd9b" providerId="ADAL" clId="{098CF733-5B6E-4E08-B591-01617DA43316}" dt="2024-11-07T19:37:22.906" v="1478" actId="6549"/>
        <pc:sldMkLst>
          <pc:docMk/>
          <pc:sldMk cId="816745796" sldId="412"/>
        </pc:sldMkLst>
        <pc:spChg chg="mod">
          <ac:chgData name="Ellie - Penny Price Aromatherapy" userId="fdae3f14-0502-4c2d-92cf-13bcc84abd9b" providerId="ADAL" clId="{098CF733-5B6E-4E08-B591-01617DA43316}" dt="2024-11-07T19:37:22.906" v="1478" actId="6549"/>
          <ac:spMkLst>
            <pc:docMk/>
            <pc:sldMk cId="816745796" sldId="412"/>
            <ac:spMk id="92" creationId="{8D5B41CB-BB87-8923-C2CB-C6F42BADC714}"/>
          </ac:spMkLst>
        </pc:spChg>
      </pc:sldChg>
      <pc:sldChg chg="modSp mod modNotesTx">
        <pc:chgData name="Ellie - Penny Price Aromatherapy" userId="fdae3f14-0502-4c2d-92cf-13bcc84abd9b" providerId="ADAL" clId="{098CF733-5B6E-4E08-B591-01617DA43316}" dt="2024-11-07T18:58:22.422" v="967" actId="20577"/>
        <pc:sldMkLst>
          <pc:docMk/>
          <pc:sldMk cId="1849044863" sldId="418"/>
        </pc:sldMkLst>
        <pc:spChg chg="mod">
          <ac:chgData name="Ellie - Penny Price Aromatherapy" userId="fdae3f14-0502-4c2d-92cf-13bcc84abd9b" providerId="ADAL" clId="{098CF733-5B6E-4E08-B591-01617DA43316}" dt="2024-11-07T18:56:38.799" v="912" actId="20577"/>
          <ac:spMkLst>
            <pc:docMk/>
            <pc:sldMk cId="1849044863" sldId="418"/>
            <ac:spMk id="2" creationId="{A039A27D-8E5F-11F6-47A9-FC0BA2E78D7F}"/>
          </ac:spMkLst>
        </pc:spChg>
        <pc:spChg chg="mod">
          <ac:chgData name="Ellie - Penny Price Aromatherapy" userId="fdae3f14-0502-4c2d-92cf-13bcc84abd9b" providerId="ADAL" clId="{098CF733-5B6E-4E08-B591-01617DA43316}" dt="2024-11-07T18:58:22.422" v="967" actId="20577"/>
          <ac:spMkLst>
            <pc:docMk/>
            <pc:sldMk cId="1849044863" sldId="418"/>
            <ac:spMk id="92" creationId="{0E31322F-48DD-EB65-E2D5-454B1273C392}"/>
          </ac:spMkLst>
        </pc:spChg>
      </pc:sldChg>
      <pc:sldChg chg="del">
        <pc:chgData name="Ellie - Penny Price Aromatherapy" userId="fdae3f14-0502-4c2d-92cf-13bcc84abd9b" providerId="ADAL" clId="{098CF733-5B6E-4E08-B591-01617DA43316}" dt="2024-11-07T18:20:43.246" v="40" actId="47"/>
        <pc:sldMkLst>
          <pc:docMk/>
          <pc:sldMk cId="2207279714" sldId="421"/>
        </pc:sldMkLst>
      </pc:sldChg>
      <pc:sldChg chg="delSp modSp del mod">
        <pc:chgData name="Ellie - Penny Price Aromatherapy" userId="fdae3f14-0502-4c2d-92cf-13bcc84abd9b" providerId="ADAL" clId="{098CF733-5B6E-4E08-B591-01617DA43316}" dt="2024-11-07T18:47:33.102" v="591" actId="47"/>
        <pc:sldMkLst>
          <pc:docMk/>
          <pc:sldMk cId="2482157740" sldId="422"/>
        </pc:sldMkLst>
        <pc:spChg chg="del">
          <ac:chgData name="Ellie - Penny Price Aromatherapy" userId="fdae3f14-0502-4c2d-92cf-13bcc84abd9b" providerId="ADAL" clId="{098CF733-5B6E-4E08-B591-01617DA43316}" dt="2024-11-07T18:44:09.257" v="556" actId="21"/>
          <ac:spMkLst>
            <pc:docMk/>
            <pc:sldMk cId="2482157740" sldId="422"/>
            <ac:spMk id="2" creationId="{C2B5FCAB-B271-6EE3-0490-7A5580B0C433}"/>
          </ac:spMkLst>
        </pc:spChg>
        <pc:spChg chg="mod">
          <ac:chgData name="Ellie - Penny Price Aromatherapy" userId="fdae3f14-0502-4c2d-92cf-13bcc84abd9b" providerId="ADAL" clId="{098CF733-5B6E-4E08-B591-01617DA43316}" dt="2024-11-07T18:44:22.256" v="559" actId="21"/>
          <ac:spMkLst>
            <pc:docMk/>
            <pc:sldMk cId="2482157740" sldId="422"/>
            <ac:spMk id="92" creationId="{4BFB6BA7-88F0-7B00-425E-6EC91FD87171}"/>
          </ac:spMkLst>
        </pc:spChg>
      </pc:sldChg>
      <pc:sldChg chg="delSp modSp del mod">
        <pc:chgData name="Ellie - Penny Price Aromatherapy" userId="fdae3f14-0502-4c2d-92cf-13bcc84abd9b" providerId="ADAL" clId="{098CF733-5B6E-4E08-B591-01617DA43316}" dt="2024-11-07T18:43:48.618" v="555" actId="47"/>
        <pc:sldMkLst>
          <pc:docMk/>
          <pc:sldMk cId="19875448" sldId="423"/>
        </pc:sldMkLst>
        <pc:spChg chg="del">
          <ac:chgData name="Ellie - Penny Price Aromatherapy" userId="fdae3f14-0502-4c2d-92cf-13bcc84abd9b" providerId="ADAL" clId="{098CF733-5B6E-4E08-B591-01617DA43316}" dt="2024-11-07T18:41:48.454" v="532" actId="21"/>
          <ac:spMkLst>
            <pc:docMk/>
            <pc:sldMk cId="19875448" sldId="423"/>
            <ac:spMk id="2" creationId="{AEFAF5A9-9A80-5150-73E8-808E617451F2}"/>
          </ac:spMkLst>
        </pc:spChg>
        <pc:spChg chg="del mod">
          <ac:chgData name="Ellie - Penny Price Aromatherapy" userId="fdae3f14-0502-4c2d-92cf-13bcc84abd9b" providerId="ADAL" clId="{098CF733-5B6E-4E08-B591-01617DA43316}" dt="2024-11-07T18:42:11.837" v="539"/>
          <ac:spMkLst>
            <pc:docMk/>
            <pc:sldMk cId="19875448" sldId="423"/>
            <ac:spMk id="92" creationId="{0EE3F6E9-7D43-5EAC-980B-A21227DDFD71}"/>
          </ac:spMkLst>
        </pc:spChg>
      </pc:sldChg>
      <pc:sldChg chg="addSp delSp modSp mod modNotesTx">
        <pc:chgData name="Ellie - Penny Price Aromatherapy" userId="fdae3f14-0502-4c2d-92cf-13bcc84abd9b" providerId="ADAL" clId="{098CF733-5B6E-4E08-B591-01617DA43316}" dt="2024-11-07T18:58:41.123" v="968" actId="1076"/>
        <pc:sldMkLst>
          <pc:docMk/>
          <pc:sldMk cId="856715705" sldId="424"/>
        </pc:sldMkLst>
        <pc:spChg chg="del">
          <ac:chgData name="Ellie - Penny Price Aromatherapy" userId="fdae3f14-0502-4c2d-92cf-13bcc84abd9b" providerId="ADAL" clId="{098CF733-5B6E-4E08-B591-01617DA43316}" dt="2024-11-07T18:40:56.364" v="517" actId="21"/>
          <ac:spMkLst>
            <pc:docMk/>
            <pc:sldMk cId="856715705" sldId="424"/>
            <ac:spMk id="2" creationId="{3D2EB06A-7841-FE10-07B2-26568CDDBB84}"/>
          </ac:spMkLst>
        </pc:spChg>
        <pc:spChg chg="add mod">
          <ac:chgData name="Ellie - Penny Price Aromatherapy" userId="fdae3f14-0502-4c2d-92cf-13bcc84abd9b" providerId="ADAL" clId="{098CF733-5B6E-4E08-B591-01617DA43316}" dt="2024-11-07T18:41:39.360" v="531" actId="403"/>
          <ac:spMkLst>
            <pc:docMk/>
            <pc:sldMk cId="856715705" sldId="424"/>
            <ac:spMk id="4" creationId="{3D2EB06A-7841-FE10-07B2-26568CDDBB84}"/>
          </ac:spMkLst>
        </pc:spChg>
        <pc:spChg chg="add del mod">
          <ac:chgData name="Ellie - Penny Price Aromatherapy" userId="fdae3f14-0502-4c2d-92cf-13bcc84abd9b" providerId="ADAL" clId="{098CF733-5B6E-4E08-B591-01617DA43316}" dt="2024-11-07T18:45:07.964" v="565" actId="21"/>
          <ac:spMkLst>
            <pc:docMk/>
            <pc:sldMk cId="856715705" sldId="424"/>
            <ac:spMk id="5" creationId="{AEFAF5A9-9A80-5150-73E8-808E617451F2}"/>
          </ac:spMkLst>
        </pc:spChg>
        <pc:spChg chg="add del mod">
          <ac:chgData name="Ellie - Penny Price Aromatherapy" userId="fdae3f14-0502-4c2d-92cf-13bcc84abd9b" providerId="ADAL" clId="{098CF733-5B6E-4E08-B591-01617DA43316}" dt="2024-11-07T18:45:20.723" v="568" actId="21"/>
          <ac:spMkLst>
            <pc:docMk/>
            <pc:sldMk cId="856715705" sldId="424"/>
            <ac:spMk id="7" creationId="{F38EFEDF-5129-6562-E7EF-F3239A834823}"/>
          </ac:spMkLst>
        </pc:spChg>
        <pc:spChg chg="add mod">
          <ac:chgData name="Ellie - Penny Price Aromatherapy" userId="fdae3f14-0502-4c2d-92cf-13bcc84abd9b" providerId="ADAL" clId="{098CF733-5B6E-4E08-B591-01617DA43316}" dt="2024-11-07T18:45:48.121" v="573" actId="1076"/>
          <ac:spMkLst>
            <pc:docMk/>
            <pc:sldMk cId="856715705" sldId="424"/>
            <ac:spMk id="8" creationId="{C2B5FCAB-B271-6EE3-0490-7A5580B0C433}"/>
          </ac:spMkLst>
        </pc:spChg>
        <pc:spChg chg="add mod">
          <ac:chgData name="Ellie - Penny Price Aromatherapy" userId="fdae3f14-0502-4c2d-92cf-13bcc84abd9b" providerId="ADAL" clId="{098CF733-5B6E-4E08-B591-01617DA43316}" dt="2024-11-07T18:58:41.123" v="968" actId="1076"/>
          <ac:spMkLst>
            <pc:docMk/>
            <pc:sldMk cId="856715705" sldId="424"/>
            <ac:spMk id="9" creationId="{C8CCADEA-F4BA-2FC2-1BBE-7109EDDF1D82}"/>
          </ac:spMkLst>
        </pc:spChg>
        <pc:spChg chg="mod">
          <ac:chgData name="Ellie - Penny Price Aromatherapy" userId="fdae3f14-0502-4c2d-92cf-13bcc84abd9b" providerId="ADAL" clId="{098CF733-5B6E-4E08-B591-01617DA43316}" dt="2024-11-07T18:40:46.617" v="516" actId="12"/>
          <ac:spMkLst>
            <pc:docMk/>
            <pc:sldMk cId="856715705" sldId="424"/>
            <ac:spMk id="92" creationId="{166CA8E7-3568-7561-207A-3438919BB4D9}"/>
          </ac:spMkLst>
        </pc:spChg>
      </pc:sldChg>
      <pc:sldChg chg="modSp del mod">
        <pc:chgData name="Ellie - Penny Price Aromatherapy" userId="fdae3f14-0502-4c2d-92cf-13bcc84abd9b" providerId="ADAL" clId="{098CF733-5B6E-4E08-B591-01617DA43316}" dt="2024-11-07T18:19:04.082" v="18" actId="47"/>
        <pc:sldMkLst>
          <pc:docMk/>
          <pc:sldMk cId="2266822510" sldId="425"/>
        </pc:sldMkLst>
        <pc:spChg chg="mod">
          <ac:chgData name="Ellie - Penny Price Aromatherapy" userId="fdae3f14-0502-4c2d-92cf-13bcc84abd9b" providerId="ADAL" clId="{098CF733-5B6E-4E08-B591-01617DA43316}" dt="2024-11-07T18:18:39.748" v="13" actId="21"/>
          <ac:spMkLst>
            <pc:docMk/>
            <pc:sldMk cId="2266822510" sldId="425"/>
            <ac:spMk id="92" creationId="{C8F5B49D-2D0E-C068-E46E-3F5D7FE133C2}"/>
          </ac:spMkLst>
        </pc:spChg>
      </pc:sldChg>
      <pc:sldChg chg="addSp modSp mod modNotesTx">
        <pc:chgData name="Ellie - Penny Price Aromatherapy" userId="fdae3f14-0502-4c2d-92cf-13bcc84abd9b" providerId="ADAL" clId="{098CF733-5B6E-4E08-B591-01617DA43316}" dt="2024-11-07T19:33:25.597" v="1465" actId="1076"/>
        <pc:sldMkLst>
          <pc:docMk/>
          <pc:sldMk cId="4284735881" sldId="426"/>
        </pc:sldMkLst>
        <pc:spChg chg="mod">
          <ac:chgData name="Ellie - Penny Price Aromatherapy" userId="fdae3f14-0502-4c2d-92cf-13bcc84abd9b" providerId="ADAL" clId="{098CF733-5B6E-4E08-B591-01617DA43316}" dt="2024-11-07T19:33:25.597" v="1465" actId="1076"/>
          <ac:spMkLst>
            <pc:docMk/>
            <pc:sldMk cId="4284735881" sldId="426"/>
            <ac:spMk id="2" creationId="{261C8863-0119-8E13-36B2-7AC92F587A1C}"/>
          </ac:spMkLst>
        </pc:spChg>
        <pc:spChg chg="add mod">
          <ac:chgData name="Ellie - Penny Price Aromatherapy" userId="fdae3f14-0502-4c2d-92cf-13bcc84abd9b" providerId="ADAL" clId="{098CF733-5B6E-4E08-B591-01617DA43316}" dt="2024-11-07T18:41:13.394" v="523" actId="403"/>
          <ac:spMkLst>
            <pc:docMk/>
            <pc:sldMk cId="4284735881" sldId="426"/>
            <ac:spMk id="4" creationId="{BEDAE6FF-3E8E-BA14-B1AE-166E8F688CB2}"/>
          </ac:spMkLst>
        </pc:spChg>
        <pc:spChg chg="add mod">
          <ac:chgData name="Ellie - Penny Price Aromatherapy" userId="fdae3f14-0502-4c2d-92cf-13bcc84abd9b" providerId="ADAL" clId="{098CF733-5B6E-4E08-B591-01617DA43316}" dt="2024-11-07T18:41:17.452" v="525" actId="403"/>
          <ac:spMkLst>
            <pc:docMk/>
            <pc:sldMk cId="4284735881" sldId="426"/>
            <ac:spMk id="5" creationId="{E6AC9390-25BE-39F3-5248-975633B76028}"/>
          </ac:spMkLst>
        </pc:spChg>
        <pc:spChg chg="add mod">
          <ac:chgData name="Ellie - Penny Price Aromatherapy" userId="fdae3f14-0502-4c2d-92cf-13bcc84abd9b" providerId="ADAL" clId="{098CF733-5B6E-4E08-B591-01617DA43316}" dt="2024-11-07T18:45:15.638" v="567" actId="1076"/>
          <ac:spMkLst>
            <pc:docMk/>
            <pc:sldMk cId="4284735881" sldId="426"/>
            <ac:spMk id="7" creationId="{AEFAF5A9-9A80-5150-73E8-808E617451F2}"/>
          </ac:spMkLst>
        </pc:spChg>
        <pc:spChg chg="add mod">
          <ac:chgData name="Ellie - Penny Price Aromatherapy" userId="fdae3f14-0502-4c2d-92cf-13bcc84abd9b" providerId="ADAL" clId="{098CF733-5B6E-4E08-B591-01617DA43316}" dt="2024-11-07T18:45:27.186" v="570" actId="1076"/>
          <ac:spMkLst>
            <pc:docMk/>
            <pc:sldMk cId="4284735881" sldId="426"/>
            <ac:spMk id="8" creationId="{F38EFEDF-5129-6562-E7EF-F3239A834823}"/>
          </ac:spMkLst>
        </pc:spChg>
        <pc:spChg chg="mod">
          <ac:chgData name="Ellie - Penny Price Aromatherapy" userId="fdae3f14-0502-4c2d-92cf-13bcc84abd9b" providerId="ADAL" clId="{098CF733-5B6E-4E08-B591-01617DA43316}" dt="2024-11-07T18:41:21.748" v="527" actId="403"/>
          <ac:spMkLst>
            <pc:docMk/>
            <pc:sldMk cId="4284735881" sldId="426"/>
            <ac:spMk id="92" creationId="{E146066C-1347-5707-D533-B218393C8BC6}"/>
          </ac:spMkLst>
        </pc:spChg>
      </pc:sldChg>
      <pc:sldChg chg="addSp modSp add mod">
        <pc:chgData name="Ellie - Penny Price Aromatherapy" userId="fdae3f14-0502-4c2d-92cf-13bcc84abd9b" providerId="ADAL" clId="{098CF733-5B6E-4E08-B591-01617DA43316}" dt="2024-11-07T18:34:55.380" v="226" actId="1076"/>
        <pc:sldMkLst>
          <pc:docMk/>
          <pc:sldMk cId="793275609" sldId="428"/>
        </pc:sldMkLst>
        <pc:spChg chg="add mod">
          <ac:chgData name="Ellie - Penny Price Aromatherapy" userId="fdae3f14-0502-4c2d-92cf-13bcc84abd9b" providerId="ADAL" clId="{098CF733-5B6E-4E08-B591-01617DA43316}" dt="2024-11-07T18:34:55.380" v="226" actId="1076"/>
          <ac:spMkLst>
            <pc:docMk/>
            <pc:sldMk cId="793275609" sldId="428"/>
            <ac:spMk id="2" creationId="{F0061F24-3928-8C3B-A296-5035D8A50E03}"/>
          </ac:spMkLst>
        </pc:spChg>
      </pc:sldChg>
      <pc:sldChg chg="delSp modSp del mod">
        <pc:chgData name="Ellie - Penny Price Aromatherapy" userId="fdae3f14-0502-4c2d-92cf-13bcc84abd9b" providerId="ADAL" clId="{098CF733-5B6E-4E08-B591-01617DA43316}" dt="2024-11-07T18:33:36.398" v="201" actId="2696"/>
        <pc:sldMkLst>
          <pc:docMk/>
          <pc:sldMk cId="1828321807" sldId="428"/>
        </pc:sldMkLst>
        <pc:spChg chg="del">
          <ac:chgData name="Ellie - Penny Price Aromatherapy" userId="fdae3f14-0502-4c2d-92cf-13bcc84abd9b" providerId="ADAL" clId="{098CF733-5B6E-4E08-B591-01617DA43316}" dt="2024-11-07T18:31:52.867" v="178" actId="21"/>
          <ac:spMkLst>
            <pc:docMk/>
            <pc:sldMk cId="1828321807" sldId="428"/>
            <ac:spMk id="2" creationId="{BEDAE6FF-3E8E-BA14-B1AE-166E8F688CB2}"/>
          </ac:spMkLst>
        </pc:spChg>
        <pc:spChg chg="del mod">
          <ac:chgData name="Ellie - Penny Price Aromatherapy" userId="fdae3f14-0502-4c2d-92cf-13bcc84abd9b" providerId="ADAL" clId="{098CF733-5B6E-4E08-B591-01617DA43316}" dt="2024-11-07T18:32:22.947" v="185" actId="21"/>
          <ac:spMkLst>
            <pc:docMk/>
            <pc:sldMk cId="1828321807" sldId="428"/>
            <ac:spMk id="92" creationId="{E6AC9390-25BE-39F3-5248-975633B76028}"/>
          </ac:spMkLst>
        </pc:spChg>
      </pc:sldChg>
      <pc:sldChg chg="delSp modSp del mod">
        <pc:chgData name="Ellie - Penny Price Aromatherapy" userId="fdae3f14-0502-4c2d-92cf-13bcc84abd9b" providerId="ADAL" clId="{098CF733-5B6E-4E08-B591-01617DA43316}" dt="2024-11-07T18:27:08.616" v="143" actId="47"/>
        <pc:sldMkLst>
          <pc:docMk/>
          <pc:sldMk cId="734091819" sldId="429"/>
        </pc:sldMkLst>
        <pc:spChg chg="del">
          <ac:chgData name="Ellie - Penny Price Aromatherapy" userId="fdae3f14-0502-4c2d-92cf-13bcc84abd9b" providerId="ADAL" clId="{098CF733-5B6E-4E08-B591-01617DA43316}" dt="2024-11-07T18:25:08.154" v="88" actId="21"/>
          <ac:spMkLst>
            <pc:docMk/>
            <pc:sldMk cId="734091819" sldId="429"/>
            <ac:spMk id="2" creationId="{D0863A73-3C6A-9DD8-E3E7-D097CC331E33}"/>
          </ac:spMkLst>
        </pc:spChg>
        <pc:spChg chg="mod">
          <ac:chgData name="Ellie - Penny Price Aromatherapy" userId="fdae3f14-0502-4c2d-92cf-13bcc84abd9b" providerId="ADAL" clId="{098CF733-5B6E-4E08-B591-01617DA43316}" dt="2024-11-07T18:25:27.891" v="92" actId="21"/>
          <ac:spMkLst>
            <pc:docMk/>
            <pc:sldMk cId="734091819" sldId="429"/>
            <ac:spMk id="92" creationId="{29ABD3E3-448E-0AE1-6208-9DAA585D5A2D}"/>
          </ac:spMkLst>
        </pc:spChg>
      </pc:sldChg>
      <pc:sldChg chg="addSp modSp mod modNotesTx">
        <pc:chgData name="Ellie - Penny Price Aromatherapy" userId="fdae3f14-0502-4c2d-92cf-13bcc84abd9b" providerId="ADAL" clId="{098CF733-5B6E-4E08-B591-01617DA43316}" dt="2024-11-07T18:28:10.441" v="162" actId="1076"/>
        <pc:sldMkLst>
          <pc:docMk/>
          <pc:sldMk cId="2310658206" sldId="430"/>
        </pc:sldMkLst>
        <pc:spChg chg="mod">
          <ac:chgData name="Ellie - Penny Price Aromatherapy" userId="fdae3f14-0502-4c2d-92cf-13bcc84abd9b" providerId="ADAL" clId="{098CF733-5B6E-4E08-B591-01617DA43316}" dt="2024-11-07T18:27:30.978" v="148" actId="403"/>
          <ac:spMkLst>
            <pc:docMk/>
            <pc:sldMk cId="2310658206" sldId="430"/>
            <ac:spMk id="2" creationId="{B4E74F36-EC67-ADF0-B1AD-E7122EFE7094}"/>
          </ac:spMkLst>
        </pc:spChg>
        <pc:spChg chg="add mod">
          <ac:chgData name="Ellie - Penny Price Aromatherapy" userId="fdae3f14-0502-4c2d-92cf-13bcc84abd9b" providerId="ADAL" clId="{098CF733-5B6E-4E08-B591-01617DA43316}" dt="2024-11-07T18:28:07.532" v="161" actId="1076"/>
          <ac:spMkLst>
            <pc:docMk/>
            <pc:sldMk cId="2310658206" sldId="430"/>
            <ac:spMk id="4" creationId="{D0863A73-3C6A-9DD8-E3E7-D097CC331E33}"/>
          </ac:spMkLst>
        </pc:spChg>
        <pc:spChg chg="add mod">
          <ac:chgData name="Ellie - Penny Price Aromatherapy" userId="fdae3f14-0502-4c2d-92cf-13bcc84abd9b" providerId="ADAL" clId="{098CF733-5B6E-4E08-B591-01617DA43316}" dt="2024-11-07T18:28:10.441" v="162" actId="1076"/>
          <ac:spMkLst>
            <pc:docMk/>
            <pc:sldMk cId="2310658206" sldId="430"/>
            <ac:spMk id="5" creationId="{D4F10165-9A0F-16C9-7DF8-88C24ACD2D67}"/>
          </ac:spMkLst>
        </pc:spChg>
        <pc:spChg chg="mod">
          <ac:chgData name="Ellie - Penny Price Aromatherapy" userId="fdae3f14-0502-4c2d-92cf-13bcc84abd9b" providerId="ADAL" clId="{098CF733-5B6E-4E08-B591-01617DA43316}" dt="2024-11-07T18:27:39.397" v="152" actId="1076"/>
          <ac:spMkLst>
            <pc:docMk/>
            <pc:sldMk cId="2310658206" sldId="430"/>
            <ac:spMk id="92" creationId="{F7E9117D-17CF-8EC6-EFE0-FB92C192A195}"/>
          </ac:spMkLst>
        </pc:spChg>
      </pc:sldChg>
      <pc:sldChg chg="modSp mod modNotesTx">
        <pc:chgData name="Ellie - Penny Price Aromatherapy" userId="fdae3f14-0502-4c2d-92cf-13bcc84abd9b" providerId="ADAL" clId="{098CF733-5B6E-4E08-B591-01617DA43316}" dt="2024-11-07T19:33:05.396" v="1464" actId="1076"/>
        <pc:sldMkLst>
          <pc:docMk/>
          <pc:sldMk cId="1235699335" sldId="432"/>
        </pc:sldMkLst>
        <pc:spChg chg="mod">
          <ac:chgData name="Ellie - Penny Price Aromatherapy" userId="fdae3f14-0502-4c2d-92cf-13bcc84abd9b" providerId="ADAL" clId="{098CF733-5B6E-4E08-B591-01617DA43316}" dt="2024-11-07T18:18:12.716" v="11" actId="20577"/>
          <ac:spMkLst>
            <pc:docMk/>
            <pc:sldMk cId="1235699335" sldId="432"/>
            <ac:spMk id="2" creationId="{7963B383-FB66-6E24-E0B9-2240F5ABDC20}"/>
          </ac:spMkLst>
        </pc:spChg>
        <pc:spChg chg="mod">
          <ac:chgData name="Ellie - Penny Price Aromatherapy" userId="fdae3f14-0502-4c2d-92cf-13bcc84abd9b" providerId="ADAL" clId="{098CF733-5B6E-4E08-B591-01617DA43316}" dt="2024-11-07T19:33:05.396" v="1464" actId="1076"/>
          <ac:spMkLst>
            <pc:docMk/>
            <pc:sldMk cId="1235699335" sldId="432"/>
            <ac:spMk id="92" creationId="{DF17E70A-5AAE-F4DE-08BE-E94FE2FB35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277310" cy="5342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284419" y="2"/>
            <a:ext cx="3276187" cy="534221"/>
          </a:xfrm>
          <a:prstGeom prst="rect">
            <a:avLst/>
          </a:prstGeom>
        </p:spPr>
        <p:txBody>
          <a:bodyPr vert="horz" lIns="91440" tIns="45720" rIns="91440" bIns="45720" rtlCol="0"/>
          <a:lstStyle>
            <a:lvl1pPr algn="r">
              <a:defRPr sz="1200"/>
            </a:lvl1pPr>
          </a:lstStyle>
          <a:p>
            <a:fld id="{7E564147-9379-4D09-B333-2254FBEF5298}" type="datetimeFigureOut">
              <a:rPr lang="en-GB" smtClean="0"/>
              <a:t>08/11/2024</a:t>
            </a:fld>
            <a:endParaRPr lang="en-GB"/>
          </a:p>
        </p:txBody>
      </p:sp>
      <p:sp>
        <p:nvSpPr>
          <p:cNvPr id="4" name="Slide Image Placeholder 3"/>
          <p:cNvSpPr>
            <a:spLocks noGrp="1" noRot="1" noChangeAspect="1"/>
          </p:cNvSpPr>
          <p:nvPr>
            <p:ph type="sldImg" idx="2"/>
          </p:nvPr>
        </p:nvSpPr>
        <p:spPr>
          <a:xfrm>
            <a:off x="947738" y="801688"/>
            <a:ext cx="5667375" cy="40100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56734" y="5079590"/>
            <a:ext cx="6049382" cy="481247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56937"/>
            <a:ext cx="3277310" cy="53422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284419" y="10156937"/>
            <a:ext cx="3276187" cy="534221"/>
          </a:xfrm>
          <a:prstGeom prst="rect">
            <a:avLst/>
          </a:prstGeom>
        </p:spPr>
        <p:txBody>
          <a:bodyPr vert="horz" lIns="91440" tIns="45720" rIns="91440" bIns="45720" rtlCol="0" anchor="b"/>
          <a:lstStyle>
            <a:lvl1pPr algn="r">
              <a:defRPr sz="1200"/>
            </a:lvl1pPr>
          </a:lstStyle>
          <a:p>
            <a:fld id="{9346F9B1-088D-42F2-B703-45101E413DF0}" type="slidenum">
              <a:rPr lang="en-GB" smtClean="0"/>
              <a:t>‹#›</a:t>
            </a:fld>
            <a:endParaRPr lang="en-GB"/>
          </a:p>
        </p:txBody>
      </p:sp>
    </p:spTree>
    <p:extLst>
      <p:ext uri="{BB962C8B-B14F-4D97-AF65-F5344CB8AC3E}">
        <p14:creationId xmlns:p14="http://schemas.microsoft.com/office/powerpoint/2010/main" val="4020405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ciencedirect.com/science/article/pii/S0926669014002702"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cbi.nlm.nih.gov/pmc/articles/PMC5435909/"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www.healthline.com/health/herpes-simplex" TargetMode="External"/><Relationship Id="rId4" Type="http://schemas.openxmlformats.org/officeDocument/2006/relationships/hyperlink" Target="http://ijbms.mums.ac.ir/article_5165_fd728cb47f4aa5d4a65d2a9b74eb1704.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drjaliman.com/debra-jaliman-md.html"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amazon.com/Artizen-Peppermint-Essential-100-NATURAL/dp/B06Y2CLF3T/?tag=145583-peppermintoil-20"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A5CED4E1-D8E3-8AB6-3377-775EBA180B21}"/>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52A40F2A-3AA2-81D4-C479-039A8A917DFC}"/>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Cancer</a:t>
            </a:r>
            <a:r>
              <a:rPr lang="en-GB" b="0" i="0">
                <a:solidFill>
                  <a:srgbClr val="001D35"/>
                </a:solidFill>
                <a:effectLst/>
                <a:latin typeface="Google Sans"/>
              </a:rPr>
              <a:t>: Prostate, lung, and colorectal cancers are common in men. Prostate cancer is a slow-growing disease that usually appears later in life.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Heart disease</a:t>
            </a:r>
            <a:r>
              <a:rPr lang="en-GB" b="0" i="0">
                <a:solidFill>
                  <a:srgbClr val="001D35"/>
                </a:solidFill>
                <a:effectLst/>
                <a:latin typeface="Google Sans"/>
              </a:rPr>
              <a:t>: Risk factors include high blood pressure, high cholesterol, and obesity.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Depression and suicide</a:t>
            </a:r>
            <a:r>
              <a:rPr lang="en-GB" b="0" i="0">
                <a:solidFill>
                  <a:srgbClr val="001D35"/>
                </a:solidFill>
                <a:effectLst/>
                <a:latin typeface="Google Sans"/>
              </a:rPr>
              <a:t>: Men are four times more likely to commit suicide than women. Depression can be underdiagnosed in men, who may show signs of depression differently than women.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Alcohol</a:t>
            </a:r>
            <a:r>
              <a:rPr lang="en-GB" b="0" i="0">
                <a:solidFill>
                  <a:srgbClr val="001D35"/>
                </a:solidFill>
                <a:effectLst/>
                <a:latin typeface="Google Sans"/>
              </a:rPr>
              <a:t>: Drinking can increase the risk of developing several cancers, including colon, </a:t>
            </a:r>
            <a:r>
              <a:rPr lang="en-GB" b="0" i="0" err="1">
                <a:solidFill>
                  <a:srgbClr val="001D35"/>
                </a:solidFill>
                <a:effectLst/>
                <a:latin typeface="Google Sans"/>
              </a:rPr>
              <a:t>esophageal</a:t>
            </a:r>
            <a:r>
              <a:rPr lang="en-GB" b="0" i="0">
                <a:solidFill>
                  <a:srgbClr val="001D35"/>
                </a:solidFill>
                <a:effectLst/>
                <a:latin typeface="Google Sans"/>
              </a:rPr>
              <a:t>, liver, oral, prostate, and throat cancer.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Respiratory diseases</a:t>
            </a:r>
            <a:r>
              <a:rPr lang="en-GB" b="0" i="0">
                <a:solidFill>
                  <a:srgbClr val="001D35"/>
                </a:solidFill>
                <a:effectLst/>
                <a:latin typeface="Google Sans"/>
              </a:rPr>
              <a:t>: Smoking can increase the risk of lung cancer and chronic obstructive pulmonary disease (COPD).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Testicular problems</a:t>
            </a:r>
            <a:r>
              <a:rPr lang="en-GB" b="0" i="0">
                <a:solidFill>
                  <a:srgbClr val="001D35"/>
                </a:solidFill>
                <a:effectLst/>
                <a:latin typeface="Google Sans"/>
              </a:rPr>
              <a:t>: It's important to regularly examine your testicles for lumps. A common problem is a swelling caused by fluid around the testicle, called a hydrocele.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Obesity</a:t>
            </a:r>
            <a:r>
              <a:rPr lang="en-GB" b="0" i="0">
                <a:solidFill>
                  <a:srgbClr val="001D35"/>
                </a:solidFill>
                <a:effectLst/>
                <a:latin typeface="Google Sans"/>
              </a:rPr>
              <a:t>: A BMI of 30 kg/m² or higher indicates obesity. Obesity is associated with a number of health problems, including increased risk of heart disease, stroke, type 2 diabetes, and several cancers.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Vision and hearing loss</a:t>
            </a:r>
            <a:r>
              <a:rPr lang="en-GB" b="0" i="0">
                <a:solidFill>
                  <a:srgbClr val="001D35"/>
                </a:solidFill>
                <a:effectLst/>
                <a:latin typeface="Google Sans"/>
              </a:rPr>
              <a:t>: Men over 40 may experience vision changes such as presbyopia, glaucoma, cataracts, and age-related macular degeneration.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Baldness and beard growth</a:t>
            </a:r>
            <a:r>
              <a:rPr lang="en-GB" b="0" i="0">
                <a:solidFill>
                  <a:srgbClr val="001D35"/>
                </a:solidFill>
                <a:effectLst/>
                <a:latin typeface="Google Sans"/>
              </a:rPr>
              <a:t>: These can cause anxiety and depression in men. </a:t>
            </a:r>
          </a:p>
          <a:p>
            <a:pPr algn="l">
              <a:lnSpc>
                <a:spcPts val="1650"/>
              </a:lnSpc>
              <a:spcBef>
                <a:spcPts val="750"/>
              </a:spcBef>
              <a:spcAft>
                <a:spcPts val="1500"/>
              </a:spcAft>
              <a:buFont typeface="Arial" panose="020B0604020202020204" pitchFamily="34" charset="0"/>
              <a:buChar char="•"/>
            </a:pPr>
            <a:r>
              <a:rPr lang="en-GB" b="1" i="0">
                <a:solidFill>
                  <a:srgbClr val="001D35"/>
                </a:solidFill>
                <a:effectLst/>
                <a:latin typeface="Google Sans"/>
              </a:rPr>
              <a:t>Benign prostatic hyperplasia (BPH)</a:t>
            </a:r>
            <a:r>
              <a:rPr lang="en-GB" b="0" i="0">
                <a:solidFill>
                  <a:srgbClr val="001D35"/>
                </a:solidFill>
                <a:effectLst/>
                <a:latin typeface="Google Sans"/>
              </a:rPr>
              <a:t>: A non-cancerous enlargement of the prostate. </a:t>
            </a:r>
          </a:p>
          <a:p>
            <a:pPr marL="0" indent="0"/>
            <a:endParaRPr/>
          </a:p>
        </p:txBody>
      </p:sp>
      <p:sp>
        <p:nvSpPr>
          <p:cNvPr id="61" name="Google Shape;61;p2:notes">
            <a:extLst>
              <a:ext uri="{FF2B5EF4-FFF2-40B4-BE49-F238E27FC236}">
                <a16:creationId xmlns:a16="http://schemas.microsoft.com/office/drawing/2014/main" id="{1B4F8CE3-7B70-8CE1-1283-B0C7ED48624D}"/>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10905CDC-4929-07D6-3744-D5D177820FC4}"/>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2</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6792A0B8-F50B-8058-7904-D3848CD57E09}"/>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3772446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451A6A93-5973-CBA6-CF5A-D7BF8ED4696F}"/>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56486C35-5D68-D99C-FA07-08D6D1BAFB43}"/>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a:lnSpc>
                <a:spcPct val="102000"/>
              </a:lnSpc>
              <a:spcAft>
                <a:spcPts val="800"/>
              </a:spcAft>
            </a:pPr>
            <a:r>
              <a:rPr lang="en-GB" sz="1800">
                <a:solidFill>
                  <a:srgbClr val="000000"/>
                </a:solidFill>
                <a:effectLst/>
                <a:latin typeface="Lato" panose="020F0502020204030203" pitchFamily="34" charset="0"/>
                <a:ea typeface="Calibri" panose="020F0502020204030204" pitchFamily="34" charset="0"/>
                <a:cs typeface="Arial" panose="020B0604020202020204" pitchFamily="34" charset="0"/>
              </a:rPr>
              <a:t>Lavender Oil has strong antimicrobial properties. This means it helps prevent bacteria and fungi from growing. A great oil for adding to a lotion for athletes foot </a:t>
            </a:r>
            <a:r>
              <a:rPr lang="en-GB" sz="18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 and may be effective at treating common skin conditions including </a:t>
            </a:r>
            <a:r>
              <a:rPr lang="en-GB" sz="1800" u="none" strike="noStrike">
                <a:solidFill>
                  <a:srgbClr val="000000"/>
                </a:solidFill>
                <a:effectLst/>
                <a:latin typeface="Lato" panose="020F0502020204030203" pitchFamily="34" charset="0"/>
                <a:ea typeface="Calibri" panose="020F0502020204030204" pitchFamily="34" charset="0"/>
                <a:cs typeface="Times New Roman" panose="02020603050405020304" pitchFamily="18" charset="0"/>
                <a:hlinkClick r:id="rId3"/>
              </a:rPr>
              <a:t>eczema</a:t>
            </a:r>
            <a:r>
              <a:rPr lang="en-GB" sz="18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 psoriasis, and dry skin – working hands - due to its natural antifungal and anti-inflammatory properties, which may reduce the symptoms of dry, itchy skin.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pPr>
            <a:r>
              <a:rPr lang="en-GB" sz="1800">
                <a:solidFill>
                  <a:srgbClr val="000000"/>
                </a:solidFill>
                <a:effectLst/>
                <a:latin typeface="Lato" panose="020F0502020204030203" pitchFamily="34" charset="0"/>
                <a:ea typeface="Calibri" panose="020F0502020204030204" pitchFamily="34" charset="0"/>
                <a:cs typeface="Arial" panose="020B0604020202020204" pitchFamily="34" charset="0"/>
              </a:rPr>
              <a:t>Lavender </a:t>
            </a:r>
            <a:r>
              <a:rPr lang="en-GB" sz="1800" err="1">
                <a:solidFill>
                  <a:srgbClr val="000000"/>
                </a:solidFill>
                <a:effectLst/>
                <a:latin typeface="Lato" panose="020F0502020204030203" pitchFamily="34" charset="0"/>
                <a:ea typeface="Calibri" panose="020F0502020204030204" pitchFamily="34" charset="0"/>
                <a:cs typeface="Arial" panose="020B0604020202020204" pitchFamily="34" charset="0"/>
              </a:rPr>
              <a:t>stoechas</a:t>
            </a:r>
            <a:r>
              <a:rPr lang="en-GB" sz="1800">
                <a:solidFill>
                  <a:srgbClr val="000000"/>
                </a:solidFill>
                <a:effectLst/>
                <a:latin typeface="Lato" panose="020F0502020204030203" pitchFamily="34" charset="0"/>
                <a:ea typeface="Calibri" panose="020F0502020204030204" pitchFamily="34" charset="0"/>
                <a:cs typeface="Arial" panose="020B0604020202020204" pitchFamily="34" charset="0"/>
              </a:rPr>
              <a:t> oil is believed to encourage hair growth. A 2016 Korean study supported the use of lavender oil for new growth of hair, hair thickening, and hair loss prevention, noting the “marked hair growth-promoting effects” of lavender oil.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n-GB"/>
          </a:p>
          <a:p>
            <a:r>
              <a:rPr lang="en-GB" sz="1200">
                <a:effectLst/>
                <a:latin typeface="Lato" panose="020F0502020204030203" pitchFamily="34" charset="0"/>
                <a:ea typeface="Calibri" panose="020F0502020204030204" pitchFamily="34" charset="0"/>
                <a:cs typeface="Times New Roman" panose="02020603050405020304" pitchFamily="18" charset="0"/>
              </a:rPr>
              <a:t>Sandalwood is an evergreen tree native to India. The oil has powerful hydrating effects on the skin. Sandalwood Essential oils has rejuvenated properties making it the perfect ingredient to gently tone and tighten the appearance of wrinkles. With the soothe and calming compounds, Sandalwood Oil has an unparalleled ability to renew the complexion. Whether it is psoriasis, eczema, rosacea or even pigmentation, the oil works to soothe the epidermis and even out the skin tone. (</a:t>
            </a:r>
            <a:r>
              <a:rPr lang="en-GB" sz="1200" err="1">
                <a:effectLst/>
                <a:latin typeface="Lato" panose="020F0502020204030203" pitchFamily="34" charset="0"/>
                <a:ea typeface="Calibri" panose="020F0502020204030204" pitchFamily="34" charset="0"/>
                <a:cs typeface="Times New Roman" panose="02020603050405020304" pitchFamily="18" charset="0"/>
              </a:rPr>
              <a:t>Decleor</a:t>
            </a:r>
            <a:r>
              <a:rPr lang="en-GB" sz="1200">
                <a:effectLst/>
                <a:latin typeface="Lato" panose="020F0502020204030203" pitchFamily="34" charset="0"/>
                <a:ea typeface="Calibri" panose="020F0502020204030204" pitchFamily="34" charset="0"/>
                <a:cs typeface="Times New Roman" panose="02020603050405020304" pitchFamily="18" charset="0"/>
              </a:rPr>
              <a:t> Paris</a:t>
            </a:r>
          </a:p>
          <a:p>
            <a:r>
              <a:rPr lang="en-GB" sz="12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Sandalwood essential oil is an centuries old essential oil that has a woody and exotic aroma. This oil is a natural healer for skin, mind, and health. Sandalwood essential oil will hydrate the skin as it will provide the epidermis with the ultimate replenishment. As an emollient, it has powerful hydrating effects on the skin, penetrating deeply to deliver an intense dose of moisture. (</a:t>
            </a:r>
            <a:r>
              <a:rPr lang="en-GB" sz="1200" err="1">
                <a:solidFill>
                  <a:srgbClr val="000000"/>
                </a:solidFill>
                <a:effectLst/>
                <a:latin typeface="Lato" panose="020F0502020204030203" pitchFamily="34" charset="0"/>
                <a:ea typeface="Calibri" panose="020F0502020204030204" pitchFamily="34" charset="0"/>
                <a:cs typeface="Times New Roman" panose="02020603050405020304" pitchFamily="18" charset="0"/>
              </a:rPr>
              <a:t>Decleor</a:t>
            </a:r>
            <a:r>
              <a:rPr lang="en-GB" sz="12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 Paris, n/d)</a:t>
            </a:r>
            <a:r>
              <a:rPr lang="en-GB" sz="1200">
                <a:effectLst/>
                <a:latin typeface="Lato" panose="020F0502020204030203" pitchFamily="34" charset="0"/>
                <a:ea typeface="Calibri" panose="020F0502020204030204" pitchFamily="34" charset="0"/>
                <a:cs typeface="Times New Roman" panose="02020603050405020304" pitchFamily="18" charset="0"/>
              </a:rPr>
              <a:t>, n/d) Sandalwood oil helps soften and tame beard hair, it can also work as a styling agent. Appling sandalwood oil to facial hair will help moistures the skin underneath. </a:t>
            </a:r>
            <a:endParaRPr lang="en-GB"/>
          </a:p>
          <a:p>
            <a:endParaRPr lang="en-GB"/>
          </a:p>
        </p:txBody>
      </p:sp>
      <p:sp>
        <p:nvSpPr>
          <p:cNvPr id="61" name="Google Shape;61;p2:notes">
            <a:extLst>
              <a:ext uri="{FF2B5EF4-FFF2-40B4-BE49-F238E27FC236}">
                <a16:creationId xmlns:a16="http://schemas.microsoft.com/office/drawing/2014/main" id="{5C328970-2445-4E71-7AC6-B36402455337}"/>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0D95D144-33FE-4415-CB4D-789FC0291696}"/>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11</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BB947E81-5A94-1372-20A1-C51C94323029}"/>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3677646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AF5EFB5A-6288-32DA-DEDA-A502210B96D2}"/>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6D9BB7CE-8C8C-61CA-3FFA-A28B9E5DAE5D}"/>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r>
              <a:rPr lang="en-GB" sz="18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Chamomile has been used for centuries as an anti-inflammatory, antioxidant, mild astringent and healing medicine, and the essential oil is used in aromatherapy for its ability to soften and soothe the skin. A study in human volunteers demonstrated that chamomile flavonoids and essential oils penetrate below the skin surface into the deeper skin layers, an important property in anti-inflammatory agents. The efficacy of topical use of chamomile to enhance wound healing was evaluated in a double-blind trial on 14 patients who underwent dermabrasion of tattoos. The effects on drying and epithelialization were observed, and chamomile was judged to be statistically efficacious in producing wound drying, contraction and breaking strength and in speeding epithelialization after 15 days compared to controls (Srivastava, Shankar and Gupta, 2010).</a:t>
            </a:r>
          </a:p>
          <a:p>
            <a:endParaRPr lang="en-GB" sz="1800">
              <a:solidFill>
                <a:srgbClr val="000000"/>
              </a:solidFill>
              <a:effectLst/>
              <a:latin typeface="Lato" panose="020F0502020204030203"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0000"/>
                </a:solidFill>
                <a:effectLst/>
                <a:latin typeface="Lato" panose="020F0502020204030203" pitchFamily="34" charset="0"/>
                <a:ea typeface="Calibri" panose="020F0502020204030204" pitchFamily="34" charset="0"/>
                <a:cs typeface="Arial" panose="020B0604020202020204" pitchFamily="34" charset="0"/>
              </a:rPr>
              <a:t>Mint has strong antibacterial properties and contains salicylic acid – both of which effectively prevent acne. It also contains vitamin A, which controls the secretion of oil in people who have oily and acne-prone skin. The application of this ingredient dries up and eliminates acne while cleaning your </a:t>
            </a:r>
            <a:r>
              <a:rPr lang="en-GB" sz="1200" err="1">
                <a:solidFill>
                  <a:srgbClr val="000000"/>
                </a:solidFill>
                <a:effectLst/>
                <a:latin typeface="Lato" panose="020F0502020204030203" pitchFamily="34" charset="0"/>
                <a:ea typeface="Calibri" panose="020F0502020204030204" pitchFamily="34" charset="0"/>
                <a:cs typeface="Arial" panose="020B0604020202020204" pitchFamily="34" charset="0"/>
              </a:rPr>
              <a:t>pores.</a:t>
            </a:r>
            <a:r>
              <a:rPr lang="en-GB" sz="1200" err="1">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rPr>
              <a:t>Also</a:t>
            </a:r>
            <a:r>
              <a:rPr lang="en-GB" sz="1200">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rPr>
              <a:t>, this oil </a:t>
            </a:r>
            <a:r>
              <a:rPr lang="en-GB" sz="1200">
                <a:solidFill>
                  <a:srgbClr val="000000"/>
                </a:solidFill>
                <a:effectLst/>
                <a:latin typeface="Lato" panose="020F0502020204030203" pitchFamily="34" charset="0"/>
                <a:ea typeface="Calibri" panose="020F0502020204030204" pitchFamily="34" charset="0"/>
                <a:cs typeface="Arial" panose="020B0604020202020204" pitchFamily="34" charset="0"/>
              </a:rPr>
              <a:t>When used with the right ingredients, mint locks moisture in your skin by tightening your pores. It also softens and calms dry and itchy </a:t>
            </a:r>
            <a:r>
              <a:rPr lang="en-GB" sz="1200" err="1">
                <a:solidFill>
                  <a:srgbClr val="000000"/>
                </a:solidFill>
                <a:effectLst/>
                <a:latin typeface="Lato" panose="020F0502020204030203" pitchFamily="34" charset="0"/>
                <a:ea typeface="Calibri" panose="020F0502020204030204" pitchFamily="34" charset="0"/>
                <a:cs typeface="Arial" panose="020B0604020202020204" pitchFamily="34" charset="0"/>
              </a:rPr>
              <a:t>skin.Blackheads</a:t>
            </a:r>
            <a:r>
              <a:rPr lang="en-GB" sz="1200">
                <a:solidFill>
                  <a:srgbClr val="000000"/>
                </a:solidFill>
                <a:effectLst/>
                <a:latin typeface="Lato" panose="020F0502020204030203" pitchFamily="34" charset="0"/>
                <a:ea typeface="Calibri" panose="020F0502020204030204" pitchFamily="34" charset="0"/>
                <a:cs typeface="Arial" panose="020B0604020202020204" pitchFamily="34" charset="0"/>
              </a:rPr>
              <a:t> form when dirt and oil settle into your pores and clog them. As mentioned above, mint keeps your pores clean and tightens them. This gets rid of blackheads and prevents them from reoccurring.</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endParaRPr lang="en-GB"/>
          </a:p>
          <a:p>
            <a:pPr>
              <a:lnSpc>
                <a:spcPct val="102000"/>
              </a:lnSpc>
              <a:spcAft>
                <a:spcPts val="800"/>
              </a:spcAft>
            </a:pPr>
            <a:r>
              <a:rPr lang="en-GB" sz="1200">
                <a:effectLst/>
                <a:latin typeface="Lato" panose="020F0502020204030203" pitchFamily="34" charset="0"/>
                <a:ea typeface="Calibri" panose="020F0502020204030204" pitchFamily="34" charset="0"/>
                <a:cs typeface="Times New Roman" panose="02020603050405020304" pitchFamily="18" charset="0"/>
              </a:rPr>
              <a:t>Orange Sweet essential oil is an ideal oil for skin and hair as it has antiseptic and anti-inflammatory.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r>
              <a:rPr lang="en-GB" sz="1200">
                <a:effectLst/>
                <a:latin typeface="Lato" panose="020F0502020204030203" pitchFamily="34" charset="0"/>
                <a:ea typeface="Calibri" panose="020F0502020204030204" pitchFamily="34" charset="0"/>
                <a:cs typeface="Times New Roman" panose="02020603050405020304" pitchFamily="18" charset="0"/>
              </a:rPr>
              <a:t>Orange Sweet is known to increase the ability to absorb vitamin C, collage production, and blood flow, all of which are essential for anti-aging. (</a:t>
            </a:r>
            <a:r>
              <a:rPr lang="en-GB" sz="1200" err="1">
                <a:effectLst/>
                <a:latin typeface="Lato" panose="020F0502020204030203" pitchFamily="34" charset="0"/>
                <a:ea typeface="Calibri" panose="020F0502020204030204" pitchFamily="34" charset="0"/>
                <a:cs typeface="Times New Roman" panose="02020603050405020304" pitchFamily="18" charset="0"/>
              </a:rPr>
              <a:t>Mightly</a:t>
            </a:r>
            <a:r>
              <a:rPr lang="en-GB" sz="1200">
                <a:effectLst/>
                <a:latin typeface="Lato" panose="020F0502020204030203" pitchFamily="34" charset="0"/>
                <a:ea typeface="Calibri" panose="020F0502020204030204" pitchFamily="34" charset="0"/>
                <a:cs typeface="Times New Roman" panose="02020603050405020304" pitchFamily="18" charset="0"/>
              </a:rPr>
              <a:t> nest, 2016) Orange Sweet essential oil will detangles, reduces irritations, promotes healthy beard growth. This oil will work for all beard lengths.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Lato" panose="020F0502020204030203" pitchFamily="34" charset="0"/>
                <a:ea typeface="Calibri" panose="020F0502020204030204" pitchFamily="34" charset="0"/>
                <a:cs typeface="Times New Roman" panose="02020603050405020304" pitchFamily="18" charset="0"/>
              </a:rPr>
              <a:t>Orange Sweet Oil is a sweet fresh scented oil that will slows the rate of skin damage experienced from UV light exposure, pollution, and toxicity. Packed full of antioxidants and vitamin C. (</a:t>
            </a:r>
            <a:r>
              <a:rPr lang="en-GB" sz="1200" err="1">
                <a:effectLst/>
                <a:latin typeface="Lato" panose="020F0502020204030203" pitchFamily="34" charset="0"/>
                <a:ea typeface="Calibri" panose="020F0502020204030204" pitchFamily="34" charset="0"/>
                <a:cs typeface="Times New Roman" panose="02020603050405020304" pitchFamily="18" charset="0"/>
              </a:rPr>
              <a:t>Decleor</a:t>
            </a:r>
            <a:r>
              <a:rPr lang="en-GB" sz="1200">
                <a:effectLst/>
                <a:latin typeface="Lato" panose="020F0502020204030203" pitchFamily="34" charset="0"/>
                <a:ea typeface="Calibri" panose="020F0502020204030204" pitchFamily="34" charset="0"/>
                <a:cs typeface="Times New Roman" panose="02020603050405020304" pitchFamily="18" charset="0"/>
              </a:rPr>
              <a:t>, n/d) Having this ingredient in an aftershave balm will help the skin be more protected from the outside world elements that could damage the skin.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61" name="Google Shape;61;p2:notes">
            <a:extLst>
              <a:ext uri="{FF2B5EF4-FFF2-40B4-BE49-F238E27FC236}">
                <a16:creationId xmlns:a16="http://schemas.microsoft.com/office/drawing/2014/main" id="{081954CA-31F0-6673-84BB-602E8FE66D25}"/>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28F3FCF8-7990-C6D7-7C9A-333A0E697547}"/>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12</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C4CEB7E5-FFD7-28BC-DE9E-0245FC7947FD}"/>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2141807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44CF4297-3516-2B6A-3F5A-BAEA5B3B0847}"/>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2F05A3EA-4BF9-DDE6-A8DF-C6E9769A54BE}"/>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r>
              <a:rPr lang="en-GB" sz="1800">
                <a:effectLst/>
                <a:latin typeface="Lato" panose="020F0502020204030203" pitchFamily="34" charset="0"/>
                <a:ea typeface="Calibri" panose="020F0502020204030204" pitchFamily="34" charset="0"/>
                <a:cs typeface="Times New Roman" panose="02020603050405020304" pitchFamily="18" charset="0"/>
              </a:rPr>
              <a:t>Distilled from the flowering buds of the clove tree, the oil has a string, warm, spicy aroma. This oil helps relieve pain and is also a powerful anti-microbial essential oil (Aroma Web, n/d) As this oil has pain relief properties and helps tired limbs this oil is a perfect ingredient for a muscle rub </a:t>
            </a:r>
          </a:p>
          <a:p>
            <a:endParaRPr lang="en-GB" sz="1800">
              <a:effectLst/>
              <a:latin typeface="Lato" panose="020F0502020204030203" pitchFamily="34" charset="0"/>
              <a:cs typeface="Times New Roman" panose="02020603050405020304" pitchFamily="18" charset="0"/>
            </a:endParaRPr>
          </a:p>
          <a:p>
            <a:pPr fontAlgn="auto">
              <a:lnSpc>
                <a:spcPts val="1950"/>
              </a:lnSpc>
              <a:spcBef>
                <a:spcPts val="1875"/>
              </a:spcBef>
              <a:spcAft>
                <a:spcPts val="1875"/>
              </a:spcAft>
            </a:pPr>
            <a:r>
              <a:rPr lang="en-GB" sz="1200">
                <a:solidFill>
                  <a:srgbClr val="000000"/>
                </a:solidFill>
                <a:effectLst/>
                <a:latin typeface="Lato" panose="020F0502020204030203" pitchFamily="34" charset="0"/>
                <a:ea typeface="Times New Roman" panose="02020603050405020304" pitchFamily="18" charset="0"/>
                <a:cs typeface="Arial" panose="020B0604020202020204" pitchFamily="34" charset="0"/>
              </a:rPr>
              <a:t>According to a </a:t>
            </a:r>
            <a:r>
              <a:rPr lang="en-GB" sz="1200" u="none" strike="noStrike">
                <a:solidFill>
                  <a:srgbClr val="000000"/>
                </a:solidFill>
                <a:effectLst/>
                <a:latin typeface="Lato" panose="020F0502020204030203" pitchFamily="34" charset="0"/>
                <a:ea typeface="Times New Roman" panose="02020603050405020304" pitchFamily="18" charset="0"/>
                <a:cs typeface="Arial" panose="020B0604020202020204" pitchFamily="34" charset="0"/>
                <a:hlinkClick r:id="rId3"/>
              </a:rPr>
              <a:t>2017 review trusted Source</a:t>
            </a:r>
            <a:r>
              <a:rPr lang="en-GB" sz="1200">
                <a:solidFill>
                  <a:srgbClr val="000000"/>
                </a:solidFill>
                <a:effectLst/>
                <a:latin typeface="Lato" panose="020F0502020204030203" pitchFamily="34" charset="0"/>
                <a:ea typeface="Times New Roman" panose="02020603050405020304" pitchFamily="18" charset="0"/>
                <a:cs typeface="Arial" panose="020B0604020202020204" pitchFamily="34" charset="0"/>
              </a:rPr>
              <a:t> on essential oils, cypress oil is commonly recommended for treating acne because it’s antimicrobial. This means that applying cypress oil topically can reduce the severity of acne by killing bacteria. </a:t>
            </a:r>
            <a:r>
              <a:rPr lang="en-GB" sz="1200">
                <a:solidFill>
                  <a:srgbClr val="000000"/>
                </a:solidFill>
                <a:effectLst/>
                <a:latin typeface="Lato" panose="020F0502020204030203" pitchFamily="34" charset="0"/>
                <a:ea typeface="Calibri" panose="020F0502020204030204" pitchFamily="34" charset="0"/>
                <a:cs typeface="Arial" panose="020B0604020202020204" pitchFamily="34" charset="0"/>
              </a:rPr>
              <a:t>Cypress essential oil is antimicrobial and antibacterial, it can help clean and heal cuts and wounds.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r>
              <a:rPr lang="en-GB" sz="12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 </a:t>
            </a:r>
            <a:r>
              <a:rPr lang="en-GB" sz="1200" u="none" strike="noStrike">
                <a:solidFill>
                  <a:srgbClr val="000000"/>
                </a:solidFill>
                <a:effectLst/>
                <a:latin typeface="Lato" panose="020F0502020204030203" pitchFamily="34" charset="0"/>
                <a:ea typeface="Calibri" panose="020F0502020204030204" pitchFamily="34" charset="0"/>
                <a:cs typeface="Arial" panose="020B0604020202020204" pitchFamily="34" charset="0"/>
                <a:hlinkClick r:id="rId4"/>
              </a:rPr>
              <a:t>2009 paper</a:t>
            </a:r>
            <a:r>
              <a:rPr lang="en-GB" sz="1200">
                <a:solidFill>
                  <a:srgbClr val="000000"/>
                </a:solidFill>
                <a:effectLst/>
                <a:latin typeface="Lato" panose="020F0502020204030203" pitchFamily="34" charset="0"/>
                <a:ea typeface="Calibri" panose="020F0502020204030204" pitchFamily="34" charset="0"/>
                <a:cs typeface="Arial" panose="020B0604020202020204" pitchFamily="34" charset="0"/>
              </a:rPr>
              <a:t> found that cypress oils were effective against the </a:t>
            </a:r>
            <a:r>
              <a:rPr lang="en-GB" sz="1200" u="none" strike="noStrike">
                <a:solidFill>
                  <a:srgbClr val="000000"/>
                </a:solidFill>
                <a:effectLst/>
                <a:latin typeface="Lato" panose="020F0502020204030203" pitchFamily="34" charset="0"/>
                <a:ea typeface="Calibri" panose="020F0502020204030204" pitchFamily="34" charset="0"/>
                <a:cs typeface="Arial" panose="020B0604020202020204" pitchFamily="34" charset="0"/>
                <a:hlinkClick r:id="rId5"/>
              </a:rPr>
              <a:t>herpes simplex virus</a:t>
            </a:r>
            <a:r>
              <a:rPr lang="en-GB" sz="1200">
                <a:solidFill>
                  <a:srgbClr val="000000"/>
                </a:solidFill>
                <a:effectLst/>
                <a:latin typeface="Lato" panose="020F0502020204030203" pitchFamily="34" charset="0"/>
                <a:ea typeface="Calibri" panose="020F0502020204030204" pitchFamily="34" charset="0"/>
                <a:cs typeface="Arial" panose="020B0604020202020204" pitchFamily="34" charset="0"/>
              </a:rPr>
              <a:t> type 1 (HSV-1). Also known as oral herpes, this virus can cause warts and cold sores</a:t>
            </a:r>
            <a:endParaRPr lang="en-GB"/>
          </a:p>
          <a:p>
            <a:endParaRPr lang="en-GB"/>
          </a:p>
        </p:txBody>
      </p:sp>
      <p:sp>
        <p:nvSpPr>
          <p:cNvPr id="61" name="Google Shape;61;p2:notes">
            <a:extLst>
              <a:ext uri="{FF2B5EF4-FFF2-40B4-BE49-F238E27FC236}">
                <a16:creationId xmlns:a16="http://schemas.microsoft.com/office/drawing/2014/main" id="{2A71A4A0-EF4C-2EF0-C453-EA7D4EAB1673}"/>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E4115A3B-2713-B45F-1BF5-E7BD1A84676D}"/>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13</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E7FB4C54-B0FB-F108-0FFF-4765C20C5BBA}"/>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446763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3FF7CA74-B260-7FB0-7FBC-DD186B86FFC0}"/>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0EC50B8B-5A65-69CF-C169-41712BF75E85}"/>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 Using pine oil for hair and scalp treatment is an old-world solution to a pervasive problem. Because of its antibacterial and anti-inflammatory properties, pine oil may be good use on scalp issues such as psoriasis and dandruff, as it soothes as it kills any infections that may occur on the skin. Pine tar has been used to treat severe dry scalp as well and can help clear up the flakiness which occurs with dandruff.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Lato" panose="020F0502020204030203" pitchFamily="34" charset="0"/>
                <a:ea typeface="Calibri" panose="020F0502020204030204" pitchFamily="34" charset="0"/>
                <a:cs typeface="Times New Roman" panose="02020603050405020304" pitchFamily="18" charset="0"/>
              </a:rPr>
              <a:t>Cedarwood essential oil is a substance derived from the needles, leaves, bark, and berries of the cedar tree. For hair loss and other hair conditions the oil when used of scalp massage will help with the re-growth of the hair. For the skin cedarwood oil has anti-inflammatory and antimicrobial properties. The oil will reduce the appearance of scars, treat minor wounds, alleviate arthritis pain, and sooth symptoms of eczema. (Wilson, 2019) This natural essential oil promotes hair growth and reduces hair loss by balancing the oil-producing glands. It also has amazing antifungal and antibacterial properties, which help combat dandruff or hair loss. (The Sardar Co, n/d)</a:t>
            </a:r>
          </a:p>
          <a:p>
            <a:pPr>
              <a:lnSpc>
                <a:spcPct val="104000"/>
              </a:lnSpc>
              <a:spcAft>
                <a:spcPts val="800"/>
              </a:spcAft>
            </a:pPr>
            <a:r>
              <a:rPr lang="en-GB" sz="1200">
                <a:effectLst/>
                <a:latin typeface="Lato" panose="020F0502020204030203" pitchFamily="34" charset="0"/>
                <a:ea typeface="Calibri" panose="020F0502020204030204" pitchFamily="34" charset="0"/>
                <a:cs typeface="Times New Roman" panose="02020603050405020304" pitchFamily="18" charset="0"/>
              </a:rPr>
              <a:t>This oil has anti- inflammatory and antimicrobial properties which makes the oil beneficial for skin condition like acne. Having this ingredient in a facial wash will give it the added benefits of helping treat acne as the oil as the oil has antimicrobial and anti-inflammatory properties. </a:t>
            </a:r>
          </a:p>
          <a:p>
            <a:pPr>
              <a:lnSpc>
                <a:spcPct val="104000"/>
              </a:lnSpc>
              <a:spcAft>
                <a:spcPts val="800"/>
              </a:spcAft>
            </a:pPr>
            <a:endParaRPr lang="en-GB" sz="1200">
              <a:effectLst/>
              <a:latin typeface="Lato" panose="020F0502020204030203" pitchFamily="34" charset="0"/>
              <a:ea typeface="Calibri" panose="020F0502020204030204" pitchFamily="34" charset="0"/>
              <a:cs typeface="Times New Roman" panose="02020603050405020304" pitchFamily="18" charset="0"/>
            </a:endParaRPr>
          </a:p>
          <a:p>
            <a:pPr>
              <a:lnSpc>
                <a:spcPct val="104000"/>
              </a:lnSpc>
              <a:spcAft>
                <a:spcPts val="800"/>
              </a:spcAft>
            </a:pPr>
            <a:r>
              <a:rPr lang="en-GB" sz="1200">
                <a:effectLst/>
                <a:latin typeface="Lato" panose="020F0502020204030203" pitchFamily="34" charset="0"/>
                <a:ea typeface="Calibri" panose="020F0502020204030204" pitchFamily="34" charset="0"/>
                <a:cs typeface="Times New Roman" panose="02020603050405020304" pitchFamily="18" charset="0"/>
              </a:rPr>
              <a:t>Basil is a great oil for headaches, pain relief and smooth muscle spasm relief. </a:t>
            </a:r>
          </a:p>
          <a:p>
            <a:pPr>
              <a:lnSpc>
                <a:spcPct val="104000"/>
              </a:lnSpc>
              <a:spcAft>
                <a:spcPts val="800"/>
              </a:spcAft>
            </a:pPr>
            <a:endParaRPr lang="en-GB" sz="1200">
              <a:effectLst/>
              <a:latin typeface="Lato" panose="020F0502020204030203"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4000"/>
              </a:lnSpc>
              <a:spcBef>
                <a:spcPts val="0"/>
              </a:spcBef>
              <a:spcAft>
                <a:spcPts val="800"/>
              </a:spcAft>
              <a:buClrTx/>
              <a:buSzTx/>
              <a:buFontTx/>
              <a:buNone/>
              <a:tabLst/>
              <a:defRPr/>
            </a:pPr>
            <a:r>
              <a:rPr lang="en-GB" sz="1200">
                <a:effectLst/>
                <a:latin typeface="Lato" panose="020F0502020204030203" pitchFamily="34" charset="0"/>
                <a:ea typeface="Calibri" panose="020F0502020204030204" pitchFamily="34" charset="0"/>
                <a:cs typeface="Times New Roman" panose="02020603050405020304" pitchFamily="18" charset="0"/>
              </a:rPr>
              <a:t>Lavandin Super </a:t>
            </a:r>
            <a:r>
              <a:rPr lang="en-US">
                <a:latin typeface="Lato" panose="020F0502020204030203" pitchFamily="34" charset="0"/>
                <a:ea typeface="Times New Roman" panose="02020603050405020304" pitchFamily="18" charset="0"/>
                <a:cs typeface="Times New Roman" panose="02020603050405020304" pitchFamily="18" charset="0"/>
              </a:rPr>
              <a:t>fights against MRSA, compresses for leg ulcers, bed sores, boils. Burns and wounds, Tinea capitis (fungal infection of the hair and scalp), good for gut health – a common upset with anxiety and stress. </a:t>
            </a:r>
            <a:endParaRPr lang="en-US" sz="1200">
              <a:effectLst/>
              <a:latin typeface="Lato" panose="020F0502020204030203" pitchFamily="34" charset="0"/>
              <a:ea typeface="Times New Roman" panose="02020603050405020304" pitchFamily="18" charset="0"/>
              <a:cs typeface="Times New Roman" panose="02020603050405020304" pitchFamily="18" charset="0"/>
            </a:endParaRPr>
          </a:p>
          <a:p>
            <a:pPr>
              <a:lnSpc>
                <a:spcPct val="104000"/>
              </a:lnSpc>
              <a:spcAft>
                <a:spcPts val="80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endParaRPr lang="en-GB"/>
          </a:p>
          <a:p>
            <a:endParaRPr lang="en-GB"/>
          </a:p>
          <a:p>
            <a:endParaRPr lang="en-GB"/>
          </a:p>
        </p:txBody>
      </p:sp>
      <p:sp>
        <p:nvSpPr>
          <p:cNvPr id="61" name="Google Shape;61;p2:notes">
            <a:extLst>
              <a:ext uri="{FF2B5EF4-FFF2-40B4-BE49-F238E27FC236}">
                <a16:creationId xmlns:a16="http://schemas.microsoft.com/office/drawing/2014/main" id="{E411BCB7-388C-2C44-B7F0-D97083DC8006}"/>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35EE5FA5-E8BA-2F2A-A9CE-A583517767D9}"/>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14</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BDD3716E-DDEF-6FAF-6023-E814316568F7}"/>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2865206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24BC35B7-9E62-4BAD-5A7C-C19C88FC839B}"/>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F9AF5CDC-239A-FBF4-315F-2494EBEB2CC5}"/>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endParaRPr lang="en-GB"/>
          </a:p>
        </p:txBody>
      </p:sp>
      <p:sp>
        <p:nvSpPr>
          <p:cNvPr id="61" name="Google Shape;61;p2:notes">
            <a:extLst>
              <a:ext uri="{FF2B5EF4-FFF2-40B4-BE49-F238E27FC236}">
                <a16:creationId xmlns:a16="http://schemas.microsoft.com/office/drawing/2014/main" id="{D2038A6F-F760-A8EC-D30A-3FC8B72B242B}"/>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B079A8F2-6D60-2E2B-9C51-C451C40A7A33}"/>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16</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B7F5936C-4FED-88A1-31E5-A7CDD186C1DE}"/>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421865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algn="l">
              <a:lnSpc>
                <a:spcPts val="1800"/>
              </a:lnSpc>
              <a:spcAft>
                <a:spcPts val="750"/>
              </a:spcAft>
            </a:pPr>
            <a:r>
              <a:rPr lang="en-GB" b="0" i="0">
                <a:solidFill>
                  <a:srgbClr val="001D35"/>
                </a:solidFill>
                <a:effectLst/>
                <a:latin typeface="Google Sans"/>
              </a:rPr>
              <a:t>Some common mental health concerns for men include:</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Depression</a:t>
            </a:r>
            <a:r>
              <a:rPr lang="en-GB" b="0" i="0">
                <a:solidFill>
                  <a:srgbClr val="001D35"/>
                </a:solidFill>
                <a:effectLst/>
                <a:latin typeface="Google Sans"/>
              </a:rPr>
              <a:t>: A persistent low mood that can interfere with daily life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Anxiety disorders</a:t>
            </a:r>
            <a:r>
              <a:rPr lang="en-GB" b="0" i="0">
                <a:solidFill>
                  <a:srgbClr val="001D35"/>
                </a:solidFill>
                <a:effectLst/>
                <a:latin typeface="Google Sans"/>
              </a:rPr>
              <a:t>: Intense and uncontrollable feelings of fear and worry, such as panic disorder, obsessive-compulsive disorder (OCD), generalized anxiety disorder (GAD), social anxiety, and phobias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Post-traumatic stress disorder (PTSD)</a:t>
            </a:r>
            <a:r>
              <a:rPr lang="en-GB" b="0" i="0">
                <a:solidFill>
                  <a:srgbClr val="001D35"/>
                </a:solidFill>
                <a:effectLst/>
                <a:latin typeface="Google Sans"/>
              </a:rPr>
              <a:t>: Approximately 60% of men experience at least one trauma in their lives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Substance abuse</a:t>
            </a:r>
            <a:r>
              <a:rPr lang="en-GB" b="0" i="0">
                <a:solidFill>
                  <a:srgbClr val="001D35"/>
                </a:solidFill>
                <a:effectLst/>
                <a:latin typeface="Google Sans"/>
              </a:rPr>
              <a:t>: Men are more likely to exercise at the gym to cope with feeling worried or down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Eating disorders</a:t>
            </a:r>
            <a:r>
              <a:rPr lang="en-GB" b="0" i="0">
                <a:solidFill>
                  <a:srgbClr val="001D35"/>
                </a:solidFill>
                <a:effectLst/>
                <a:latin typeface="Google Sans"/>
              </a:rPr>
              <a:t>: Men account for about 10% of patients with bulimia or anorexia </a:t>
            </a:r>
          </a:p>
          <a:p>
            <a:pPr algn="l" fontAlgn="ctr">
              <a:lnSpc>
                <a:spcPts val="1650"/>
              </a:lnSpc>
              <a:spcBef>
                <a:spcPts val="750"/>
              </a:spcBef>
              <a:spcAft>
                <a:spcPts val="600"/>
              </a:spcAft>
              <a:buFont typeface="Arial" panose="020B0604020202020204" pitchFamily="34" charset="0"/>
              <a:buChar char="•"/>
            </a:pPr>
            <a:r>
              <a:rPr lang="en-GB" b="1" i="0">
                <a:solidFill>
                  <a:srgbClr val="001D35"/>
                </a:solidFill>
                <a:effectLst/>
                <a:latin typeface="Google Sans"/>
              </a:rPr>
              <a:t>Schizophrenia</a:t>
            </a:r>
            <a:r>
              <a:rPr lang="en-GB" b="0" i="0">
                <a:solidFill>
                  <a:srgbClr val="001D35"/>
                </a:solidFill>
                <a:effectLst/>
                <a:latin typeface="Google Sans"/>
              </a:rPr>
              <a:t>: A severe condition where people do not interpret reality as it is </a:t>
            </a:r>
          </a:p>
          <a:p>
            <a:pPr algn="l" fontAlgn="ctr">
              <a:lnSpc>
                <a:spcPts val="1650"/>
              </a:lnSpc>
              <a:spcBef>
                <a:spcPts val="750"/>
              </a:spcBef>
              <a:spcAft>
                <a:spcPts val="1500"/>
              </a:spcAft>
              <a:buFont typeface="Arial" panose="020B0604020202020204" pitchFamily="34" charset="0"/>
              <a:buChar char="•"/>
            </a:pPr>
            <a:r>
              <a:rPr lang="en-GB" b="1" i="0">
                <a:solidFill>
                  <a:srgbClr val="001D35"/>
                </a:solidFill>
                <a:effectLst/>
                <a:latin typeface="Google Sans"/>
              </a:rPr>
              <a:t>Postnatal depression</a:t>
            </a:r>
            <a:r>
              <a:rPr lang="en-GB" b="0" i="0">
                <a:solidFill>
                  <a:srgbClr val="001D35"/>
                </a:solidFill>
                <a:effectLst/>
                <a:latin typeface="Google Sans"/>
              </a:rPr>
              <a:t>: 25% of new dads experience depressive symptoms, with 10-12% receiving a diagnosis of depression during the first year after their child is born </a:t>
            </a:r>
          </a:p>
          <a:p>
            <a:pPr algn="l" fontAlgn="ctr">
              <a:spcBef>
                <a:spcPts val="750"/>
              </a:spcBef>
              <a:spcAft>
                <a:spcPts val="1500"/>
              </a:spcAft>
            </a:pPr>
            <a:r>
              <a:rPr lang="en-GB" b="0" i="0">
                <a:solidFill>
                  <a:srgbClr val="001D35"/>
                </a:solidFill>
                <a:effectLst/>
                <a:latin typeface="Google Sans"/>
              </a:rPr>
              <a:t>Other stressors that can contribute to reducing men's mental health include: Lack of purpose or meaning in life, Loneliness, Relationship problems with spouse/romantic partner, Difficulties at work, and Finance strain. </a:t>
            </a:r>
          </a:p>
          <a:p>
            <a:pPr algn="l">
              <a:spcBef>
                <a:spcPts val="750"/>
              </a:spcBef>
              <a:spcAft>
                <a:spcPts val="1500"/>
              </a:spcAft>
            </a:pPr>
            <a:r>
              <a:rPr lang="en-GB" b="0" i="0">
                <a:solidFill>
                  <a:srgbClr val="001D35"/>
                </a:solidFill>
                <a:effectLst/>
                <a:latin typeface="Google Sans"/>
              </a:rPr>
              <a:t>Men are less likely to be diagnosed with mental health disorders than women, but nearly four times as many men as women die by suicide.</a:t>
            </a:r>
          </a:p>
          <a:p>
            <a:pPr marL="0" indent="0"/>
            <a:endParaRPr/>
          </a:p>
        </p:txBody>
      </p:sp>
      <p:sp>
        <p:nvSpPr>
          <p:cNvPr id="61" name="Google Shape;61;p2:notes"/>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03CD8623-1306-2F6C-38F2-5B6ECA139A7B}"/>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3</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08C25F66-A33E-A523-35C3-427F709018F5}"/>
              </a:ext>
            </a:extLst>
          </p:cNvPr>
          <p:cNvSpPr>
            <a:spLocks noGrp="1"/>
          </p:cNvSpPr>
          <p:nvPr>
            <p:ph type="dt" idx="10"/>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02A9D41F-D750-EE78-004C-47013131434E}"/>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FFC3E9F7-475B-25FF-0A34-F191EC016997}"/>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marL="0" indent="0"/>
            <a:r>
              <a:rPr lang="en-GB"/>
              <a:t>There are others</a:t>
            </a:r>
          </a:p>
          <a:p>
            <a:pPr marL="0" indent="0"/>
            <a:r>
              <a:rPr lang="en-GB"/>
              <a:t>A lot to cover in just one hour, so as I have a husband, 2 teenage sons, 6 brothers, 3 brothers-in-law’s, 7 uncles, 2 ‘dads’, a grandad and a partridge in a pear tree -  thought I would choose problems I had helped with! </a:t>
            </a:r>
            <a:endParaRPr/>
          </a:p>
        </p:txBody>
      </p:sp>
      <p:sp>
        <p:nvSpPr>
          <p:cNvPr id="61" name="Google Shape;61;p2:notes">
            <a:extLst>
              <a:ext uri="{FF2B5EF4-FFF2-40B4-BE49-F238E27FC236}">
                <a16:creationId xmlns:a16="http://schemas.microsoft.com/office/drawing/2014/main" id="{6100F8B8-9F0A-91DB-C5AD-E1A879C5FA59}"/>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7A38997E-4181-C726-D6CD-2DC2D263A9F7}"/>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4</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2CF8D217-645E-6114-7A7E-8CACAEC9A41B}"/>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100720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D026CDEC-8CDC-4E09-EE85-A40A79B54296}"/>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DF9B281F-E16F-86B0-BC37-438D953E5834}"/>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Lato" panose="020F0502020204030203" pitchFamily="34" charset="0"/>
                <a:ea typeface="Calibri" panose="020F0502020204030204" pitchFamily="34" charset="0"/>
                <a:cs typeface="Times New Roman" panose="02020603050405020304" pitchFamily="18" charset="0"/>
              </a:rPr>
              <a:t>Historically used by Native Americans to promote skin health and as part of their spiritual healing and cleansing practices. Black Spruce oil is a powerful wood essential oil, known to create a relaxing atmosphere. Black Spruce essential oil is high in </a:t>
            </a:r>
            <a:r>
              <a:rPr lang="en-GB" sz="1200" err="1">
                <a:effectLst/>
                <a:latin typeface="Lato" panose="020F0502020204030203" pitchFamily="34" charset="0"/>
                <a:ea typeface="Calibri" panose="020F0502020204030204" pitchFamily="34" charset="0"/>
                <a:cs typeface="Times New Roman" panose="02020603050405020304" pitchFamily="18" charset="0"/>
              </a:rPr>
              <a:t>bornly</a:t>
            </a:r>
            <a:r>
              <a:rPr lang="en-GB" sz="1200">
                <a:effectLst/>
                <a:latin typeface="Lato" panose="020F0502020204030203" pitchFamily="34" charset="0"/>
                <a:ea typeface="Calibri" panose="020F0502020204030204" pitchFamily="34" charset="0"/>
                <a:cs typeface="Times New Roman" panose="02020603050405020304" pitchFamily="18" charset="0"/>
              </a:rPr>
              <a:t> acetate, a chemical component that promotes relaxation and calmness. (</a:t>
            </a:r>
            <a:r>
              <a:rPr lang="en-GB" sz="1200" err="1">
                <a:effectLst/>
                <a:latin typeface="Lato" panose="020F0502020204030203" pitchFamily="34" charset="0"/>
                <a:ea typeface="Calibri" panose="020F0502020204030204" pitchFamily="34" charset="0"/>
                <a:cs typeface="Times New Roman" panose="02020603050405020304" pitchFamily="18" charset="0"/>
              </a:rPr>
              <a:t>Doterra</a:t>
            </a:r>
            <a:r>
              <a:rPr lang="en-GB" sz="1200">
                <a:effectLst/>
                <a:latin typeface="Lato" panose="020F0502020204030203" pitchFamily="34" charset="0"/>
                <a:ea typeface="Calibri" panose="020F0502020204030204" pitchFamily="34" charset="0"/>
                <a:cs typeface="Times New Roman" panose="02020603050405020304" pitchFamily="18" charset="0"/>
              </a:rPr>
              <a:t>, n/d) As Black Spruce essential oil helps soothes minor skin irritation, this oil will help soothe any razer burns/cuts.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Lato" panose="020F0502020204030203" pitchFamily="34" charset="0"/>
                <a:ea typeface="Calibri" panose="020F0502020204030204" pitchFamily="34" charset="0"/>
                <a:cs typeface="Times New Roman" panose="02020603050405020304" pitchFamily="18" charset="0"/>
              </a:rPr>
              <a:t>Black Spruce Essential Oil is made from the leaves and twigs of the coniferous evergreen trees. This oil has a warm, sweet, fresh balsamic, slightly sweet coniferous aroma with fruity-resinous undertones. This oil can be useful for soothing skin conditions such as eczema and it is also calming for outbreaks caused by hormone imbalance or stress. It can also help treat or prevent infections in wounds and sores. (Metcalfe, 2017)</a:t>
            </a:r>
            <a:endParaRPr/>
          </a:p>
        </p:txBody>
      </p:sp>
      <p:sp>
        <p:nvSpPr>
          <p:cNvPr id="61" name="Google Shape;61;p2:notes">
            <a:extLst>
              <a:ext uri="{FF2B5EF4-FFF2-40B4-BE49-F238E27FC236}">
                <a16:creationId xmlns:a16="http://schemas.microsoft.com/office/drawing/2014/main" id="{0A55E067-4D66-86AF-1954-E039BC61B27D}"/>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2CDE7AB0-9A0C-34B8-A9E2-4B367AE68118}"/>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5</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4D2E0FBB-775B-D4E9-E234-4E152A8EF80B}"/>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3305636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A553407C-57AF-3E5C-DF14-5CBC17F864D3}"/>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3C0037BF-AF5A-0BAE-7AA7-A433E2DFC806}"/>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r>
              <a:rPr lang="en-GB" sz="1800">
                <a:effectLst/>
                <a:latin typeface="Lato" panose="020F0502020204030203" pitchFamily="34" charset="0"/>
                <a:ea typeface="Times New Roman" panose="02020603050405020304" pitchFamily="18" charset="0"/>
              </a:rPr>
              <a:t>Stress is a well-known trigger for depression, and it can also affect physical health. Some common signs of too much stress include increased irritability, heightened sensitivity to criticism, signs of tension (such as nail-biting), difficulty getting to sleep and early morning waking (irregular sleep patterns), indigestion and loss of concentration and short-term memory. </a:t>
            </a:r>
            <a:endParaRPr lang="en-GB" sz="1800">
              <a:effectLst/>
              <a:latin typeface="Times New Roman" panose="02020603050405020304" pitchFamily="18" charset="0"/>
              <a:ea typeface="Times New Roman" panose="02020603050405020304" pitchFamily="18" charset="0"/>
            </a:endParaRPr>
          </a:p>
          <a:p>
            <a:r>
              <a:rPr lang="en-GB" sz="1800">
                <a:effectLst/>
                <a:latin typeface="Lato" panose="020F0502020204030203" pitchFamily="34" charset="0"/>
                <a:ea typeface="Times New Roman" panose="02020603050405020304" pitchFamily="18" charset="0"/>
              </a:rPr>
              <a:t> </a:t>
            </a:r>
            <a:endParaRPr lang="en-GB" sz="1800">
              <a:effectLst/>
              <a:latin typeface="Times New Roman" panose="02020603050405020304" pitchFamily="18" charset="0"/>
              <a:ea typeface="Times New Roman" panose="02020603050405020304" pitchFamily="18" charset="0"/>
            </a:endParaRPr>
          </a:p>
          <a:p>
            <a:r>
              <a:rPr lang="en-GB" sz="1800">
                <a:effectLst/>
                <a:latin typeface="Lato" panose="020F0502020204030203" pitchFamily="34" charset="0"/>
                <a:ea typeface="Times New Roman" panose="02020603050405020304" pitchFamily="18" charset="0"/>
              </a:rPr>
              <a:t>Important brain chemicals affected by stress are serotonin (involved in the regulation of sleep, appetite and mood), dopamine (part of the brain’s reward system), noradrenaline (involved in regulating energy and drive), g- aminobutyric acid (GABA: general sedative effect), glutamate (tending to activate nerve cells) and corticotropin-releasing factor (</a:t>
            </a:r>
            <a:r>
              <a:rPr lang="en-GB" sz="1800" err="1">
                <a:effectLst/>
                <a:latin typeface="Lato" panose="020F0502020204030203" pitchFamily="34" charset="0"/>
                <a:ea typeface="Times New Roman" panose="02020603050405020304" pitchFamily="18" charset="0"/>
              </a:rPr>
              <a:t>CRF</a:t>
            </a:r>
            <a:r>
              <a:rPr lang="en-GB" sz="1800">
                <a:effectLst/>
                <a:latin typeface="Lato" panose="020F0502020204030203" pitchFamily="34" charset="0"/>
                <a:ea typeface="Times New Roman" panose="02020603050405020304" pitchFamily="18" charset="0"/>
              </a:rPr>
              <a:t>: increases steroid levels). Essential oils from plants and flowers have the potential to reduce stress by helping to balance the whole body in order to regularise over and under-reactions to stressful situations. Certain essential oils, such as lavender, ylang </a:t>
            </a:r>
            <a:r>
              <a:rPr lang="en-GB" sz="1800" err="1">
                <a:effectLst/>
                <a:latin typeface="Lato" panose="020F0502020204030203" pitchFamily="34" charset="0"/>
                <a:ea typeface="Times New Roman" panose="02020603050405020304" pitchFamily="18" charset="0"/>
              </a:rPr>
              <a:t>ylang</a:t>
            </a:r>
            <a:r>
              <a:rPr lang="en-GB" sz="1800">
                <a:effectLst/>
                <a:latin typeface="Lato" panose="020F0502020204030203" pitchFamily="34" charset="0"/>
                <a:ea typeface="Times New Roman" panose="02020603050405020304" pitchFamily="18" charset="0"/>
              </a:rPr>
              <a:t>, geranium and bergamot, are well known for this ability. </a:t>
            </a:r>
            <a:endParaRPr lang="en-GB" sz="1800">
              <a:effectLst/>
              <a:latin typeface="Times New Roman" panose="02020603050405020304" pitchFamily="18" charset="0"/>
              <a:ea typeface="Times New Roman" panose="02020603050405020304" pitchFamily="18" charset="0"/>
            </a:endParaRPr>
          </a:p>
          <a:p>
            <a:r>
              <a:rPr lang="en-GB" sz="1800">
                <a:effectLst/>
                <a:latin typeface="Lato" panose="020F0502020204030203" pitchFamily="34" charset="0"/>
                <a:ea typeface="Times New Roman" panose="02020603050405020304" pitchFamily="18" charset="0"/>
              </a:rPr>
              <a:t> </a:t>
            </a:r>
            <a:endParaRPr lang="en-GB" sz="180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Ylang-ylang oil has commonly used in aromatherapy through either massage or inhalation ways for relaxation and mood adjusting (Ali et al., 2015.). It could also be used to reduce blood pressure (</a:t>
            </a:r>
            <a:r>
              <a:rPr lang="en-GB" sz="1800" err="1">
                <a:effectLst/>
                <a:latin typeface="Lato" panose="020F0502020204030203" pitchFamily="34" charset="0"/>
                <a:ea typeface="Calibri" panose="020F0502020204030204" pitchFamily="34" charset="0"/>
                <a:cs typeface="Times New Roman" panose="02020603050405020304" pitchFamily="18" charset="0"/>
              </a:rPr>
              <a:t>Hongratanaworakit</a:t>
            </a:r>
            <a:r>
              <a:rPr lang="en-GB" sz="1800">
                <a:effectLst/>
                <a:latin typeface="Lato" panose="020F0502020204030203" pitchFamily="34" charset="0"/>
                <a:ea typeface="Calibri" panose="020F0502020204030204" pitchFamily="34" charset="0"/>
                <a:cs typeface="Times New Roman" panose="02020603050405020304" pitchFamily="18" charset="0"/>
              </a:rPr>
              <a:t> and </a:t>
            </a:r>
            <a:r>
              <a:rPr lang="en-GB" sz="1800" err="1">
                <a:effectLst/>
                <a:latin typeface="Lato" panose="020F0502020204030203" pitchFamily="34" charset="0"/>
                <a:ea typeface="Calibri" panose="020F0502020204030204" pitchFamily="34" charset="0"/>
                <a:cs typeface="Times New Roman" panose="02020603050405020304" pitchFamily="18" charset="0"/>
              </a:rPr>
              <a:t>Buchbauer</a:t>
            </a:r>
            <a:r>
              <a:rPr lang="en-GB" sz="1800">
                <a:effectLst/>
                <a:latin typeface="Lato" panose="020F0502020204030203" pitchFamily="34" charset="0"/>
                <a:ea typeface="Calibri" panose="020F0502020204030204" pitchFamily="34" charset="0"/>
                <a:cs typeface="Times New Roman" panose="02020603050405020304" pitchFamily="18" charset="0"/>
              </a:rPr>
              <a:t>, 2004) and improve cognition and mood (Moss et al., 2008) on healthy participants through inhalation way. It also shows an anxiolytic effect on mice in several behavioural tests based on the instinctive responses to novel environments (Zhang et al., 2016).</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Statistical analyses revealed that compared to control condition both ambient odours of orange and lavender reduced anxiety and improved mood in patients waiting for dental treatment. These findings support my deep and long held opinion that odours are capable of altering emotional states.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endParaRPr/>
          </a:p>
        </p:txBody>
      </p:sp>
      <p:sp>
        <p:nvSpPr>
          <p:cNvPr id="61" name="Google Shape;61;p2:notes">
            <a:extLst>
              <a:ext uri="{FF2B5EF4-FFF2-40B4-BE49-F238E27FC236}">
                <a16:creationId xmlns:a16="http://schemas.microsoft.com/office/drawing/2014/main" id="{38CD2471-7CA3-E6D0-D710-86C02BA37F8B}"/>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8C3BAAAF-B56F-736D-29ED-E36F3E87DC80}"/>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6</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0800BFB6-6E74-CD7E-1478-37ADE5C8A361}"/>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3043170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8DE997EC-9FCE-91B6-439A-12D0A58C3B21}"/>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D3C3AB5B-94CC-2CE3-FA1B-671DE969F659}"/>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a:lnSpc>
                <a:spcPct val="107000"/>
              </a:lnSpc>
              <a:spcAft>
                <a:spcPts val="800"/>
              </a:spcAft>
            </a:pPr>
            <a:r>
              <a:rPr lang="en-GB" sz="1800" b="1">
                <a:effectLst/>
                <a:latin typeface="Lato" panose="020F0502020204030203" pitchFamily="34" charset="0"/>
                <a:ea typeface="Calibri" panose="020F0502020204030204" pitchFamily="34" charset="0"/>
                <a:cs typeface="Times New Roman" panose="02020603050405020304" pitchFamily="18" charset="0"/>
              </a:rPr>
              <a:t>Headache relief</a:t>
            </a: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Peppermint’s analgesic and antispasmodic properties have long been used to relieve headache and sinus pain, plus muscle aches. Applied topically peppermint can dilate blood vessels, which produces a cooling effect.</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In one study, when peppermint and eucalyptus were applied topically to large areas of the forehead and temples it increased cognitive performance and produced a muscle-relaxing and mentally relaxing effect.  It also produced an analgesic effect causing the greatest decrease in headache pain.</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Peppermint can be applied in a compress to the forehead and back of the neck. Inhalations, via a diffuser or burner may also be helpful. For quick action try dabbing a drop of peppermint onto each temple (ensure a skin check has been done if using neat).  For larger areas or for massage make sure to dilute in a carrier oil.</a:t>
            </a:r>
          </a:p>
          <a:p>
            <a:pPr>
              <a:lnSpc>
                <a:spcPct val="107000"/>
              </a:lnSpc>
              <a:spcAft>
                <a:spcPts val="800"/>
              </a:spcAft>
            </a:pP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a:lnSpc>
                <a:spcPct val="100000"/>
              </a:lnSpc>
              <a:spcAft>
                <a:spcPts val="800"/>
              </a:spcAft>
            </a:pPr>
            <a:r>
              <a:rPr lang="en-CA" sz="18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Anti-inflammation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en-CA" sz="18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Anti-acne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r>
              <a:rPr lang="en-GB" sz="1800">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rPr>
              <a:t>Peppermint oil naturally cleanses the skin and has antiseptic and antibacterial properties. It has a cooling effect which soothes irritation and inflammation due to acne," said </a:t>
            </a:r>
            <a:r>
              <a:rPr lang="en-GB" sz="1800" u="none" strike="noStrike" err="1">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hlinkClick r:id="rId3"/>
              </a:rPr>
              <a:t>Dr.</a:t>
            </a:r>
            <a:r>
              <a:rPr lang="en-GB" sz="1800" u="none" strike="noStrike">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hlinkClick r:id="rId3"/>
              </a:rPr>
              <a:t> Debra </a:t>
            </a:r>
            <a:r>
              <a:rPr lang="en-GB" sz="1800" u="none" strike="noStrike" err="1">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hlinkClick r:id="rId3"/>
              </a:rPr>
              <a:t>Jaliman</a:t>
            </a:r>
            <a:r>
              <a:rPr lang="en-GB" sz="1800">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rPr>
              <a:t>, a New York City-based dermatologist, assistant professor of dermatology at the Icahn School of Medicine.                                                  </a:t>
            </a:r>
          </a:p>
          <a:p>
            <a:r>
              <a:rPr lang="en-GB" sz="1800">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rPr>
              <a:t>Due to its antimicrobial properties, </a:t>
            </a:r>
            <a:r>
              <a:rPr lang="en-GB" sz="1800" u="none" strike="noStrike">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hlinkClick r:id="rId4"/>
              </a:rPr>
              <a:t>peppermint oil</a:t>
            </a:r>
            <a:r>
              <a:rPr lang="en-GB" sz="1800">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rPr>
              <a:t> may help reduce levels of acne causing bacteria on the skin to help treat pimples.              </a:t>
            </a:r>
          </a:p>
          <a:p>
            <a:r>
              <a:rPr lang="en-GB" sz="1800">
                <a:solidFill>
                  <a:srgbClr val="000000"/>
                </a:solidFill>
                <a:effectLst/>
                <a:latin typeface="Lato" panose="020F0502020204030203" pitchFamily="34" charset="0"/>
                <a:ea typeface="Times New Roman" panose="02020603050405020304" pitchFamily="18" charset="0"/>
                <a:cs typeface="Times New Roman" panose="02020603050405020304" pitchFamily="18" charset="0"/>
              </a:rPr>
              <a:t>Also, </a:t>
            </a:r>
            <a:r>
              <a:rPr lang="en-GB" sz="1800">
                <a:solidFill>
                  <a:srgbClr val="000000"/>
                </a:solidFill>
                <a:effectLst/>
                <a:latin typeface="Lato" panose="020F0502020204030203" pitchFamily="34" charset="0"/>
                <a:ea typeface="Calibri" panose="020F0502020204030204" pitchFamily="34" charset="0"/>
                <a:cs typeface="Arial" panose="020B0604020202020204" pitchFamily="34" charset="0"/>
              </a:rPr>
              <a:t>Peppermint is a rich source of Vitamin A and C and contains folates and omega 3 fatty acids which help in fighting sun related problems like suntan and sun burn.</a:t>
            </a:r>
            <a:endParaRPr lang="en-GB" sz="1800"/>
          </a:p>
          <a:p>
            <a:pPr>
              <a:lnSpc>
                <a:spcPct val="107000"/>
              </a:lnSpc>
              <a:spcAft>
                <a:spcPts val="800"/>
              </a:spcAft>
            </a:pP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marL="0" indent="0"/>
            <a:endParaRPr/>
          </a:p>
        </p:txBody>
      </p:sp>
      <p:sp>
        <p:nvSpPr>
          <p:cNvPr id="61" name="Google Shape;61;p2:notes">
            <a:extLst>
              <a:ext uri="{FF2B5EF4-FFF2-40B4-BE49-F238E27FC236}">
                <a16:creationId xmlns:a16="http://schemas.microsoft.com/office/drawing/2014/main" id="{0B24E37D-C2B7-4635-F768-7D928BB253B6}"/>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469844CF-5F00-9819-E552-BE6FA68A6F44}"/>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7</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C6726971-0832-F35A-FAE2-79C7E6C88DB1}"/>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412965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5374A183-BFA6-0CC2-E867-0A24CC06FFFD}"/>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F84F8B96-80B7-7913-F0F6-7CB4517F641D}"/>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a:lnSpc>
                <a:spcPct val="107000"/>
              </a:lnSpc>
              <a:spcAft>
                <a:spcPts val="800"/>
              </a:spcAft>
            </a:pPr>
            <a:r>
              <a:rPr lang="en-GB" sz="1800" b="1">
                <a:effectLst/>
                <a:latin typeface="Lato" panose="020F0502020204030203" pitchFamily="34" charset="0"/>
                <a:ea typeface="Calibri" panose="020F0502020204030204" pitchFamily="34" charset="0"/>
                <a:cs typeface="Times New Roman" panose="02020603050405020304" pitchFamily="18" charset="0"/>
              </a:rPr>
              <a:t>Focus/Memory</a:t>
            </a: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Rosemary is often used in aromatherapy to treat debility and fatigue, and to ‘clear the mind’. These properties suggest that rosemary is a central nervous system stimulant. Central nervous system stimulants can enhance alertness, awareness, wakefulness, endurance, productivity and motivation.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In a small human study on 20 volunteers, significant increases in autonomic nervous system parameters of heart rate, blood pressure and breathing rate was found upon inhalation of rosemary oil, giving evidence of a stimulating effect for rosemary. Further support for the stimulating effects comes from the subjective assessment of mood in the study. Subjects reported feeling significantly more alert, active and fresher upon inhalation of rosemary compared to controls (</a:t>
            </a:r>
            <a:r>
              <a:rPr lang="en-GB" sz="1800" err="1">
                <a:effectLst/>
                <a:latin typeface="Lato" panose="020F0502020204030203" pitchFamily="34" charset="0"/>
                <a:ea typeface="Calibri" panose="020F0502020204030204" pitchFamily="34" charset="0"/>
                <a:cs typeface="Times New Roman" panose="02020603050405020304" pitchFamily="18" charset="0"/>
              </a:rPr>
              <a:t>Sayorwan</a:t>
            </a:r>
            <a:r>
              <a:rPr lang="en-GB" sz="1800">
                <a:effectLst/>
                <a:latin typeface="Lato" panose="020F0502020204030203" pitchFamily="34" charset="0"/>
                <a:ea typeface="Calibri" panose="020F0502020204030204" pitchFamily="34" charset="0"/>
                <a:cs typeface="Times New Roman" panose="02020603050405020304" pitchFamily="18" charset="0"/>
              </a:rPr>
              <a:t> et al., 2012). Moss et al. (2003) found rosemary oil to significantly affect the cognitive performance of participants, in agreement with its stimulant effects and traditional use. In a computerised cognitive assessment, there was a significant increase in quality of memory and long-term memory factors.</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The best way to use rosemary oil (CT cineole) is to apply 1 drop to the inside of each wrist every morning and rub the wrists together. The oil can also be used in the bath and in vaporisers, or in a chest rub.</a:t>
            </a:r>
          </a:p>
          <a:p>
            <a:pPr>
              <a:lnSpc>
                <a:spcPct val="107000"/>
              </a:lnSpc>
              <a:spcAft>
                <a:spcPts val="800"/>
              </a:spcAft>
            </a:pP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a:effectLst/>
                <a:latin typeface="Lato" panose="020F0502020204030203" pitchFamily="34" charset="0"/>
                <a:ea typeface="Calibri" panose="020F0502020204030204" pitchFamily="34" charset="0"/>
                <a:cs typeface="Times New Roman" panose="02020603050405020304" pitchFamily="18" charset="0"/>
              </a:rPr>
              <a:t>Hair loss</a:t>
            </a: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There is some evidence that a combination of essential oils applied topically may stimulate hair growth in people with alopecia areata. In one study participants massaged either an essential oils blend, or a non-treatment oil into their scalps each night for 7 months. The results showed that 44% of those in the treatment group experienced new hair growth compared to only 15% of the control group. The treatment oil contained essential oils of thyme, rosemary, lavender and cedarwood, in a base of grape seed and jojoba oils (Hay, 1998).</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a:effectLst/>
                <a:latin typeface="Lato" panose="020F0502020204030203" pitchFamily="34" charset="0"/>
                <a:ea typeface="Calibri" panose="020F0502020204030204" pitchFamily="34" charset="0"/>
                <a:cs typeface="Times New Roman" panose="02020603050405020304" pitchFamily="18" charset="0"/>
              </a:rPr>
              <a:t>2.5mls of each of thyme, rosemary, lavender and cedarwood into a 10ml bottle, and using 10 drops a day in coconut oil to massage into the scalp. The massage should be firm, to the point where the skin of the scalp is moving over the bone, rather than just the fingers moving over the scalp. If you can continue the massage for at least 2 minutes every day an improvement will be seen. Don’t worry if it appears that more hair is falling out, this is just because you have loosened dead hairs from the shaft with the massage.</a:t>
            </a:r>
          </a:p>
          <a:p>
            <a:pPr>
              <a:lnSpc>
                <a:spcPct val="107000"/>
              </a:lnSpc>
              <a:spcAft>
                <a:spcPts val="800"/>
              </a:spcAft>
            </a:pP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marL="0" indent="0"/>
            <a:endParaRPr/>
          </a:p>
        </p:txBody>
      </p:sp>
      <p:sp>
        <p:nvSpPr>
          <p:cNvPr id="61" name="Google Shape;61;p2:notes">
            <a:extLst>
              <a:ext uri="{FF2B5EF4-FFF2-40B4-BE49-F238E27FC236}">
                <a16:creationId xmlns:a16="http://schemas.microsoft.com/office/drawing/2014/main" id="{D4C06D10-4225-2454-213B-8F920CBE0E95}"/>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E37962FD-96EC-16CA-1E6B-7A6EABFF429C}"/>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8</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927CBFB5-7814-07E6-ABA9-46631FD7000F}"/>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2563932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186337B8-7888-CF4A-4974-BA9CF84D5A32}"/>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3D5064FE-3E2E-D3C3-5984-69926BA851B8}"/>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a:lnSpc>
                <a:spcPct val="107000"/>
              </a:lnSpc>
              <a:spcAft>
                <a:spcPts val="800"/>
              </a:spcAft>
            </a:pPr>
            <a:r>
              <a:rPr lang="en-GB" sz="1800" b="1">
                <a:effectLst/>
                <a:latin typeface="Lato" panose="020F0502020204030203" pitchFamily="34" charset="0"/>
                <a:ea typeface="Calibri" panose="020F0502020204030204" pitchFamily="34" charset="0"/>
                <a:cs typeface="Times New Roman" panose="02020603050405020304" pitchFamily="18" charset="0"/>
              </a:rPr>
              <a:t>Fitness</a:t>
            </a:r>
            <a:endParaRPr lang="en-GB" sz="1800">
              <a:effectLst/>
              <a:latin typeface="Lato" panose="020F050202020403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Essential oils are an excellent way of looking after muscles, both pre and post workout. They can help to prepare for exercise, as well as soothing sore muscles at the end of a training session. These all-natural compounds can enhance performance, providing better strength and definition.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Pre workout, rubbing the soles of your feet with a few drops of lemongrass oil before a training session prepares the body for an effective session. </a:t>
            </a:r>
            <a:r>
              <a:rPr lang="en-GB" sz="1800" err="1">
                <a:effectLst/>
                <a:latin typeface="Lato" panose="020F0502020204030203" pitchFamily="34" charset="0"/>
                <a:ea typeface="Calibri" panose="020F0502020204030204" pitchFamily="34" charset="0"/>
                <a:cs typeface="Times New Roman" panose="02020603050405020304" pitchFamily="18" charset="0"/>
              </a:rPr>
              <a:t>Citral</a:t>
            </a:r>
            <a:r>
              <a:rPr lang="en-GB" sz="1800">
                <a:effectLst/>
                <a:latin typeface="Lato" panose="020F0502020204030203" pitchFamily="34" charset="0"/>
                <a:ea typeface="Calibri" panose="020F0502020204030204" pitchFamily="34" charset="0"/>
                <a:cs typeface="Times New Roman" panose="02020603050405020304" pitchFamily="18" charset="0"/>
              </a:rPr>
              <a:t> in the oil helps to support the production of heat as you are exercising and gives you a boost of energy</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During workout peppermint oil can help open the lungs, to allow deeper breaths. This in turn boosts circulation, helping the blood get to tired muscles. Peppermint can also boost mood and heighten senses whilst training.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Stretching and rubbing the muscles after a workout is essential. Eucalyptus oil can be used for its soothing properties, but it will also help the respiratory system. A combination with Chamomile oil, can calm breathing and help to lower heart rate and blood pressure.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There are numerous scientific studies conducted to research fitness and how an optimum healthy lifestyle can be maintained.</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Many research studies have investigated the effectiveness of various kinds of natural products in the improvement of sport performances. Peppermint is a herb which is well known for its antispasmodic, painkilling, anti-inflammatory, antispasmodic, decongestant, and antioxidant effects.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A neck strain is a common injury when correct form is not maintained during resistance training exercises. One of the most common exercises that can cause neck strain is sit-ups. Using a warm compress with marjoram oil helps to prepare the neck muscles by warming and loosening before strain is added into the mix.</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5000"/>
              </a:lnSpc>
              <a:spcAft>
                <a:spcPts val="800"/>
              </a:spcAft>
            </a:pPr>
            <a:r>
              <a:rPr lang="en-GB" sz="1200">
                <a:effectLst/>
                <a:latin typeface="Lato" panose="020F0502020204030203" pitchFamily="34" charset="0"/>
                <a:ea typeface="Calibri" panose="020F0502020204030204" pitchFamily="34" charset="0"/>
                <a:cs typeface="Times New Roman" panose="02020603050405020304" pitchFamily="18" charset="0"/>
              </a:rPr>
              <a:t>Marjoram</a:t>
            </a:r>
          </a:p>
          <a:p>
            <a:pPr>
              <a:lnSpc>
                <a:spcPct val="105000"/>
              </a:lnSpc>
              <a:spcAft>
                <a:spcPts val="800"/>
              </a:spcAft>
            </a:pPr>
            <a:r>
              <a:rPr lang="en-GB" sz="1200">
                <a:effectLst/>
                <a:latin typeface="Lato" panose="020F0502020204030203" pitchFamily="34" charset="0"/>
                <a:ea typeface="Calibri" panose="020F0502020204030204" pitchFamily="34" charset="0"/>
                <a:cs typeface="Times New Roman" panose="02020603050405020304" pitchFamily="18" charset="0"/>
              </a:rPr>
              <a:t>Relacing and uplifting environment.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r>
              <a:rPr lang="en-GB" sz="1200">
                <a:effectLst/>
                <a:latin typeface="Lato" panose="020F0502020204030203" pitchFamily="34" charset="0"/>
                <a:ea typeface="Calibri" panose="020F0502020204030204" pitchFamily="34" charset="0"/>
                <a:cs typeface="Times New Roman" panose="02020603050405020304" pitchFamily="18" charset="0"/>
              </a:rPr>
              <a:t>Relieve tired and aching muscles</a:t>
            </a:r>
          </a:p>
          <a:p>
            <a:r>
              <a:rPr lang="en-GB" sz="1200">
                <a:effectLst/>
                <a:latin typeface="Lato" panose="020F0502020204030203" pitchFamily="34" charset="0"/>
                <a:ea typeface="Calibri" panose="020F0502020204030204" pitchFamily="34" charset="0"/>
                <a:cs typeface="Times New Roman" panose="02020603050405020304" pitchFamily="18" charset="0"/>
              </a:rPr>
              <a:t>Used since ancient times, Spanish marjoram was used in traditional herbal medicine by the Greeks. This oil derived from the flowers and leaves of a bushy perennial plant from the family of thymes. When this oil is massage into the skin it will help treat sprains and stiff joints (Mercola, 2017) making this oil the ideal ingredient for a muscle rub, as when this product is applied onto the skin the oil will reduce pain and aching, tired muscles</a:t>
            </a:r>
            <a:endParaRPr lang="en-GB"/>
          </a:p>
          <a:p>
            <a:pPr marL="0" indent="0"/>
            <a:endParaRPr/>
          </a:p>
        </p:txBody>
      </p:sp>
      <p:sp>
        <p:nvSpPr>
          <p:cNvPr id="61" name="Google Shape;61;p2:notes">
            <a:extLst>
              <a:ext uri="{FF2B5EF4-FFF2-40B4-BE49-F238E27FC236}">
                <a16:creationId xmlns:a16="http://schemas.microsoft.com/office/drawing/2014/main" id="{15555F52-9FA4-06B9-C17F-0A237FA4DE84}"/>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AC45B64B-F738-F2CB-2B65-BEA7425446D0}"/>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9</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3415F3E5-7C26-3A89-2F3D-9E631FB4F6A7}"/>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3411950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a:extLst>
            <a:ext uri="{FF2B5EF4-FFF2-40B4-BE49-F238E27FC236}">
              <a16:creationId xmlns:a16="http://schemas.microsoft.com/office/drawing/2014/main" id="{05FFF424-C416-DB99-8AEB-9E581B6AF008}"/>
            </a:ext>
          </a:extLst>
        </p:cNvPr>
        <p:cNvGrpSpPr/>
        <p:nvPr/>
      </p:nvGrpSpPr>
      <p:grpSpPr>
        <a:xfrm>
          <a:off x="0" y="0"/>
          <a:ext cx="0" cy="0"/>
          <a:chOff x="0" y="0"/>
          <a:chExt cx="0" cy="0"/>
        </a:xfrm>
      </p:grpSpPr>
      <p:sp>
        <p:nvSpPr>
          <p:cNvPr id="60" name="Google Shape;60;p2:notes">
            <a:extLst>
              <a:ext uri="{FF2B5EF4-FFF2-40B4-BE49-F238E27FC236}">
                <a16:creationId xmlns:a16="http://schemas.microsoft.com/office/drawing/2014/main" id="{EDDCDF1F-C492-DB92-3559-924B5BDBD5C1}"/>
              </a:ext>
            </a:extLst>
          </p:cNvPr>
          <p:cNvSpPr txBox="1">
            <a:spLocks noGrp="1"/>
          </p:cNvSpPr>
          <p:nvPr>
            <p:ph type="body" idx="1"/>
          </p:nvPr>
        </p:nvSpPr>
        <p:spPr>
          <a:xfrm>
            <a:off x="680171" y="4715362"/>
            <a:ext cx="5437333" cy="4467404"/>
          </a:xfrm>
          <a:prstGeom prst="rect">
            <a:avLst/>
          </a:prstGeom>
          <a:noFill/>
          <a:ln>
            <a:noFill/>
          </a:ln>
        </p:spPr>
        <p:txBody>
          <a:bodyPr spcFirstLastPara="1" wrap="square" lIns="83745" tIns="41861" rIns="83745" bIns="41861" anchor="t" anchorCtr="0">
            <a:noAutofit/>
          </a:bodyPr>
          <a:lstStyle/>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A testosterone shortage can be life-threatening. It can include losing muscle mass, bone density and sexual drive, and new research shows that the decline can also increase the risk of prostate cancer, heart disease and even death.</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Low sexual desire is rapidly becoming the most common issue treated in psychosexual therapy. Common causes include poor self- esteem, relationship issues, partner problems, bad experiences, fears, depression, childbirth, and stress, many essential oils can improve sexual desire. Examples are ylang-ylang, sandalwood, geranium, black pepper, nutmeg and clary sage (Ramage, 1998).</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In oils where the alpha-pinene content matches equally the beta-pinene content, then a testosterone boost can be expected. Oils such as black spruce, pine, have this attribute. Norwegian studies also show that ginger can do the same job. I suggest that you blend a selection of these oils together and add to a body lotion at 3% to apply daily.</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Erectile dysfunction (ED) or impotence is a problem that many males deal with. It is defined as the inability to reach or maintain an erection, often making sexual intercourse difficult or impossible. Although there are many different causes for ED, it can be treated without the need for medication. Essential oils have proven to be quite effective in treating this condition.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There are various oils which have been researched for the treatment of ED: </a:t>
            </a:r>
          </a:p>
          <a:p>
            <a:pPr marL="342900" lvl="0" indent="-342900">
              <a:lnSpc>
                <a:spcPct val="107000"/>
              </a:lnSpc>
              <a:buFont typeface="Lato" panose="020F0502020204030203" pitchFamily="34" charset="0"/>
              <a:buChar char="•"/>
            </a:pPr>
            <a:r>
              <a:rPr lang="en-GB" sz="1800">
                <a:effectLst/>
                <a:latin typeface="Lato" panose="020F0502020204030203" pitchFamily="34" charset="0"/>
                <a:ea typeface="Calibri" panose="020F0502020204030204" pitchFamily="34" charset="0"/>
                <a:cs typeface="Times New Roman" panose="02020603050405020304" pitchFamily="18" charset="0"/>
              </a:rPr>
              <a:t>Rose relieves depression and aids in relaxation in both animal and human studies. Thought to bring about happiness and self-confidence that can aid in sensuality. Increases libido and enhances sperm and testosterone production.</a:t>
            </a:r>
          </a:p>
          <a:p>
            <a:pPr marL="342900" lvl="0" indent="-342900">
              <a:lnSpc>
                <a:spcPct val="107000"/>
              </a:lnSpc>
              <a:buFont typeface="Lato" panose="020F0502020204030203" pitchFamily="34" charset="0"/>
              <a:buChar char="•"/>
            </a:pPr>
            <a:r>
              <a:rPr lang="en-GB" sz="1800">
                <a:effectLst/>
                <a:latin typeface="Lato" panose="020F0502020204030203" pitchFamily="34" charset="0"/>
                <a:ea typeface="Calibri" panose="020F0502020204030204" pitchFamily="34" charset="0"/>
                <a:cs typeface="Times New Roman" panose="02020603050405020304" pitchFamily="18" charset="0"/>
              </a:rPr>
              <a:t>Cinnamon improves sexual function in animal tests. Increased the weight of testes and seminal vesicles in animals, perhaps because it stimulates hormone levels. It also increased sperm count and testosterone levels.</a:t>
            </a:r>
          </a:p>
          <a:p>
            <a:pPr marL="342900" lvl="0" indent="-342900">
              <a:lnSpc>
                <a:spcPct val="107000"/>
              </a:lnSpc>
              <a:buFont typeface="Lato" panose="020F0502020204030203" pitchFamily="34" charset="0"/>
              <a:buChar char="•"/>
            </a:pPr>
            <a:r>
              <a:rPr lang="en-GB" sz="1800">
                <a:effectLst/>
                <a:latin typeface="Lato" panose="020F0502020204030203" pitchFamily="34" charset="0"/>
                <a:ea typeface="Calibri" panose="020F0502020204030204" pitchFamily="34" charset="0"/>
                <a:cs typeface="Times New Roman" panose="02020603050405020304" pitchFamily="18" charset="0"/>
              </a:rPr>
              <a:t>Basil - studies found that basil extract significantly increases sperm motility, viability, and count in rats. It can also reduce oxidative stress. It protects against testicular toxicity caused by toxic heavy metals and has anti-anxiety properties.</a:t>
            </a:r>
          </a:p>
          <a:p>
            <a:pPr marL="342900" lvl="0" indent="-342900">
              <a:lnSpc>
                <a:spcPct val="107000"/>
              </a:lnSpc>
              <a:buFont typeface="Lato" panose="020F0502020204030203" pitchFamily="34" charset="0"/>
              <a:buChar char="•"/>
            </a:pPr>
            <a:r>
              <a:rPr lang="en-GB" sz="1800">
                <a:effectLst/>
                <a:latin typeface="Lato" panose="020F0502020204030203" pitchFamily="34" charset="0"/>
                <a:ea typeface="Calibri" panose="020F0502020204030204" pitchFamily="34" charset="0"/>
                <a:cs typeface="Times New Roman" panose="02020603050405020304" pitchFamily="18" charset="0"/>
              </a:rPr>
              <a:t>Nutmeg and clove - a 2003 study found these essential oils increase sexual activity in male mice. It enhanced their mounting behaviour and boosted mating performance. Both oils are nervous stimulants and improve sexual behaviour and blood circulation.</a:t>
            </a:r>
          </a:p>
          <a:p>
            <a:pPr marL="342900" lvl="0" indent="-342900">
              <a:lnSpc>
                <a:spcPct val="107000"/>
              </a:lnSpc>
              <a:spcAft>
                <a:spcPts val="800"/>
              </a:spcAft>
              <a:buFont typeface="Lato" panose="020F0502020204030203" pitchFamily="34" charset="0"/>
              <a:buChar char="•"/>
            </a:pPr>
            <a:r>
              <a:rPr lang="en-GB" sz="1800">
                <a:effectLst/>
                <a:latin typeface="Lato" panose="020F0502020204030203" pitchFamily="34" charset="0"/>
                <a:ea typeface="Calibri" panose="020F0502020204030204" pitchFamily="34" charset="0"/>
                <a:cs typeface="Times New Roman" panose="02020603050405020304" pitchFamily="18" charset="0"/>
              </a:rPr>
              <a:t>Clary Sage is probably the single best essential oil for erectile dysfunction, clary sage reduces inhibitions and is mildly intoxicating. It induces feelings of euphoria and excitement and helps balance and regulate hormones</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 </a:t>
            </a:r>
          </a:p>
          <a:p>
            <a:pPr marL="0" indent="0"/>
            <a:endParaRPr/>
          </a:p>
        </p:txBody>
      </p:sp>
      <p:sp>
        <p:nvSpPr>
          <p:cNvPr id="61" name="Google Shape;61;p2:notes">
            <a:extLst>
              <a:ext uri="{FF2B5EF4-FFF2-40B4-BE49-F238E27FC236}">
                <a16:creationId xmlns:a16="http://schemas.microsoft.com/office/drawing/2014/main" id="{E91538F3-0EB2-3BF6-F906-276822DD9A72}"/>
              </a:ext>
            </a:extLst>
          </p:cNvPr>
          <p:cNvSpPr>
            <a:spLocks noGrp="1" noRot="1" noChangeAspect="1"/>
          </p:cNvSpPr>
          <p:nvPr>
            <p:ph type="sldImg" idx="2"/>
          </p:nvPr>
        </p:nvSpPr>
        <p:spPr>
          <a:xfrm>
            <a:off x="768350" y="744538"/>
            <a:ext cx="52609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Slide Number Placeholder 1">
            <a:extLst>
              <a:ext uri="{FF2B5EF4-FFF2-40B4-BE49-F238E27FC236}">
                <a16:creationId xmlns:a16="http://schemas.microsoft.com/office/drawing/2014/main" id="{1062433F-1401-B8CB-9820-CFDEF90D1FE4}"/>
              </a:ext>
            </a:extLst>
          </p:cNvPr>
          <p:cNvSpPr>
            <a:spLocks noGrp="1"/>
          </p:cNvSpPr>
          <p:nvPr>
            <p:ph type="sldNum" idx="12"/>
          </p:nvPr>
        </p:nvSpPr>
        <p:spPr/>
        <p:txBody>
          <a:bodyPr/>
          <a:lstStyle/>
          <a:p>
            <a:pPr algn="r">
              <a:buSzPts val="1200"/>
            </a:pPr>
            <a:fld id="{00000000-1234-1234-1234-123412341234}" type="slidenum">
              <a:rPr lang="en-GB" sz="1100">
                <a:solidFill>
                  <a:schemeClr val="dk1"/>
                </a:solidFill>
                <a:latin typeface="Calibri"/>
                <a:ea typeface="Calibri"/>
                <a:cs typeface="Calibri"/>
                <a:sym typeface="Calibri"/>
              </a:rPr>
              <a:pPr algn="r">
                <a:buSzPts val="1200"/>
              </a:pPr>
              <a:t>10</a:t>
            </a:fld>
            <a:endParaRPr lang="en-GB" sz="1100">
              <a:solidFill>
                <a:schemeClr val="dk1"/>
              </a:solidFill>
              <a:latin typeface="Calibri"/>
              <a:ea typeface="Calibri"/>
              <a:cs typeface="Calibri"/>
              <a:sym typeface="Calibri"/>
            </a:endParaRPr>
          </a:p>
        </p:txBody>
      </p:sp>
      <p:sp>
        <p:nvSpPr>
          <p:cNvPr id="3" name="Date Placeholder 2">
            <a:extLst>
              <a:ext uri="{FF2B5EF4-FFF2-40B4-BE49-F238E27FC236}">
                <a16:creationId xmlns:a16="http://schemas.microsoft.com/office/drawing/2014/main" id="{41734414-1B8E-F567-82BF-0FBBEF5FAA41}"/>
              </a:ext>
            </a:extLst>
          </p:cNvPr>
          <p:cNvSpPr>
            <a:spLocks noGrp="1"/>
          </p:cNvSpPr>
          <p:nvPr>
            <p:ph type="dt" idx="10"/>
          </p:nvPr>
        </p:nvSpPr>
        <p:spPr/>
        <p:txBody>
          <a:bodyPr/>
          <a:lstStyle/>
          <a:p>
            <a:endParaRPr lang="en-GB"/>
          </a:p>
        </p:txBody>
      </p:sp>
    </p:spTree>
    <p:extLst>
      <p:ext uri="{BB962C8B-B14F-4D97-AF65-F5344CB8AC3E}">
        <p14:creationId xmlns:p14="http://schemas.microsoft.com/office/powerpoint/2010/main" val="3625345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6" y="2344483"/>
            <a:ext cx="9089391" cy="30777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1" y="4235196"/>
            <a:ext cx="7485380" cy="2154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888824" y="1"/>
            <a:ext cx="0" cy="7560309"/>
          </a:xfrm>
          <a:custGeom>
            <a:avLst/>
            <a:gdLst/>
            <a:ahLst/>
            <a:cxnLst/>
            <a:rect l="l" t="t" r="r" b="b"/>
            <a:pathLst>
              <a:path h="7560309">
                <a:moveTo>
                  <a:pt x="0" y="0"/>
                </a:moveTo>
                <a:lnTo>
                  <a:pt x="0" y="7560005"/>
                </a:lnTo>
              </a:path>
            </a:pathLst>
          </a:custGeom>
          <a:ln w="6350">
            <a:solidFill>
              <a:srgbClr val="B3B2B2"/>
            </a:solidFill>
          </a:ln>
        </p:spPr>
        <p:txBody>
          <a:bodyPr wrap="square" lIns="0" tIns="0" rIns="0" bIns="0" rtlCol="0"/>
          <a:lstStyle/>
          <a:p>
            <a:endParaRPr sz="1800"/>
          </a:p>
        </p:txBody>
      </p:sp>
      <p:sp>
        <p:nvSpPr>
          <p:cNvPr id="17" name="bk object 17"/>
          <p:cNvSpPr/>
          <p:nvPr/>
        </p:nvSpPr>
        <p:spPr>
          <a:xfrm>
            <a:off x="1803175" y="1"/>
            <a:ext cx="0" cy="7560309"/>
          </a:xfrm>
          <a:custGeom>
            <a:avLst/>
            <a:gdLst/>
            <a:ahLst/>
            <a:cxnLst/>
            <a:rect l="l" t="t" r="r" b="b"/>
            <a:pathLst>
              <a:path h="7560309">
                <a:moveTo>
                  <a:pt x="0" y="0"/>
                </a:moveTo>
                <a:lnTo>
                  <a:pt x="0" y="7560005"/>
                </a:lnTo>
              </a:path>
            </a:pathLst>
          </a:custGeom>
          <a:ln w="6350">
            <a:solidFill>
              <a:srgbClr val="B3B2B2"/>
            </a:solidFill>
          </a:ln>
        </p:spPr>
        <p:txBody>
          <a:bodyPr wrap="square" lIns="0" tIns="0" rIns="0" bIns="0" rtlCol="0"/>
          <a:lstStyle/>
          <a:p>
            <a:endParaRPr sz="1800"/>
          </a:p>
        </p:txBody>
      </p:sp>
      <p:sp>
        <p:nvSpPr>
          <p:cNvPr id="2" name="Holder 2"/>
          <p:cNvSpPr>
            <a:spLocks noGrp="1"/>
          </p:cNvSpPr>
          <p:nvPr>
            <p:ph type="title"/>
          </p:nvPr>
        </p:nvSpPr>
        <p:spPr>
          <a:xfrm>
            <a:off x="2075301" y="484125"/>
            <a:ext cx="6542798" cy="307782"/>
          </a:xfrm>
        </p:spPr>
        <p:txBody>
          <a:bodyPr lIns="0" tIns="0" rIns="0" bIns="0"/>
          <a:lstStyle>
            <a:lvl1pPr>
              <a:defRPr sz="2000" b="1" i="0">
                <a:solidFill>
                  <a:schemeClr val="tx1"/>
                </a:solidFill>
                <a:latin typeface="Lato"/>
                <a:cs typeface="Lato"/>
              </a:defRPr>
            </a:lvl1pPr>
          </a:lstStyle>
          <a:p>
            <a:endParaRPr/>
          </a:p>
        </p:txBody>
      </p:sp>
      <p:sp>
        <p:nvSpPr>
          <p:cNvPr id="3" name="Holder 3"/>
          <p:cNvSpPr>
            <a:spLocks noGrp="1"/>
          </p:cNvSpPr>
          <p:nvPr>
            <p:ph type="body" idx="1"/>
          </p:nvPr>
        </p:nvSpPr>
        <p:spPr>
          <a:xfrm>
            <a:off x="2075301" y="1825220"/>
            <a:ext cx="5853430" cy="215406"/>
          </a:xfrm>
        </p:spPr>
        <p:txBody>
          <a:bodyPr lIns="0" tIns="0" rIns="0" bIns="0"/>
          <a:lstStyle>
            <a:lvl1pPr>
              <a:defRPr sz="1400" b="0" i="0">
                <a:solidFill>
                  <a:schemeClr val="tx1"/>
                </a:solidFill>
                <a:latin typeface="Lato-Light"/>
                <a:cs typeface="Lato-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75301" y="484125"/>
            <a:ext cx="6542798" cy="307782"/>
          </a:xfrm>
        </p:spPr>
        <p:txBody>
          <a:bodyPr lIns="0" tIns="0" rIns="0" bIns="0"/>
          <a:lstStyle>
            <a:lvl1pPr>
              <a:defRPr sz="2000" b="1" i="0">
                <a:solidFill>
                  <a:schemeClr val="tx1"/>
                </a:solidFill>
                <a:latin typeface="Lato"/>
                <a:cs typeface="Lato"/>
              </a:defRPr>
            </a:lvl1pPr>
          </a:lstStyle>
          <a:p>
            <a:endParaRPr/>
          </a:p>
        </p:txBody>
      </p:sp>
      <p:sp>
        <p:nvSpPr>
          <p:cNvPr id="3" name="Holder 3"/>
          <p:cNvSpPr>
            <a:spLocks noGrp="1"/>
          </p:cNvSpPr>
          <p:nvPr>
            <p:ph sz="half" idx="2"/>
          </p:nvPr>
        </p:nvSpPr>
        <p:spPr>
          <a:xfrm>
            <a:off x="534671" y="1739455"/>
            <a:ext cx="4651629" cy="2154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2" y="1739455"/>
            <a:ext cx="4651629" cy="2154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075301" y="484125"/>
            <a:ext cx="6542798" cy="307782"/>
          </a:xfrm>
        </p:spPr>
        <p:txBody>
          <a:bodyPr lIns="0" tIns="0" rIns="0" bIns="0"/>
          <a:lstStyle>
            <a:lvl1pPr>
              <a:defRPr sz="2000" b="1" i="0">
                <a:solidFill>
                  <a:schemeClr val="tx1"/>
                </a:solidFill>
                <a:latin typeface="Lato"/>
                <a:cs typeface="La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888824" y="1"/>
            <a:ext cx="0" cy="7560309"/>
          </a:xfrm>
          <a:custGeom>
            <a:avLst/>
            <a:gdLst/>
            <a:ahLst/>
            <a:cxnLst/>
            <a:rect l="l" t="t" r="r" b="b"/>
            <a:pathLst>
              <a:path h="7560309">
                <a:moveTo>
                  <a:pt x="0" y="0"/>
                </a:moveTo>
                <a:lnTo>
                  <a:pt x="0" y="7560005"/>
                </a:lnTo>
              </a:path>
            </a:pathLst>
          </a:custGeom>
          <a:ln w="6350">
            <a:solidFill>
              <a:srgbClr val="B3B2B2"/>
            </a:solidFill>
          </a:ln>
        </p:spPr>
        <p:txBody>
          <a:bodyPr wrap="square" lIns="0" tIns="0" rIns="0" bIns="0" rtlCol="0"/>
          <a:lstStyle/>
          <a:p>
            <a:endParaRPr sz="1800"/>
          </a:p>
        </p:txBody>
      </p:sp>
      <p:sp>
        <p:nvSpPr>
          <p:cNvPr id="2" name="Holder 2"/>
          <p:cNvSpPr>
            <a:spLocks noGrp="1"/>
          </p:cNvSpPr>
          <p:nvPr>
            <p:ph type="title"/>
          </p:nvPr>
        </p:nvSpPr>
        <p:spPr>
          <a:xfrm>
            <a:off x="2075301" y="484125"/>
            <a:ext cx="6542798" cy="307777"/>
          </a:xfrm>
          <a:prstGeom prst="rect">
            <a:avLst/>
          </a:prstGeom>
        </p:spPr>
        <p:txBody>
          <a:bodyPr wrap="square" lIns="0" tIns="0" rIns="0" bIns="0">
            <a:spAutoFit/>
          </a:bodyPr>
          <a:lstStyle>
            <a:lvl1pPr>
              <a:defRPr sz="2000" b="1" i="0">
                <a:solidFill>
                  <a:schemeClr val="tx1"/>
                </a:solidFill>
                <a:latin typeface="Lato"/>
                <a:cs typeface="Lato"/>
              </a:defRPr>
            </a:lvl1pPr>
          </a:lstStyle>
          <a:p>
            <a:endParaRPr/>
          </a:p>
        </p:txBody>
      </p:sp>
      <p:sp>
        <p:nvSpPr>
          <p:cNvPr id="3" name="Holder 3"/>
          <p:cNvSpPr>
            <a:spLocks noGrp="1"/>
          </p:cNvSpPr>
          <p:nvPr>
            <p:ph type="body" idx="1"/>
          </p:nvPr>
        </p:nvSpPr>
        <p:spPr>
          <a:xfrm>
            <a:off x="2075301" y="1825219"/>
            <a:ext cx="5853430" cy="215444"/>
          </a:xfrm>
          <a:prstGeom prst="rect">
            <a:avLst/>
          </a:prstGeom>
        </p:spPr>
        <p:txBody>
          <a:bodyPr wrap="square" lIns="0" tIns="0" rIns="0" bIns="0">
            <a:spAutoFit/>
          </a:bodyPr>
          <a:lstStyle>
            <a:lvl1pPr>
              <a:defRPr sz="1400" b="0" i="0">
                <a:solidFill>
                  <a:schemeClr val="tx1"/>
                </a:solidFill>
                <a:latin typeface="Lato-Light"/>
                <a:cs typeface="Lato-Light"/>
              </a:defRPr>
            </a:lvl1pPr>
          </a:lstStyle>
          <a:p>
            <a:endParaRPr/>
          </a:p>
        </p:txBody>
      </p:sp>
      <p:sp>
        <p:nvSpPr>
          <p:cNvPr id="4" name="Holder 4"/>
          <p:cNvSpPr>
            <a:spLocks noGrp="1"/>
          </p:cNvSpPr>
          <p:nvPr>
            <p:ph type="ftr" sz="quarter" idx="5"/>
          </p:nvPr>
        </p:nvSpPr>
        <p:spPr>
          <a:xfrm>
            <a:off x="3635756" y="7033450"/>
            <a:ext cx="342188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69" y="7033450"/>
            <a:ext cx="2459483"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a:xfrm>
            <a:off x="7699248" y="7033450"/>
            <a:ext cx="2459483"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159">
        <a:defRPr>
          <a:latin typeface="+mn-lt"/>
          <a:ea typeface="+mn-ea"/>
          <a:cs typeface="+mn-cs"/>
        </a:defRPr>
      </a:lvl2pPr>
      <a:lvl3pPr marL="914318">
        <a:defRPr>
          <a:latin typeface="+mn-lt"/>
          <a:ea typeface="+mn-ea"/>
          <a:cs typeface="+mn-cs"/>
        </a:defRPr>
      </a:lvl3pPr>
      <a:lvl4pPr marL="1371476">
        <a:defRPr>
          <a:latin typeface="+mn-lt"/>
          <a:ea typeface="+mn-ea"/>
          <a:cs typeface="+mn-cs"/>
        </a:defRPr>
      </a:lvl4pPr>
      <a:lvl5pPr marL="1828635">
        <a:defRPr>
          <a:latin typeface="+mn-lt"/>
          <a:ea typeface="+mn-ea"/>
          <a:cs typeface="+mn-cs"/>
        </a:defRPr>
      </a:lvl5pPr>
      <a:lvl6pPr marL="2285794">
        <a:defRPr>
          <a:latin typeface="+mn-lt"/>
          <a:ea typeface="+mn-ea"/>
          <a:cs typeface="+mn-cs"/>
        </a:defRPr>
      </a:lvl6pPr>
      <a:lvl7pPr marL="2742953">
        <a:defRPr>
          <a:latin typeface="+mn-lt"/>
          <a:ea typeface="+mn-ea"/>
          <a:cs typeface="+mn-cs"/>
        </a:defRPr>
      </a:lvl7pPr>
      <a:lvl8pPr marL="3200113">
        <a:defRPr>
          <a:latin typeface="+mn-lt"/>
          <a:ea typeface="+mn-ea"/>
          <a:cs typeface="+mn-cs"/>
        </a:defRPr>
      </a:lvl8pPr>
      <a:lvl9pPr marL="3657271">
        <a:defRPr>
          <a:latin typeface="+mn-lt"/>
          <a:ea typeface="+mn-ea"/>
          <a:cs typeface="+mn-cs"/>
        </a:defRPr>
      </a:lvl9pPr>
    </p:bodyStyle>
    <p:otherStyle>
      <a:lvl1pPr marL="0">
        <a:defRPr>
          <a:latin typeface="+mn-lt"/>
          <a:ea typeface="+mn-ea"/>
          <a:cs typeface="+mn-cs"/>
        </a:defRPr>
      </a:lvl1pPr>
      <a:lvl2pPr marL="457159">
        <a:defRPr>
          <a:latin typeface="+mn-lt"/>
          <a:ea typeface="+mn-ea"/>
          <a:cs typeface="+mn-cs"/>
        </a:defRPr>
      </a:lvl2pPr>
      <a:lvl3pPr marL="914318">
        <a:defRPr>
          <a:latin typeface="+mn-lt"/>
          <a:ea typeface="+mn-ea"/>
          <a:cs typeface="+mn-cs"/>
        </a:defRPr>
      </a:lvl3pPr>
      <a:lvl4pPr marL="1371476">
        <a:defRPr>
          <a:latin typeface="+mn-lt"/>
          <a:ea typeface="+mn-ea"/>
          <a:cs typeface="+mn-cs"/>
        </a:defRPr>
      </a:lvl4pPr>
      <a:lvl5pPr marL="1828635">
        <a:defRPr>
          <a:latin typeface="+mn-lt"/>
          <a:ea typeface="+mn-ea"/>
          <a:cs typeface="+mn-cs"/>
        </a:defRPr>
      </a:lvl5pPr>
      <a:lvl6pPr marL="2285794">
        <a:defRPr>
          <a:latin typeface="+mn-lt"/>
          <a:ea typeface="+mn-ea"/>
          <a:cs typeface="+mn-cs"/>
        </a:defRPr>
      </a:lvl6pPr>
      <a:lvl7pPr marL="2742953">
        <a:defRPr>
          <a:latin typeface="+mn-lt"/>
          <a:ea typeface="+mn-ea"/>
          <a:cs typeface="+mn-cs"/>
        </a:defRPr>
      </a:lvl7pPr>
      <a:lvl8pPr marL="3200113">
        <a:defRPr>
          <a:latin typeface="+mn-lt"/>
          <a:ea typeface="+mn-ea"/>
          <a:cs typeface="+mn-cs"/>
        </a:defRPr>
      </a:lvl8pPr>
      <a:lvl9pPr marL="365727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object 2"/>
          <p:cNvSpPr/>
          <p:nvPr/>
        </p:nvSpPr>
        <p:spPr>
          <a:xfrm>
            <a:off x="1803175" y="0"/>
            <a:ext cx="0" cy="7560309"/>
          </a:xfrm>
          <a:custGeom>
            <a:avLst/>
            <a:gdLst/>
            <a:ahLst/>
            <a:cxnLst/>
            <a:rect l="l" t="t" r="r" b="b"/>
            <a:pathLst>
              <a:path h="7560309">
                <a:moveTo>
                  <a:pt x="0" y="0"/>
                </a:moveTo>
                <a:lnTo>
                  <a:pt x="0" y="7560005"/>
                </a:lnTo>
              </a:path>
            </a:pathLst>
          </a:custGeom>
          <a:ln w="6350">
            <a:solidFill>
              <a:srgbClr val="A7A9AC"/>
            </a:solidFill>
          </a:ln>
        </p:spPr>
        <p:txBody>
          <a:bodyPr wrap="square" lIns="0" tIns="0" rIns="0" bIns="0" rtlCol="0"/>
          <a:lstStyle/>
          <a:p>
            <a:endParaRPr/>
          </a:p>
        </p:txBody>
      </p:sp>
      <p:sp>
        <p:nvSpPr>
          <p:cNvPr id="55" name="object 30"/>
          <p:cNvSpPr txBox="1"/>
          <p:nvPr/>
        </p:nvSpPr>
        <p:spPr>
          <a:xfrm>
            <a:off x="984137" y="2486025"/>
            <a:ext cx="8725125" cy="912942"/>
          </a:xfrm>
          <a:prstGeom prst="rect">
            <a:avLst/>
          </a:prstGeom>
        </p:spPr>
        <p:txBody>
          <a:bodyPr vert="horz" wrap="square" lIns="0" tIns="83820" rIns="0" bIns="0" rtlCol="0">
            <a:spAutoFit/>
          </a:bodyPr>
          <a:lstStyle/>
          <a:p>
            <a:pPr algn="ctr">
              <a:spcBef>
                <a:spcPts val="660"/>
              </a:spcBef>
            </a:pPr>
            <a:endParaRPr lang="en-GB" sz="1600" spc="-5">
              <a:latin typeface="Lato"/>
              <a:cs typeface="Lato"/>
            </a:endParaRPr>
          </a:p>
          <a:p>
            <a:pPr algn="ctr">
              <a:spcBef>
                <a:spcPts val="660"/>
              </a:spcBef>
            </a:pPr>
            <a:endParaRPr sz="3199">
              <a:latin typeface="Lato"/>
              <a:cs typeface="Lato"/>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50" y="5076825"/>
            <a:ext cx="2514601" cy="251460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49" y="2522866"/>
            <a:ext cx="2514600" cy="25146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9137" y="5076825"/>
            <a:ext cx="2514263" cy="2514263"/>
          </a:xfrm>
          <a:prstGeom prst="rect">
            <a:avLst/>
          </a:prstGeom>
        </p:spPr>
      </p:pic>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t="1136" b="-1"/>
          <a:stretch/>
        </p:blipFill>
        <p:spPr>
          <a:xfrm>
            <a:off x="8178799" y="0"/>
            <a:ext cx="2514601" cy="2486026"/>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79137" y="2522866"/>
            <a:ext cx="2514263" cy="2514263"/>
          </a:xfrm>
          <a:prstGeom prst="rect">
            <a:avLst/>
          </a:prstGeom>
        </p:spPr>
      </p:pic>
      <p:pic>
        <p:nvPicPr>
          <p:cNvPr id="12" name="Picture 11"/>
          <p:cNvPicPr>
            <a:picLocks noChangeAspect="1"/>
          </p:cNvPicPr>
          <p:nvPr/>
        </p:nvPicPr>
        <p:blipFill rotWithShape="1">
          <a:blip r:embed="rId7">
            <a:extLst>
              <a:ext uri="{28A0092B-C50C-407E-A947-70E740481C1C}">
                <a14:useLocalDpi xmlns:a14="http://schemas.microsoft.com/office/drawing/2010/main" val="0"/>
              </a:ext>
            </a:extLst>
          </a:blip>
          <a:srcRect t="1880"/>
          <a:stretch/>
        </p:blipFill>
        <p:spPr>
          <a:xfrm>
            <a:off x="-50801" y="0"/>
            <a:ext cx="2533651" cy="2486025"/>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79901" y="218460"/>
            <a:ext cx="2001479" cy="2001479"/>
          </a:xfrm>
          <a:prstGeom prst="rect">
            <a:avLst/>
          </a:prstGeom>
        </p:spPr>
      </p:pic>
      <p:sp>
        <p:nvSpPr>
          <p:cNvPr id="2" name="TextBox 1">
            <a:extLst>
              <a:ext uri="{FF2B5EF4-FFF2-40B4-BE49-F238E27FC236}">
                <a16:creationId xmlns:a16="http://schemas.microsoft.com/office/drawing/2014/main" id="{023481B3-FDF5-A088-011A-D87C9ED2812C}"/>
              </a:ext>
            </a:extLst>
          </p:cNvPr>
          <p:cNvSpPr txBox="1"/>
          <p:nvPr/>
        </p:nvSpPr>
        <p:spPr>
          <a:xfrm>
            <a:off x="2586572" y="2751583"/>
            <a:ext cx="5388136" cy="3908762"/>
          </a:xfrm>
          <a:prstGeom prst="rect">
            <a:avLst/>
          </a:prstGeom>
          <a:noFill/>
        </p:spPr>
        <p:txBody>
          <a:bodyPr wrap="square" rtlCol="0">
            <a:spAutoFit/>
          </a:bodyPr>
          <a:lstStyle/>
          <a:p>
            <a:pPr algn="ctr"/>
            <a:r>
              <a:rPr lang="en-GB" sz="4400">
                <a:latin typeface="Latha" panose="020B0502040204020203" pitchFamily="34" charset="0"/>
                <a:cs typeface="Latha" panose="020B0502040204020203" pitchFamily="34" charset="0"/>
              </a:rPr>
              <a:t>Saturday Club</a:t>
            </a:r>
          </a:p>
          <a:p>
            <a:pPr algn="ctr"/>
            <a:r>
              <a:rPr lang="en-GB" sz="2800">
                <a:latin typeface="Latha" panose="020B0502040204020203" pitchFamily="34" charset="0"/>
                <a:cs typeface="Latha" panose="020B0502040204020203" pitchFamily="34" charset="0"/>
              </a:rPr>
              <a:t>9</a:t>
            </a:r>
            <a:r>
              <a:rPr lang="en-GB" sz="2800" baseline="30000">
                <a:latin typeface="Latha" panose="020B0502040204020203" pitchFamily="34" charset="0"/>
                <a:cs typeface="Latha" panose="020B0502040204020203" pitchFamily="34" charset="0"/>
              </a:rPr>
              <a:t>th</a:t>
            </a:r>
            <a:r>
              <a:rPr lang="en-GB" sz="2800">
                <a:latin typeface="Latha" panose="020B0502040204020203" pitchFamily="34" charset="0"/>
                <a:cs typeface="Latha" panose="020B0502040204020203" pitchFamily="34" charset="0"/>
              </a:rPr>
              <a:t> November 2024</a:t>
            </a:r>
          </a:p>
          <a:p>
            <a:pPr algn="ctr"/>
            <a:endParaRPr lang="en-GB" sz="2800">
              <a:latin typeface="Latha" panose="020B0502040204020203" pitchFamily="34" charset="0"/>
              <a:cs typeface="Latha" panose="020B0502040204020203" pitchFamily="34" charset="0"/>
            </a:endParaRPr>
          </a:p>
          <a:p>
            <a:pPr algn="ctr"/>
            <a:r>
              <a:rPr lang="en-GB" sz="6000" b="1">
                <a:latin typeface="Latha" panose="020B0502040204020203" pitchFamily="34" charset="0"/>
                <a:cs typeface="Latha" panose="020B0502040204020203" pitchFamily="34" charset="0"/>
              </a:rPr>
              <a:t>Men's Health</a:t>
            </a:r>
          </a:p>
          <a:p>
            <a:pPr algn="ctr"/>
            <a:endParaRPr lang="en-GB" sz="4400">
              <a:latin typeface="Latha" panose="020B0502040204020203" pitchFamily="34" charset="0"/>
              <a:cs typeface="Latha" panose="020B0502040204020203" pitchFamily="34" charset="0"/>
            </a:endParaRPr>
          </a:p>
          <a:p>
            <a:pPr algn="ctr"/>
            <a:r>
              <a:rPr lang="en-GB" sz="4400">
                <a:latin typeface="Latha" panose="020B0502040204020203" pitchFamily="34" charset="0"/>
                <a:cs typeface="Latha" panose="020B0502040204020203" pitchFamily="34" charset="0"/>
              </a:rPr>
              <a:t>Ellie Dunmore</a:t>
            </a:r>
          </a:p>
        </p:txBody>
      </p:sp>
    </p:spTree>
    <p:extLst>
      <p:ext uri="{BB962C8B-B14F-4D97-AF65-F5344CB8AC3E}">
        <p14:creationId xmlns:p14="http://schemas.microsoft.com/office/powerpoint/2010/main" val="516752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7F368EDA-3D97-18B4-D27D-83CC5CDEA60C}"/>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3C14DE82-7130-4C6F-5AB4-B1DB113A5621}"/>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D3012B5A-9EB2-BE14-4AFE-0259637AEE08}"/>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06A46CB8-029B-F6DD-6C35-871A20FD54EC}"/>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21CC0F0B-92B4-23EF-D404-1B87704D9EF7}"/>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2187D6A6-3260-A130-08F8-B00D5007B782}"/>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AE91B14B-E319-1404-25F8-C3C11D2CD44D}"/>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B5C8DF88-417C-2E93-1F66-23EE38D8FE5A}"/>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5E97BD98-D666-E1AD-6775-9F8549829CA9}"/>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83E907B4-2757-A8A2-2545-E2F0CC557C32}"/>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6ACA1546-93B1-146D-91E5-024D6DC8E95B}"/>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362C4439-2D38-7F20-39C7-79EAD1B0C6E9}"/>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A051426B-8462-1835-943E-B44A9CE22BA7}"/>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F3948644-2296-AAA3-F492-68086950A427}"/>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2BACFCCF-FFAC-8913-9744-862AD4BCFFA5}"/>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92B8642E-C89B-59AA-B456-3D2A6A571308}"/>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C5BBB87F-141A-6154-3049-F79217A5181C}"/>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F2E919F6-C0BE-DE46-120D-E4E1D60BF442}"/>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7E032142-2617-66C4-8A30-0EC77176CD5C}"/>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F1BE4BA9-02E9-7B5E-9107-B71157D61CE2}"/>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A1A9E6D7-2BE3-27E4-8660-8450BD63C0D5}"/>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286CB392-032E-7A5C-0CF9-813EB1B6CE77}"/>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C81EEEAA-FED5-F567-4B18-A3A0B0D4D469}"/>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9018D7F2-1A84-B84B-C167-483C8860D665}"/>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B6C45FEA-2B08-AF5F-944B-3A586C96FB4C}"/>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4CF6DF00-5A57-D8CF-8698-A2794F1F8F45}"/>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29B1263C-61CB-70E6-F5B3-41F3CD798AFB}"/>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FBC32D9A-FE10-B97B-4833-76E3CB53C630}"/>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71DAE5AE-8D3F-14FF-0CF7-99085A963FB6}"/>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94E62D60-231B-86CE-C686-91EDCFE5372E}"/>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0E31322F-48DD-EB65-E2D5-454B1273C392}"/>
              </a:ext>
            </a:extLst>
          </p:cNvPr>
          <p:cNvSpPr txBox="1"/>
          <p:nvPr/>
        </p:nvSpPr>
        <p:spPr>
          <a:xfrm>
            <a:off x="1804198" y="1121928"/>
            <a:ext cx="6848222" cy="7848262"/>
          </a:xfrm>
          <a:prstGeom prst="rect">
            <a:avLst/>
          </a:prstGeom>
          <a:noFill/>
          <a:ln>
            <a:noFill/>
          </a:ln>
        </p:spPr>
        <p:txBody>
          <a:bodyPr spcFirstLastPara="1" wrap="square" lIns="91425" tIns="45700" rIns="91425" bIns="45700" anchor="t" anchorCtr="0">
            <a:spAutoFit/>
          </a:bodyPr>
          <a:lstStyle/>
          <a:p>
            <a:pPr marL="424935" lvl="0" indent="-342900" algn="l" rtl="0">
              <a:spcBef>
                <a:spcPts val="0"/>
              </a:spcBef>
              <a:spcAft>
                <a:spcPts val="0"/>
              </a:spcAft>
              <a:buSzPts val="2308"/>
              <a:buFont typeface="Arial" panose="020B0604020202020204" pitchFamily="34" charset="0"/>
              <a:buChar char="•"/>
            </a:pPr>
            <a:r>
              <a:rPr lang="en-GB" sz="2400">
                <a:latin typeface="Lato" panose="020F0502020204030203" pitchFamily="34" charset="0"/>
                <a:ea typeface="Lato" panose="020F0502020204030203" pitchFamily="34" charset="0"/>
                <a:cs typeface="Lato" panose="020F0502020204030203" pitchFamily="34" charset="0"/>
              </a:rPr>
              <a:t>A testosterone shortage can be life-threatening</a:t>
            </a:r>
          </a:p>
          <a:p>
            <a:pPr marL="424935" lvl="0" indent="-342900" algn="l" rtl="0">
              <a:spcBef>
                <a:spcPts val="0"/>
              </a:spcBef>
              <a:spcAft>
                <a:spcPts val="0"/>
              </a:spcAft>
              <a:buSzPts val="2308"/>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Common causes include poor self- esteem, relationship issues, partner problems, bad experiences, fears, depression, childbirth, and stress</a:t>
            </a:r>
          </a:p>
          <a:p>
            <a:pPr marL="424935" lvl="0" indent="-342900" algn="l" rtl="0">
              <a:spcBef>
                <a:spcPts val="0"/>
              </a:spcBef>
              <a:spcAft>
                <a:spcPts val="0"/>
              </a:spcAft>
              <a:buSzPts val="2308"/>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When alpha-pinene content matches equally the beta-pinene content, then a testosterone boost can be expected</a:t>
            </a:r>
          </a:p>
          <a:p>
            <a:pPr marL="424935" lvl="0" indent="-342900" algn="l" rtl="0">
              <a:spcBef>
                <a:spcPts val="0"/>
              </a:spcBef>
              <a:spcAft>
                <a:spcPts val="0"/>
              </a:spcAft>
              <a:buSzPts val="2308"/>
              <a:buFont typeface="Arial" panose="020B0604020202020204" pitchFamily="34" charset="0"/>
              <a:buChar char="•"/>
            </a:pPr>
            <a:endParaRPr lang="en-GB" sz="2400">
              <a:effectLst/>
              <a:latin typeface="Lato" panose="020F0502020204030203" pitchFamily="34" charset="0"/>
              <a:ea typeface="Calibri" panose="020F0502020204030204" pitchFamily="34" charset="0"/>
              <a:cs typeface="Times New Roman" panose="02020603050405020304" pitchFamily="18" charset="0"/>
            </a:endParaRPr>
          </a:p>
          <a:p>
            <a:pPr marL="82035">
              <a:buSzPts val="2308"/>
            </a:pPr>
            <a:r>
              <a:rPr lang="en-GB" sz="2400">
                <a:effectLst/>
                <a:latin typeface="Lato" panose="020F0502020204030203" pitchFamily="34" charset="0"/>
                <a:ea typeface="Calibri" panose="020F0502020204030204" pitchFamily="34" charset="0"/>
                <a:cs typeface="Times New Roman" panose="02020603050405020304" pitchFamily="18" charset="0"/>
              </a:rPr>
              <a:t>There are various oils which have been researched for the treatment of ED: </a:t>
            </a:r>
          </a:p>
          <a:p>
            <a:pPr marL="424935" lvl="0" indent="-342900" algn="l" rtl="0">
              <a:spcBef>
                <a:spcPts val="0"/>
              </a:spcBef>
              <a:spcAft>
                <a:spcPts val="0"/>
              </a:spcAft>
              <a:buSzPts val="2308"/>
              <a:buFont typeface="Arial" panose="020B0604020202020204" pitchFamily="34" charset="0"/>
              <a:buChar char="•"/>
            </a:pPr>
            <a:r>
              <a:rPr lang="en-GB" sz="2400">
                <a:latin typeface="Lato" panose="020F0502020204030203" pitchFamily="34" charset="0"/>
                <a:ea typeface="Calibri" panose="020F0502020204030204" pitchFamily="34" charset="0"/>
                <a:cs typeface="Times New Roman" panose="02020603050405020304" pitchFamily="18" charset="0"/>
              </a:rPr>
              <a:t>Rose</a:t>
            </a:r>
          </a:p>
          <a:p>
            <a:pPr marL="424935" lvl="0" indent="-342900" algn="l" rtl="0">
              <a:spcBef>
                <a:spcPts val="0"/>
              </a:spcBef>
              <a:spcAft>
                <a:spcPts val="0"/>
              </a:spcAft>
              <a:buSzPts val="2308"/>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Cinnamon</a:t>
            </a:r>
          </a:p>
          <a:p>
            <a:pPr marL="424935" lvl="0" indent="-342900" algn="l" rtl="0">
              <a:spcBef>
                <a:spcPts val="0"/>
              </a:spcBef>
              <a:spcAft>
                <a:spcPts val="0"/>
              </a:spcAft>
              <a:buSzPts val="2308"/>
              <a:buFont typeface="Arial" panose="020B0604020202020204" pitchFamily="34" charset="0"/>
              <a:buChar char="•"/>
            </a:pPr>
            <a:r>
              <a:rPr lang="en-GB" sz="2400">
                <a:latin typeface="Lato" panose="020F0502020204030203" pitchFamily="34" charset="0"/>
                <a:ea typeface="Calibri" panose="020F0502020204030204" pitchFamily="34" charset="0"/>
                <a:cs typeface="Times New Roman" panose="02020603050405020304" pitchFamily="18" charset="0"/>
              </a:rPr>
              <a:t>Basil</a:t>
            </a:r>
          </a:p>
          <a:p>
            <a:pPr marL="424935" lvl="0" indent="-342900" algn="l" rtl="0">
              <a:spcBef>
                <a:spcPts val="0"/>
              </a:spcBef>
              <a:spcAft>
                <a:spcPts val="0"/>
              </a:spcAft>
              <a:buSzPts val="2308"/>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Nutmeg &amp; Clove</a:t>
            </a:r>
          </a:p>
          <a:p>
            <a:pPr marL="424935" lvl="0" indent="-342900" algn="l" rtl="0">
              <a:spcBef>
                <a:spcPts val="0"/>
              </a:spcBef>
              <a:spcAft>
                <a:spcPts val="0"/>
              </a:spcAft>
              <a:buSzPts val="2308"/>
              <a:buFont typeface="Arial" panose="020B0604020202020204" pitchFamily="34" charset="0"/>
              <a:buChar char="•"/>
            </a:pPr>
            <a:r>
              <a:rPr lang="en-GB" sz="2400">
                <a:latin typeface="Lato" panose="020F0502020204030203" pitchFamily="34" charset="0"/>
                <a:ea typeface="Calibri" panose="020F0502020204030204" pitchFamily="34" charset="0"/>
                <a:cs typeface="Times New Roman" panose="02020603050405020304" pitchFamily="18" charset="0"/>
              </a:rPr>
              <a:t>Clary Sage</a:t>
            </a:r>
            <a:endParaRPr lang="en-GB" sz="2400">
              <a:effectLst/>
              <a:latin typeface="Lato" panose="020F0502020204030203" pitchFamily="34" charset="0"/>
              <a:ea typeface="Calibri" panose="020F0502020204030204" pitchFamily="34" charset="0"/>
              <a:cs typeface="Times New Roman" panose="02020603050405020304" pitchFamily="18" charset="0"/>
            </a:endParaRPr>
          </a:p>
          <a:p>
            <a:pPr marL="424935" lvl="0" indent="-342900" algn="l" rtl="0">
              <a:spcBef>
                <a:spcPts val="0"/>
              </a:spcBef>
              <a:spcAft>
                <a:spcPts val="0"/>
              </a:spcAft>
              <a:buSzPts val="2308"/>
              <a:buFont typeface="Arial" panose="020B0604020202020204" pitchFamily="34" charset="0"/>
              <a:buChar char="•"/>
            </a:pPr>
            <a:endParaRPr lang="en-GB" sz="2400">
              <a:latin typeface="Lato" panose="020F0502020204030203" pitchFamily="34" charset="0"/>
              <a:ea typeface="Calibri" panose="020F0502020204030204" pitchFamily="34" charset="0"/>
              <a:cs typeface="Times New Roman" panose="02020603050405020304" pitchFamily="18" charset="0"/>
            </a:endParaRPr>
          </a:p>
          <a:p>
            <a:pPr marL="424935" lvl="0" indent="-342900" algn="l" rtl="0">
              <a:spcBef>
                <a:spcPts val="0"/>
              </a:spcBef>
              <a:spcAft>
                <a:spcPts val="0"/>
              </a:spcAft>
              <a:buSzPts val="2308"/>
              <a:buFont typeface="Arial" panose="020B0604020202020204" pitchFamily="34" charset="0"/>
              <a:buChar char="•"/>
            </a:pPr>
            <a:endParaRPr lang="en-GB" sz="2400">
              <a:effectLst/>
              <a:latin typeface="Lato" panose="020F0502020204030203" pitchFamily="34" charset="0"/>
              <a:ea typeface="Calibri" panose="020F0502020204030204" pitchFamily="34" charset="0"/>
              <a:cs typeface="Times New Roman" panose="02020603050405020304" pitchFamily="18" charset="0"/>
            </a:endParaRPr>
          </a:p>
          <a:p>
            <a:pPr marL="424935" lvl="0" indent="-342900" algn="l" rtl="0">
              <a:spcBef>
                <a:spcPts val="0"/>
              </a:spcBef>
              <a:spcAft>
                <a:spcPts val="0"/>
              </a:spcAft>
              <a:buSzPts val="2308"/>
              <a:buFont typeface="Arial" panose="020B0604020202020204" pitchFamily="34" charset="0"/>
              <a:buChar char="•"/>
            </a:pPr>
            <a:endParaRPr lang="en-GB" sz="2400">
              <a:latin typeface="Lato" panose="020F0502020204030203" pitchFamily="34" charset="0"/>
              <a:ea typeface="Lato" panose="020F0502020204030203" pitchFamily="34" charset="0"/>
              <a:cs typeface="Lato" panose="020F0502020204030203" pitchFamily="34" charset="0"/>
            </a:endParaRPr>
          </a:p>
          <a:p>
            <a:pPr marL="82035" lvl="0" algn="l" rtl="0">
              <a:spcBef>
                <a:spcPts val="0"/>
              </a:spcBef>
              <a:spcAft>
                <a:spcPts val="0"/>
              </a:spcAft>
              <a:buSzPts val="2308"/>
            </a:pPr>
            <a:endParaRPr lang="en-GB" sz="2400">
              <a:latin typeface="Lato" panose="020F0502020204030203" pitchFamily="34" charset="0"/>
              <a:ea typeface="Lato" panose="020F0502020204030203" pitchFamily="34" charset="0"/>
              <a:cs typeface="Lato" panose="020F0502020204030203" pitchFamily="34" charset="0"/>
            </a:endParaRPr>
          </a:p>
        </p:txBody>
      </p:sp>
      <p:sp>
        <p:nvSpPr>
          <p:cNvPr id="2" name="Google Shape;90;p8">
            <a:extLst>
              <a:ext uri="{FF2B5EF4-FFF2-40B4-BE49-F238E27FC236}">
                <a16:creationId xmlns:a16="http://schemas.microsoft.com/office/drawing/2014/main" id="{A039A27D-8E5F-11F6-47A9-FC0BA2E78D7F}"/>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Sexual health – Pine  </a:t>
            </a:r>
          </a:p>
        </p:txBody>
      </p:sp>
      <p:pic>
        <p:nvPicPr>
          <p:cNvPr id="3" name="Picture 2" descr="Free Magnolia Branches photo and picture">
            <a:extLst>
              <a:ext uri="{FF2B5EF4-FFF2-40B4-BE49-F238E27FC236}">
                <a16:creationId xmlns:a16="http://schemas.microsoft.com/office/drawing/2014/main" id="{CB5FA8C1-2D1C-109A-6399-75B7122EC02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044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F9432AFF-E246-F657-E058-06C8CDF74858}"/>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EEA27DAA-8129-C5C4-4B01-14D58E9A17C8}"/>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E120AD32-08A5-CC9F-FF86-68670301AE26}"/>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C1692033-D74E-32B7-546E-D450DC473AAB}"/>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A776A050-4013-D814-858E-B12869BD584F}"/>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36735C5A-93AE-6CF8-7213-762800061854}"/>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38707C90-855B-7B5E-5A8D-6D5413B51869}"/>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2862D233-D564-CE16-A75A-981A1A92FE33}"/>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637EFEF5-4210-A517-8310-753D8CF68BDB}"/>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DAF78DF4-91CB-28B5-66CC-41BF2EC5B0D6}"/>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EA79C41F-8ED0-E927-8329-F2CF11F077A2}"/>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C647E04F-654F-5DE5-7E33-7E90EA0B247F}"/>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42FA1D71-54BA-563E-0610-F41715F4F70E}"/>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AEA19526-6F21-8362-4D3C-F9FF28B75146}"/>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094F3B63-5406-00A3-91AC-C9B2C34DFA5A}"/>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0943419D-5152-B642-CA03-912EB6E44104}"/>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F2FA8470-C36B-C8F2-36E6-FE50F7658ECF}"/>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4E44B261-2213-47B9-0C18-88BC20FF4307}"/>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EEDD21A3-2ABB-5245-F348-E257FDE20F05}"/>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02CBBF8D-6246-A41F-07C3-4AAE8457B58A}"/>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9B9256AF-B1B2-48D5-009B-AD55528EE3C5}"/>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0E5CA7D7-7712-18C1-9FBA-697F46343037}"/>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34A3C1A4-CCF2-3A80-6F86-EE3D73B1D80A}"/>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42B94330-35AB-C073-BBCA-4490D839B033}"/>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F1616839-6861-5F69-772B-1D38BEE5C2CC}"/>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D79D6D49-DB9A-A081-D34E-EBA9BE2A65B1}"/>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5FE93875-3892-077B-4DF1-860C8C45BD89}"/>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23317963-D07B-ABEA-CC79-ACB3B9B19015}"/>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226FF04D-DABE-E4DF-AA36-B4C4EE9989B1}"/>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A66D580D-926F-49AE-58D2-DB673EE5CFF1}"/>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166CA8E7-3568-7561-207A-3438919BB4D9}"/>
              </a:ext>
            </a:extLst>
          </p:cNvPr>
          <p:cNvSpPr txBox="1"/>
          <p:nvPr/>
        </p:nvSpPr>
        <p:spPr>
          <a:xfrm>
            <a:off x="1922589" y="1121928"/>
            <a:ext cx="6848222" cy="1420220"/>
          </a:xfrm>
          <a:prstGeom prst="rect">
            <a:avLst/>
          </a:prstGeom>
          <a:noFill/>
          <a:ln>
            <a:noFill/>
          </a:ln>
        </p:spPr>
        <p:txBody>
          <a:bodyPr spcFirstLastPara="1" wrap="square" lIns="91425" tIns="45700" rIns="91425" bIns="45700" anchor="t" anchorCtr="0">
            <a:spAutoFit/>
          </a:bodyPr>
          <a:lstStyle/>
          <a:p>
            <a:pPr marL="342900" indent="-342900">
              <a:lnSpc>
                <a:spcPct val="102000"/>
              </a:lnSpc>
              <a:spcAft>
                <a:spcPts val="800"/>
              </a:spcAft>
              <a:buFont typeface="Arial" panose="020B0604020202020204" pitchFamily="34" charset="0"/>
              <a:buChar char="•"/>
            </a:pPr>
            <a:r>
              <a:rPr lang="en-GB"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Antimicrobial</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2000"/>
              </a:lnSpc>
              <a:spcAft>
                <a:spcPts val="800"/>
              </a:spcAft>
              <a:buFont typeface="Arial" panose="020B0604020202020204" pitchFamily="34" charset="0"/>
              <a:buChar char="•"/>
            </a:pPr>
            <a:r>
              <a:rPr lang="en-GB"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Anti-inflammatory</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82035" lvl="0" algn="l" rtl="0">
              <a:spcBef>
                <a:spcPts val="0"/>
              </a:spcBef>
              <a:spcAft>
                <a:spcPts val="0"/>
              </a:spcAft>
              <a:buSzPts val="2308"/>
            </a:pPr>
            <a:endParaRPr lang="en-GB" sz="2400">
              <a:latin typeface="Lato" panose="020F0502020204030203" pitchFamily="34" charset="0"/>
              <a:ea typeface="Lato" panose="020F0502020204030203" pitchFamily="34" charset="0"/>
              <a:cs typeface="Lato" panose="020F0502020204030203" pitchFamily="34" charset="0"/>
            </a:endParaRPr>
          </a:p>
        </p:txBody>
      </p:sp>
      <p:pic>
        <p:nvPicPr>
          <p:cNvPr id="3" name="Picture 2" descr="Free Magnolia Branches photo and picture">
            <a:extLst>
              <a:ext uri="{FF2B5EF4-FFF2-40B4-BE49-F238E27FC236}">
                <a16:creationId xmlns:a16="http://schemas.microsoft.com/office/drawing/2014/main" id="{BC6AFE1B-42D7-E72A-D1EC-51A76E46282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90;p8">
            <a:extLst>
              <a:ext uri="{FF2B5EF4-FFF2-40B4-BE49-F238E27FC236}">
                <a16:creationId xmlns:a16="http://schemas.microsoft.com/office/drawing/2014/main" id="{3D2EB06A-7841-FE10-07B2-26568CDDBB84}"/>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Lavender Stoechas </a:t>
            </a:r>
          </a:p>
        </p:txBody>
      </p:sp>
      <p:sp>
        <p:nvSpPr>
          <p:cNvPr id="8" name="Google Shape;90;p8">
            <a:extLst>
              <a:ext uri="{FF2B5EF4-FFF2-40B4-BE49-F238E27FC236}">
                <a16:creationId xmlns:a16="http://schemas.microsoft.com/office/drawing/2014/main" id="{C2B5FCAB-B271-6EE3-0490-7A5580B0C433}"/>
              </a:ext>
            </a:extLst>
          </p:cNvPr>
          <p:cNvSpPr txBox="1">
            <a:spLocks/>
          </p:cNvSpPr>
          <p:nvPr/>
        </p:nvSpPr>
        <p:spPr>
          <a:xfrm>
            <a:off x="1943991" y="2542148"/>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Sandalwood</a:t>
            </a:r>
            <a:endParaRPr lang="en-GB">
              <a:solidFill>
                <a:srgbClr val="FF0000"/>
              </a:solidFill>
            </a:endParaRPr>
          </a:p>
        </p:txBody>
      </p:sp>
      <p:sp>
        <p:nvSpPr>
          <p:cNvPr id="9" name="TextBox 8">
            <a:extLst>
              <a:ext uri="{FF2B5EF4-FFF2-40B4-BE49-F238E27FC236}">
                <a16:creationId xmlns:a16="http://schemas.microsoft.com/office/drawing/2014/main" id="{C8CCADEA-F4BA-2FC2-1BBE-7109EDDF1D82}"/>
              </a:ext>
            </a:extLst>
          </p:cNvPr>
          <p:cNvSpPr txBox="1"/>
          <p:nvPr/>
        </p:nvSpPr>
        <p:spPr>
          <a:xfrm>
            <a:off x="2091574" y="3198216"/>
            <a:ext cx="6117380" cy="3763851"/>
          </a:xfrm>
          <a:prstGeom prst="rect">
            <a:avLst/>
          </a:prstGeom>
          <a:noFill/>
        </p:spPr>
        <p:txBody>
          <a:bodyPr wrap="none" rtlCol="0">
            <a:spAutoFit/>
          </a:bodyPr>
          <a:lstStyle/>
          <a:p>
            <a:r>
              <a:rPr lang="en-GB" sz="2400">
                <a:effectLst/>
                <a:latin typeface="Lato" panose="020F0502020204030203" pitchFamily="34" charset="0"/>
                <a:ea typeface="Lato" panose="020F0502020204030203" pitchFamily="34" charset="0"/>
                <a:cs typeface="Lato" panose="020F0502020204030203" pitchFamily="34" charset="0"/>
              </a:rPr>
              <a:t>Santalum Album</a:t>
            </a:r>
          </a:p>
          <a:p>
            <a:pPr marL="285750" indent="-285750">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Promote hair growth and reduce hair loss.</a:t>
            </a:r>
          </a:p>
          <a:p>
            <a:pPr marL="285750" indent="-285750">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Antiseptic</a:t>
            </a:r>
          </a:p>
          <a:p>
            <a:pPr marL="285750" indent="-285750">
              <a:lnSpc>
                <a:spcPct val="102000"/>
              </a:lnSpc>
              <a:spcAft>
                <a:spcPts val="800"/>
              </a:spcAft>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Anti-inflammatory</a:t>
            </a:r>
          </a:p>
          <a:p>
            <a:pPr marL="285750" indent="-285750">
              <a:lnSpc>
                <a:spcPct val="102000"/>
              </a:lnSpc>
              <a:spcAft>
                <a:spcPts val="800"/>
              </a:spcAft>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Antispasmodic</a:t>
            </a:r>
          </a:p>
          <a:p>
            <a:pPr marL="285750" indent="-285750">
              <a:lnSpc>
                <a:spcPct val="102000"/>
              </a:lnSpc>
              <a:spcAft>
                <a:spcPts val="800"/>
              </a:spcAft>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Diuretic</a:t>
            </a:r>
          </a:p>
          <a:p>
            <a:pPr marL="285750" indent="-285750">
              <a:lnSpc>
                <a:spcPct val="102000"/>
              </a:lnSpc>
              <a:spcAft>
                <a:spcPts val="800"/>
              </a:spcAft>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Insecticidal</a:t>
            </a:r>
          </a:p>
          <a:p>
            <a:pPr marL="285750" indent="-285750">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Antifungal</a:t>
            </a:r>
          </a:p>
          <a:p>
            <a:endParaRPr lang="en-GB">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5671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3547DA74-4B1C-708B-6E6A-5AD10776C4B8}"/>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7CA391DE-B10E-626C-FF80-69B92E251D3D}"/>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CEA85583-D28C-EF24-EFAF-F9E18C6426A6}"/>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8F82B9F5-9D6E-4472-34CD-184C5F0D1E5B}"/>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AA54812F-688E-C051-71C8-C8022709E310}"/>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05E5944B-C449-03BF-5119-0B972076D69A}"/>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69091C42-0BDE-3B6D-A2F1-C29240A53373}"/>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9FCFA189-10BB-A4C3-8126-D18D84D8CBD2}"/>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3F2ADE22-50A1-6129-6520-054E6525C1F1}"/>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04CEACCF-248B-091C-73D3-B28E0E066312}"/>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21D92090-F326-16D0-E9CC-AD10ED378B0C}"/>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C1DC17A5-5808-1FCF-C8DF-C46B8C13A348}"/>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5A6BA642-F7F6-B33D-0F97-3417E85B3A59}"/>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8F769455-FFDD-5CCB-C7E6-32C6FA4BEF23}"/>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1140326E-8E7F-23F8-F3C3-222C762B434B}"/>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1405EB39-23B1-2E85-2500-694C09B9E1C2}"/>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0AD73ACA-33EB-3169-0AB6-88DB732D8F2D}"/>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3D29D547-7EA3-47ED-F7F5-F25953E62D68}"/>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DE284DDD-6CA0-46AB-7F05-65A99F79D7DE}"/>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A6612280-CB90-F106-89A7-A7E63A5B3FE1}"/>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EA3B13E1-E9C0-4BAD-5CC0-858A35DD4E48}"/>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318DBF3C-A2E7-1F82-45E2-CD778C2E7322}"/>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03785601-74DC-D711-B0A3-F5CF28273D45}"/>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BB990409-48D5-9B39-D9D9-7F124FF6FD34}"/>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42852FB2-5ED4-ACFA-866B-65B71F2537B0}"/>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03D6EA53-6E9A-71D5-FCA2-ED0C136A4809}"/>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111B98C0-6A7D-C61E-3FB2-8552FA0373E4}"/>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F0066CF9-0A69-DE53-EF04-D343A7FAA00E}"/>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DC89B2D9-C3E1-9904-FF73-66CA77DDF623}"/>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75973957-B28E-D911-BA98-C196D7368B66}"/>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E146066C-1347-5707-D533-B218393C8BC6}"/>
              </a:ext>
            </a:extLst>
          </p:cNvPr>
          <p:cNvSpPr txBox="1"/>
          <p:nvPr/>
        </p:nvSpPr>
        <p:spPr>
          <a:xfrm>
            <a:off x="1915827" y="1044494"/>
            <a:ext cx="6848222" cy="1569620"/>
          </a:xfrm>
          <a:prstGeom prst="rect">
            <a:avLst/>
          </a:prstGeom>
          <a:noFill/>
          <a:ln>
            <a:noFill/>
          </a:ln>
        </p:spPr>
        <p:txBody>
          <a:bodyPr spcFirstLastPara="1" wrap="square" lIns="91425" tIns="45700" rIns="91425" bIns="45700" anchor="t" anchorCtr="0">
            <a:spAutoFit/>
          </a:bodyPr>
          <a:lstStyle/>
          <a:p>
            <a:pPr marL="82035" lvl="0" algn="l" rtl="0">
              <a:spcBef>
                <a:spcPts val="0"/>
              </a:spcBef>
              <a:spcAft>
                <a:spcPts val="0"/>
              </a:spcAft>
              <a:buSzPts val="2308"/>
            </a:pPr>
            <a:r>
              <a:rPr lang="en-GB"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Anthemis Nobilis Flower Oil</a:t>
            </a:r>
          </a:p>
          <a:p>
            <a:pPr marL="367785" lvl="0" indent="-285750" algn="l" rtl="0">
              <a:spcBef>
                <a:spcPts val="0"/>
              </a:spcBef>
              <a:spcAft>
                <a:spcPts val="0"/>
              </a:spcAft>
              <a:buSzPts val="2308"/>
              <a:buFont typeface="Arial" panose="020B0604020202020204" pitchFamily="34" charset="0"/>
              <a:buChar char="•"/>
            </a:pPr>
            <a:r>
              <a:rPr lang="en-CA"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Anti-inflammatory</a:t>
            </a:r>
          </a:p>
          <a:p>
            <a:pPr marL="367785" lvl="0" indent="-285750" algn="l" rtl="0">
              <a:spcBef>
                <a:spcPts val="0"/>
              </a:spcBef>
              <a:spcAft>
                <a:spcPts val="0"/>
              </a:spcAft>
              <a:buSzPts val="2308"/>
              <a:buFont typeface="Arial" panose="020B0604020202020204" pitchFamily="34" charset="0"/>
              <a:buChar char="•"/>
            </a:pPr>
            <a:r>
              <a:rPr lang="en-CA" sz="2400">
                <a:solidFill>
                  <a:srgbClr val="000000"/>
                </a:solidFill>
                <a:latin typeface="Lato" panose="020F0502020204030203" pitchFamily="34" charset="0"/>
                <a:ea typeface="Calibri" panose="020F0502020204030204" pitchFamily="34" charset="0"/>
                <a:cs typeface="Times New Roman" panose="02020603050405020304" pitchFamily="18" charset="0"/>
              </a:rPr>
              <a:t>C</a:t>
            </a:r>
            <a:r>
              <a:rPr lang="en-CA"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ell regenerating</a:t>
            </a:r>
          </a:p>
          <a:p>
            <a:pPr marL="82035" lvl="0" algn="l" rtl="0">
              <a:spcBef>
                <a:spcPts val="0"/>
              </a:spcBef>
              <a:spcAft>
                <a:spcPts val="0"/>
              </a:spcAft>
              <a:buSzPts val="2308"/>
            </a:pPr>
            <a:endParaRPr lang="en-GB" sz="2400">
              <a:solidFill>
                <a:srgbClr val="000000"/>
              </a:solidFill>
              <a:effectLst/>
              <a:latin typeface="Lato" panose="020F0502020204030203" pitchFamily="34" charset="0"/>
              <a:ea typeface="Calibri" panose="020F0502020204030204" pitchFamily="34" charset="0"/>
              <a:cs typeface="Times New Roman" panose="02020603050405020304" pitchFamily="18" charset="0"/>
            </a:endParaRPr>
          </a:p>
        </p:txBody>
      </p:sp>
      <p:sp>
        <p:nvSpPr>
          <p:cNvPr id="2" name="Google Shape;90;p8">
            <a:extLst>
              <a:ext uri="{FF2B5EF4-FFF2-40B4-BE49-F238E27FC236}">
                <a16:creationId xmlns:a16="http://schemas.microsoft.com/office/drawing/2014/main" id="{261C8863-0119-8E13-36B2-7AC92F587A1C}"/>
              </a:ext>
            </a:extLst>
          </p:cNvPr>
          <p:cNvSpPr txBox="1">
            <a:spLocks/>
          </p:cNvSpPr>
          <p:nvPr/>
        </p:nvSpPr>
        <p:spPr>
          <a:xfrm>
            <a:off x="193250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Chamomile Roman</a:t>
            </a:r>
          </a:p>
        </p:txBody>
      </p:sp>
      <p:pic>
        <p:nvPicPr>
          <p:cNvPr id="3" name="Picture 2" descr="Free Magnolia Branches photo and picture">
            <a:extLst>
              <a:ext uri="{FF2B5EF4-FFF2-40B4-BE49-F238E27FC236}">
                <a16:creationId xmlns:a16="http://schemas.microsoft.com/office/drawing/2014/main" id="{283D2250-3F29-0BFF-6460-A59B2AA209D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90;p8">
            <a:extLst>
              <a:ext uri="{FF2B5EF4-FFF2-40B4-BE49-F238E27FC236}">
                <a16:creationId xmlns:a16="http://schemas.microsoft.com/office/drawing/2014/main" id="{BEDAE6FF-3E8E-BA14-B1AE-166E8F688CB2}"/>
              </a:ext>
            </a:extLst>
          </p:cNvPr>
          <p:cNvSpPr txBox="1">
            <a:spLocks/>
          </p:cNvSpPr>
          <p:nvPr/>
        </p:nvSpPr>
        <p:spPr>
          <a:xfrm>
            <a:off x="1962508" y="2310919"/>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Spearmint</a:t>
            </a:r>
          </a:p>
        </p:txBody>
      </p:sp>
      <p:sp>
        <p:nvSpPr>
          <p:cNvPr id="5" name="Google Shape;92;p8">
            <a:extLst>
              <a:ext uri="{FF2B5EF4-FFF2-40B4-BE49-F238E27FC236}">
                <a16:creationId xmlns:a16="http://schemas.microsoft.com/office/drawing/2014/main" id="{E6AC9390-25BE-39F3-5248-975633B76028}"/>
              </a:ext>
            </a:extLst>
          </p:cNvPr>
          <p:cNvSpPr txBox="1"/>
          <p:nvPr/>
        </p:nvSpPr>
        <p:spPr>
          <a:xfrm>
            <a:off x="1833435" y="2820767"/>
            <a:ext cx="6848222" cy="1569620"/>
          </a:xfrm>
          <a:prstGeom prst="rect">
            <a:avLst/>
          </a:prstGeom>
          <a:noFill/>
          <a:ln>
            <a:noFill/>
          </a:ln>
        </p:spPr>
        <p:txBody>
          <a:bodyPr spcFirstLastPara="1" wrap="square" lIns="91425" tIns="45700" rIns="91425" bIns="45700" anchor="t" anchorCtr="0">
            <a:spAutoFit/>
          </a:bodyPr>
          <a:lstStyle/>
          <a:p>
            <a:pPr marL="82035" lvl="0" algn="l" rtl="0">
              <a:spcBef>
                <a:spcPts val="0"/>
              </a:spcBef>
              <a:spcAft>
                <a:spcPts val="0"/>
              </a:spcAft>
              <a:buSzPts val="2308"/>
            </a:pPr>
            <a:r>
              <a:rPr lang="en-GB"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Mentha </a:t>
            </a:r>
            <a:r>
              <a:rPr lang="en-GB" sz="2400" err="1">
                <a:solidFill>
                  <a:srgbClr val="000000"/>
                </a:solidFill>
                <a:effectLst/>
                <a:latin typeface="Lato" panose="020F0502020204030203" pitchFamily="34" charset="0"/>
                <a:ea typeface="Calibri" panose="020F0502020204030204" pitchFamily="34" charset="0"/>
                <a:cs typeface="Times New Roman" panose="02020603050405020304" pitchFamily="18" charset="0"/>
              </a:rPr>
              <a:t>Viridis</a:t>
            </a:r>
            <a:r>
              <a:rPr lang="en-GB"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 </a:t>
            </a:r>
          </a:p>
          <a:p>
            <a:pPr marL="367785" lvl="0" indent="-285750" algn="l" rtl="0">
              <a:spcBef>
                <a:spcPts val="0"/>
              </a:spcBef>
              <a:spcAft>
                <a:spcPts val="0"/>
              </a:spcAft>
              <a:buSzPts val="2308"/>
              <a:buFont typeface="Arial" panose="020B0604020202020204" pitchFamily="34" charset="0"/>
              <a:buChar char="•"/>
            </a:pPr>
            <a:r>
              <a:rPr lang="en-CA"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Antimicrobial</a:t>
            </a:r>
          </a:p>
          <a:p>
            <a:pPr marL="367785" lvl="0" indent="-285750" algn="l" rtl="0">
              <a:spcBef>
                <a:spcPts val="0"/>
              </a:spcBef>
              <a:spcAft>
                <a:spcPts val="0"/>
              </a:spcAft>
              <a:buSzPts val="2308"/>
              <a:buFont typeface="Arial" panose="020B0604020202020204" pitchFamily="34" charset="0"/>
              <a:buChar char="•"/>
            </a:pPr>
            <a:r>
              <a:rPr lang="en-CA"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Moisturiser</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82035" lvl="0" algn="l" rtl="0">
              <a:spcBef>
                <a:spcPts val="0"/>
              </a:spcBef>
              <a:spcAft>
                <a:spcPts val="0"/>
              </a:spcAft>
              <a:buSzPts val="2308"/>
            </a:pPr>
            <a:r>
              <a:rPr lang="en-GB"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 </a:t>
            </a:r>
          </a:p>
        </p:txBody>
      </p:sp>
      <p:sp>
        <p:nvSpPr>
          <p:cNvPr id="7" name="Google Shape;90;p8">
            <a:extLst>
              <a:ext uri="{FF2B5EF4-FFF2-40B4-BE49-F238E27FC236}">
                <a16:creationId xmlns:a16="http://schemas.microsoft.com/office/drawing/2014/main" id="{AEFAF5A9-9A80-5150-73E8-808E617451F2}"/>
              </a:ext>
            </a:extLst>
          </p:cNvPr>
          <p:cNvSpPr txBox="1">
            <a:spLocks/>
          </p:cNvSpPr>
          <p:nvPr/>
        </p:nvSpPr>
        <p:spPr>
          <a:xfrm>
            <a:off x="2011736" y="4350240"/>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Orange Sweet </a:t>
            </a:r>
            <a:endParaRPr lang="en-GB">
              <a:solidFill>
                <a:srgbClr val="FF0000"/>
              </a:solidFill>
            </a:endParaRPr>
          </a:p>
        </p:txBody>
      </p:sp>
      <p:sp>
        <p:nvSpPr>
          <p:cNvPr id="8" name="TextBox 7">
            <a:extLst>
              <a:ext uri="{FF2B5EF4-FFF2-40B4-BE49-F238E27FC236}">
                <a16:creationId xmlns:a16="http://schemas.microsoft.com/office/drawing/2014/main" id="{F38EFEDF-5129-6562-E7EF-F3239A834823}"/>
              </a:ext>
            </a:extLst>
          </p:cNvPr>
          <p:cNvSpPr txBox="1"/>
          <p:nvPr/>
        </p:nvSpPr>
        <p:spPr>
          <a:xfrm>
            <a:off x="2011736" y="5135030"/>
            <a:ext cx="5732660" cy="1569660"/>
          </a:xfrm>
          <a:prstGeom prst="rect">
            <a:avLst/>
          </a:prstGeom>
          <a:noFill/>
        </p:spPr>
        <p:txBody>
          <a:bodyPr wrap="none" rtlCol="0">
            <a:spAutoFit/>
          </a:bodyPr>
          <a:lstStyle/>
          <a:p>
            <a:r>
              <a:rPr lang="en-GB" sz="2400">
                <a:latin typeface="Lato" panose="020F0502020204030203" pitchFamily="34" charset="0"/>
                <a:ea typeface="Lato" panose="020F0502020204030203" pitchFamily="34" charset="0"/>
                <a:cs typeface="Lato" panose="020F0502020204030203" pitchFamily="34" charset="0"/>
              </a:rPr>
              <a:t>Citrus Aurantium Dulcis</a:t>
            </a:r>
          </a:p>
          <a:p>
            <a:pPr marL="285750" indent="-285750">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Antiseptic and anti-inflammatory</a:t>
            </a:r>
          </a:p>
          <a:p>
            <a:pPr marL="285750" indent="-285750">
              <a:buFont typeface="Arial" panose="020B0604020202020204" pitchFamily="34" charset="0"/>
              <a:buChar char="•"/>
            </a:pPr>
            <a:r>
              <a:rPr lang="en-GB" sz="2400">
                <a:effectLst/>
                <a:latin typeface="Lato" panose="020F0502020204030203" pitchFamily="34" charset="0"/>
                <a:ea typeface="Lato" panose="020F0502020204030203" pitchFamily="34" charset="0"/>
                <a:cs typeface="Lato" panose="020F0502020204030203" pitchFamily="34" charset="0"/>
              </a:rPr>
              <a:t>Increase the ability to absorb vitamin C</a:t>
            </a:r>
          </a:p>
          <a:p>
            <a:endParaRPr lang="en-GB" sz="2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28473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A2FDC15D-747E-3554-2E01-85A1AFB46B80}"/>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ED0120F7-B9CB-17CF-7E88-96B6BC92A0D4}"/>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3505CCE8-A8DC-55A5-A7B5-E4E92811B7B7}"/>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00A65CF7-40AF-CAD2-721D-B80974AE9851}"/>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3A91F029-4CD4-F4F3-13E0-52F318280720}"/>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B39705E1-546A-3253-A06A-707EBA8D4FA1}"/>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1547770F-08F4-3928-3C20-8757D49611F0}"/>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F12F2969-1B25-2CAE-BDB9-6A721EE47CE1}"/>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E4E189F6-F446-1A53-A571-BE6105828214}"/>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B64CAB1A-A673-FA77-F4FC-E788BD41C7B1}"/>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29FBA7A9-1D4E-887A-1562-C549EC18E9DF}"/>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738700B2-7042-3CA8-7A5D-5C513477941B}"/>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8A729FB4-4007-79E7-B920-F6D9C1256FD7}"/>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D65B2B2B-CC3C-F503-A8FB-8C0AA7BF61E7}"/>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98D333CB-BA8D-3D17-09A6-274B0B643151}"/>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65D62D5A-D03B-3448-969E-A0ADA066DBE4}"/>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18C11C97-96AE-32C7-1BF2-05F746CDA3D1}"/>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A5D74F1E-0AE8-10EF-09BE-6A198DCC8E24}"/>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E088D63F-F13C-4C0F-DFD4-4950004E01A9}"/>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DF9B9A90-7A4F-9139-54F6-9DA84E8BEA08}"/>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7580B2D3-F661-E43B-EF44-686E1DA32D27}"/>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A8EAC485-DF63-9EE0-0712-4A762CB2174F}"/>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8C2D9292-4386-49D8-D9E4-27E2EB57E4FF}"/>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76472F17-A471-DE6D-1DE2-F34921BD2A05}"/>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79277FD6-2EC3-2BE8-E220-0525B536CA46}"/>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808862C6-331A-B78D-3EE5-49DEBEE11146}"/>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DCFED232-C145-FF8C-31F4-DF5BA17133E2}"/>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514A15F2-C489-4C76-6BF4-6FDACC2CC9E1}"/>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0131419D-22AD-4536-5350-EEA4B2EFC3E4}"/>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423DCA11-4F5B-5633-2A1A-FF46BAAF92D8}"/>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F7E9117D-17CF-8EC6-EFE0-FB92C192A195}"/>
              </a:ext>
            </a:extLst>
          </p:cNvPr>
          <p:cNvSpPr txBox="1"/>
          <p:nvPr/>
        </p:nvSpPr>
        <p:spPr>
          <a:xfrm>
            <a:off x="1857788" y="1085041"/>
            <a:ext cx="6848222" cy="2913578"/>
          </a:xfrm>
          <a:prstGeom prst="rect">
            <a:avLst/>
          </a:prstGeom>
          <a:noFill/>
          <a:ln>
            <a:noFill/>
          </a:ln>
        </p:spPr>
        <p:txBody>
          <a:bodyPr spcFirstLastPara="1" wrap="square" lIns="91425" tIns="45700" rIns="91425" bIns="45700" anchor="t" anchorCtr="0">
            <a:spAutoFit/>
          </a:bodyPr>
          <a:lstStyle/>
          <a:p>
            <a:pPr>
              <a:lnSpc>
                <a:spcPct val="105000"/>
              </a:lnSpc>
              <a:spcAft>
                <a:spcPts val="800"/>
              </a:spcAft>
            </a:pPr>
            <a:r>
              <a:rPr lang="en-GB" sz="2400">
                <a:latin typeface="Lato" panose="020F0502020204030203" pitchFamily="34" charset="0"/>
                <a:ea typeface="Lato" panose="020F0502020204030203" pitchFamily="34" charset="0"/>
                <a:cs typeface="Lato" panose="020F0502020204030203" pitchFamily="34" charset="0"/>
              </a:rPr>
              <a:t>Eugenia </a:t>
            </a:r>
            <a:r>
              <a:rPr lang="en-GB" sz="2400" err="1">
                <a:latin typeface="Lato" panose="020F0502020204030203" pitchFamily="34" charset="0"/>
                <a:ea typeface="Lato" panose="020F0502020204030203" pitchFamily="34" charset="0"/>
                <a:cs typeface="Lato" panose="020F0502020204030203" pitchFamily="34" charset="0"/>
              </a:rPr>
              <a:t>Caryophyllus</a:t>
            </a:r>
            <a:r>
              <a:rPr lang="en-GB" sz="2400">
                <a:latin typeface="Lato" panose="020F0502020204030203" pitchFamily="34" charset="0"/>
                <a:ea typeface="Lato" panose="020F0502020204030203" pitchFamily="34" charset="0"/>
                <a:cs typeface="Lato" panose="020F0502020204030203" pitchFamily="34" charset="0"/>
              </a:rPr>
              <a:t> </a:t>
            </a:r>
          </a:p>
          <a:p>
            <a:pPr marL="342900" indent="-342900">
              <a:lnSpc>
                <a:spcPct val="105000"/>
              </a:lnSpc>
              <a:spcAft>
                <a:spcPts val="800"/>
              </a:spcAft>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Fight off acne.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5000"/>
              </a:lnSpc>
              <a:spcAft>
                <a:spcPts val="800"/>
              </a:spcAft>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Antimicrobial</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5000"/>
              </a:lnSpc>
              <a:spcAft>
                <a:spcPts val="800"/>
              </a:spcAft>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Pain relief</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5000"/>
              </a:lnSpc>
              <a:spcAft>
                <a:spcPts val="800"/>
              </a:spcAft>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Muscle pain</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GB" sz="2400">
                <a:effectLst/>
                <a:latin typeface="Lato" panose="020F0502020204030203" pitchFamily="34" charset="0"/>
                <a:ea typeface="Calibri" panose="020F0502020204030204" pitchFamily="34" charset="0"/>
                <a:cs typeface="Times New Roman" panose="02020603050405020304" pitchFamily="18" charset="0"/>
              </a:rPr>
              <a:t>Tired limbs</a:t>
            </a:r>
          </a:p>
        </p:txBody>
      </p:sp>
      <p:sp>
        <p:nvSpPr>
          <p:cNvPr id="2" name="Google Shape;90;p8">
            <a:extLst>
              <a:ext uri="{FF2B5EF4-FFF2-40B4-BE49-F238E27FC236}">
                <a16:creationId xmlns:a16="http://schemas.microsoft.com/office/drawing/2014/main" id="{B4E74F36-EC67-ADF0-B1AD-E7122EFE7094}"/>
              </a:ext>
            </a:extLst>
          </p:cNvPr>
          <p:cNvSpPr txBox="1">
            <a:spLocks/>
          </p:cNvSpPr>
          <p:nvPr/>
        </p:nvSpPr>
        <p:spPr>
          <a:xfrm>
            <a:off x="2040103"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Clove</a:t>
            </a:r>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F6480449-0A68-0DC7-C94D-992C61326F4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90;p8">
            <a:extLst>
              <a:ext uri="{FF2B5EF4-FFF2-40B4-BE49-F238E27FC236}">
                <a16:creationId xmlns:a16="http://schemas.microsoft.com/office/drawing/2014/main" id="{D0863A73-3C6A-9DD8-E3E7-D097CC331E33}"/>
              </a:ext>
            </a:extLst>
          </p:cNvPr>
          <p:cNvSpPr txBox="1">
            <a:spLocks/>
          </p:cNvSpPr>
          <p:nvPr/>
        </p:nvSpPr>
        <p:spPr>
          <a:xfrm>
            <a:off x="1984843" y="4201661"/>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Cypress</a:t>
            </a:r>
            <a:endParaRPr lang="en-GB">
              <a:solidFill>
                <a:srgbClr val="FF0000"/>
              </a:solidFill>
            </a:endParaRPr>
          </a:p>
        </p:txBody>
      </p:sp>
      <p:sp>
        <p:nvSpPr>
          <p:cNvPr id="5" name="TextBox 4">
            <a:extLst>
              <a:ext uri="{FF2B5EF4-FFF2-40B4-BE49-F238E27FC236}">
                <a16:creationId xmlns:a16="http://schemas.microsoft.com/office/drawing/2014/main" id="{D4F10165-9A0F-16C9-7DF8-88C24ACD2D67}"/>
              </a:ext>
            </a:extLst>
          </p:cNvPr>
          <p:cNvSpPr txBox="1"/>
          <p:nvPr/>
        </p:nvSpPr>
        <p:spPr>
          <a:xfrm>
            <a:off x="1884906" y="4842457"/>
            <a:ext cx="4822154" cy="2308324"/>
          </a:xfrm>
          <a:prstGeom prst="rect">
            <a:avLst/>
          </a:prstGeom>
          <a:noFill/>
        </p:spPr>
        <p:txBody>
          <a:bodyPr wrap="none" rtlCol="0">
            <a:spAutoFit/>
          </a:bodyPr>
          <a:lstStyle/>
          <a:p>
            <a:r>
              <a:rPr lang="en-GB" sz="2400">
                <a:latin typeface="Lato" panose="020F0502020204030203" pitchFamily="34" charset="0"/>
                <a:ea typeface="Lato" panose="020F0502020204030203" pitchFamily="34" charset="0"/>
                <a:cs typeface="Lato" panose="020F0502020204030203" pitchFamily="34" charset="0"/>
              </a:rPr>
              <a:t>Cupressus Sempervirens</a:t>
            </a:r>
          </a:p>
          <a:p>
            <a:pPr marL="342900" indent="-342900">
              <a:buFont typeface="Arial" panose="020B0604020202020204" pitchFamily="34" charset="0"/>
              <a:buChar char="•"/>
            </a:pPr>
            <a:r>
              <a:rPr lang="en-CA" sz="24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Antimicrobial</a:t>
            </a:r>
            <a:endParaRPr lang="en-GB" sz="2400">
              <a:latin typeface="Lato" panose="020F0502020204030203" pitchFamily="34" charset="0"/>
              <a:ea typeface="Lato" panose="020F0502020204030203" pitchFamily="34" charset="0"/>
              <a:cs typeface="Lato" panose="020F0502020204030203" pitchFamily="34" charset="0"/>
            </a:endParaRPr>
          </a:p>
          <a:p>
            <a:pPr marL="342900" indent="-342900">
              <a:buFont typeface="Arial" panose="020B0604020202020204" pitchFamily="34" charset="0"/>
              <a:buChar char="•"/>
            </a:pPr>
            <a:r>
              <a:rPr lang="en-GB" sz="2400">
                <a:latin typeface="Lato" panose="020F0502020204030203" pitchFamily="34" charset="0"/>
                <a:ea typeface="Lato" panose="020F0502020204030203" pitchFamily="34" charset="0"/>
                <a:cs typeface="Lato" panose="020F0502020204030203" pitchFamily="34" charset="0"/>
              </a:rPr>
              <a:t>Acne</a:t>
            </a:r>
          </a:p>
          <a:p>
            <a:pPr marL="342900" indent="-342900">
              <a:buFont typeface="Arial" panose="020B0604020202020204" pitchFamily="34" charset="0"/>
              <a:buChar char="•"/>
            </a:pPr>
            <a:r>
              <a:rPr lang="en-GB" sz="2400">
                <a:latin typeface="Lato" panose="020F0502020204030203" pitchFamily="34" charset="0"/>
                <a:ea typeface="Lato" panose="020F0502020204030203" pitchFamily="34" charset="0"/>
                <a:cs typeface="Lato" panose="020F0502020204030203" pitchFamily="34" charset="0"/>
              </a:rPr>
              <a:t>Herpes – Warts and Cold sores </a:t>
            </a:r>
          </a:p>
          <a:p>
            <a:r>
              <a:rPr lang="en-GB" sz="2400">
                <a:latin typeface="Lato" panose="020F0502020204030203" pitchFamily="34" charset="0"/>
                <a:ea typeface="Lato" panose="020F0502020204030203" pitchFamily="34" charset="0"/>
                <a:cs typeface="Lato" panose="020F0502020204030203" pitchFamily="34" charset="0"/>
              </a:rPr>
              <a:t> </a:t>
            </a:r>
          </a:p>
          <a:p>
            <a:endParaRPr lang="en-GB" sz="2400"/>
          </a:p>
        </p:txBody>
      </p:sp>
    </p:spTree>
    <p:extLst>
      <p:ext uri="{BB962C8B-B14F-4D97-AF65-F5344CB8AC3E}">
        <p14:creationId xmlns:p14="http://schemas.microsoft.com/office/powerpoint/2010/main" val="231065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FB732B6F-CB8B-ACAC-837B-47EFD916F4DE}"/>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43E756EE-3C92-3576-6CD9-FAF02E85697B}"/>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CE5D9223-72AB-3F07-6678-A473BE3BF388}"/>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91E1E7E5-656D-69F6-84C0-1250EE083251}"/>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E5E6D3EA-EE72-25D1-9E71-1830DD635E22}"/>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B7D12C4C-6D37-8046-0044-F46140D6B58E}"/>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EA2F2341-5EEA-A6A1-DA8E-1A8084C6A112}"/>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D9660FD2-5FA6-331D-6F35-91C5CDE882E8}"/>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FBF2A5B2-AA8D-7E46-96C6-C57B2AB0F73B}"/>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14C47145-99F6-D99D-B704-03A4731874BB}"/>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1E3238E5-5252-F029-6AE2-268449FD8FEB}"/>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908909B3-B7B9-471A-A5EF-8E786E5C16B6}"/>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A669F0CC-DC62-962A-3AED-3EDFBEA6C792}"/>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77DE4F85-66E2-927D-CCF6-8EDC075BA2BF}"/>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C510EBD1-5ED6-3AAC-69D1-700D07EB5893}"/>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DDEF9891-B811-40E3-5689-D8F15669E8BA}"/>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96051C8E-1848-3DE4-EE22-E196BFCCF6A9}"/>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E0207684-702A-DC8A-F3DA-E1DCE3EF41E1}"/>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CF93EED6-DB87-E9B2-0DB3-594FE22916D2}"/>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09F31054-5F72-8ABE-C93A-80DC5F00B229}"/>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5F393254-A71F-C4DD-15AF-2E7E8371C847}"/>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3A5FB556-718B-EDC3-5063-3D5EB266AD09}"/>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0CDC1A07-CBFE-54F0-CB00-9D897809D570}"/>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A49780A6-EA33-700A-B69D-5E9370B3C156}"/>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8B74C314-BC90-DE93-8376-C4F472B5355F}"/>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BE2DC71B-0008-8F17-7083-ED013C081658}"/>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D5163994-7391-44C7-5C97-0A5E480A92E7}"/>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D35018E4-C0B1-3051-8C07-04FC1B641F3B}"/>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7A2CCD9F-C857-7622-8458-A739D4FDD6FC}"/>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6F0A72B6-BA54-4B28-DB14-49F6D6EAC4AB}"/>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DF17E70A-5AAE-F4DE-08BE-E94FE2FB3533}"/>
              </a:ext>
            </a:extLst>
          </p:cNvPr>
          <p:cNvSpPr txBox="1"/>
          <p:nvPr/>
        </p:nvSpPr>
        <p:spPr>
          <a:xfrm>
            <a:off x="1797803" y="1250552"/>
            <a:ext cx="6848222" cy="4751517"/>
          </a:xfrm>
          <a:prstGeom prst="rect">
            <a:avLst/>
          </a:prstGeom>
          <a:noFill/>
          <a:ln>
            <a:noFill/>
          </a:ln>
        </p:spPr>
        <p:txBody>
          <a:bodyPr spcFirstLastPara="1" wrap="square" lIns="91425" tIns="45700" rIns="91425" bIns="45700" anchor="t" anchorCtr="0">
            <a:spAutoFit/>
          </a:bodyPr>
          <a:lstStyle/>
          <a:p>
            <a:r>
              <a:rPr lang="en-US" sz="1800" b="1">
                <a:effectLst/>
                <a:latin typeface="Lato" panose="020F0502020204030203" pitchFamily="34" charset="0"/>
                <a:ea typeface="Times New Roman" panose="02020603050405020304" pitchFamily="18" charset="0"/>
              </a:rPr>
              <a:t>Pine Scotch </a:t>
            </a:r>
            <a:r>
              <a:rPr lang="en-US" sz="1800">
                <a:effectLst/>
                <a:latin typeface="Lato" panose="020F0502020204030203" pitchFamily="34" charset="0"/>
                <a:ea typeface="Times New Roman" panose="02020603050405020304" pitchFamily="18" charset="0"/>
              </a:rPr>
              <a:t>- </a:t>
            </a:r>
            <a:r>
              <a:rPr lang="en-GB" sz="18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Pinus Sylvestris</a:t>
            </a:r>
          </a:p>
          <a:p>
            <a:pPr>
              <a:lnSpc>
                <a:spcPct val="102000"/>
              </a:lnSpc>
              <a:spcAft>
                <a:spcPts val="800"/>
              </a:spcAft>
            </a:pPr>
            <a:r>
              <a:rPr lang="en-GB" sz="1800">
                <a:solidFill>
                  <a:srgbClr val="000000"/>
                </a:solidFill>
                <a:effectLst/>
                <a:latin typeface="Lato" panose="020F0502020204030203" pitchFamily="34" charset="0"/>
                <a:ea typeface="Calibri" panose="020F0502020204030204" pitchFamily="34" charset="0"/>
                <a:cs typeface="Times New Roman" panose="02020603050405020304" pitchFamily="18" charset="0"/>
              </a:rPr>
              <a:t>Antimicrobial, Anti-inflammatory, Reduce the appearance of scares. Treat minor wounds. Clarifying properties.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r>
              <a:rPr lang="en-US" sz="1800">
                <a:effectLst/>
                <a:latin typeface="Lato" panose="020F0502020204030203" pitchFamily="34" charset="0"/>
                <a:ea typeface="Times New Roman" panose="02020603050405020304" pitchFamily="18" charset="0"/>
              </a:rPr>
              <a:t>	</a:t>
            </a:r>
          </a:p>
          <a:p>
            <a:r>
              <a:rPr lang="en-US" sz="1800" b="1">
                <a:effectLst/>
                <a:latin typeface="Lato" panose="020F0502020204030203" pitchFamily="34" charset="0"/>
                <a:ea typeface="Times New Roman" panose="02020603050405020304" pitchFamily="18" charset="0"/>
              </a:rPr>
              <a:t>Cedarwood </a:t>
            </a:r>
            <a:r>
              <a:rPr lang="en-US" sz="1800">
                <a:effectLst/>
                <a:latin typeface="Lato" panose="020F0502020204030203" pitchFamily="34" charset="0"/>
                <a:ea typeface="Times New Roman" panose="02020603050405020304" pitchFamily="18" charset="0"/>
              </a:rPr>
              <a:t>- </a:t>
            </a:r>
            <a:r>
              <a:rPr lang="en-GB" sz="1800" err="1">
                <a:effectLst/>
                <a:latin typeface="Lato" panose="020F0502020204030203" pitchFamily="34" charset="0"/>
                <a:ea typeface="Calibri" panose="020F0502020204030204" pitchFamily="34" charset="0"/>
                <a:cs typeface="Times New Roman" panose="02020603050405020304" pitchFamily="18" charset="0"/>
              </a:rPr>
              <a:t>Cedrus</a:t>
            </a:r>
            <a:r>
              <a:rPr lang="en-GB" sz="1800">
                <a:effectLst/>
                <a:latin typeface="Lato" panose="020F0502020204030203" pitchFamily="34" charset="0"/>
                <a:ea typeface="Calibri" panose="020F0502020204030204" pitchFamily="34" charset="0"/>
                <a:cs typeface="Times New Roman" panose="02020603050405020304" pitchFamily="18" charset="0"/>
              </a:rPr>
              <a:t> Atlantica </a:t>
            </a:r>
          </a:p>
          <a:p>
            <a:pPr>
              <a:lnSpc>
                <a:spcPct val="102000"/>
              </a:lnSpc>
              <a:spcAft>
                <a:spcPts val="800"/>
              </a:spcAft>
            </a:pPr>
            <a:r>
              <a:rPr lang="en-GB" sz="1800">
                <a:effectLst/>
                <a:latin typeface="Lato" panose="020F0502020204030203" pitchFamily="34" charset="0"/>
                <a:ea typeface="Calibri" panose="020F0502020204030204" pitchFamily="34" charset="0"/>
                <a:cs typeface="Times New Roman" panose="02020603050405020304" pitchFamily="18" charset="0"/>
              </a:rPr>
              <a:t>Promote hair growth and reduce hair loss. Antiseptic, Anti-inflammatory, Antispasmodic, Diuretic, Insecticidal, Antifungal</a:t>
            </a:r>
          </a:p>
          <a:p>
            <a:r>
              <a:rPr lang="en-US" sz="1800">
                <a:effectLst/>
                <a:latin typeface="Lato" panose="020F0502020204030203" pitchFamily="34" charset="0"/>
                <a:ea typeface="Times New Roman" panose="02020603050405020304" pitchFamily="18" charset="0"/>
              </a:rPr>
              <a:t>	</a:t>
            </a:r>
          </a:p>
          <a:p>
            <a:r>
              <a:rPr lang="en-US" sz="1800" b="1">
                <a:effectLst/>
                <a:latin typeface="Lato" panose="020F0502020204030203" pitchFamily="34" charset="0"/>
                <a:ea typeface="Times New Roman" panose="02020603050405020304" pitchFamily="18" charset="0"/>
              </a:rPr>
              <a:t>Basil </a:t>
            </a:r>
            <a:r>
              <a:rPr lang="en-US">
                <a:latin typeface="Lato" panose="020F0502020204030203" pitchFamily="34" charset="0"/>
                <a:ea typeface="Times New Roman" panose="02020603050405020304" pitchFamily="18" charset="0"/>
              </a:rPr>
              <a:t>- </a:t>
            </a:r>
            <a:r>
              <a:rPr lang="en-US" sz="1800" err="1">
                <a:effectLst/>
                <a:latin typeface="Lato" panose="020F0502020204030203" pitchFamily="34" charset="0"/>
                <a:ea typeface="Times New Roman" panose="02020603050405020304" pitchFamily="18" charset="0"/>
                <a:cs typeface="Times New Roman" panose="02020603050405020304" pitchFamily="18" charset="0"/>
              </a:rPr>
              <a:t>Ocimum</a:t>
            </a:r>
            <a:r>
              <a:rPr lang="en-US" sz="1800">
                <a:effectLst/>
                <a:latin typeface="Lato" panose="020F0502020204030203" pitchFamily="34" charset="0"/>
                <a:ea typeface="Times New Roman" panose="02020603050405020304" pitchFamily="18" charset="0"/>
                <a:cs typeface="Times New Roman" panose="02020603050405020304" pitchFamily="18" charset="0"/>
              </a:rPr>
              <a:t> </a:t>
            </a:r>
            <a:r>
              <a:rPr lang="en-US" sz="1800" err="1">
                <a:effectLst/>
                <a:latin typeface="Lato" panose="020F0502020204030203" pitchFamily="34" charset="0"/>
                <a:ea typeface="Times New Roman" panose="02020603050405020304" pitchFamily="18" charset="0"/>
                <a:cs typeface="Times New Roman" panose="02020603050405020304" pitchFamily="18" charset="0"/>
              </a:rPr>
              <a:t>basilicum</a:t>
            </a:r>
            <a:endParaRPr lang="en-US" sz="1800" b="1">
              <a:effectLst/>
              <a:latin typeface="Lato" panose="020F0502020204030203" pitchFamily="34" charset="0"/>
              <a:ea typeface="Times New Roman" panose="02020603050405020304" pitchFamily="18" charset="0"/>
            </a:endParaRPr>
          </a:p>
          <a:p>
            <a:r>
              <a:rPr lang="en-GB" sz="1800">
                <a:effectLst/>
                <a:latin typeface="Lato" panose="020F0502020204030203" pitchFamily="34" charset="0"/>
                <a:ea typeface="Calibri" panose="020F0502020204030204" pitchFamily="34" charset="0"/>
                <a:cs typeface="Times New Roman" panose="02020603050405020304" pitchFamily="18" charset="0"/>
              </a:rPr>
              <a:t>Studies found that basil extract significantly increases sperm motility, viability, and count in rats. It can also reduce oxidative stress. It protects against testicular toxicity caused by toxic heavy metals and has anti-anxiety properties.</a:t>
            </a:r>
          </a:p>
          <a:p>
            <a:r>
              <a:rPr lang="en-US" sz="1800">
                <a:effectLst/>
                <a:latin typeface="Lato" panose="020F0502020204030203" pitchFamily="34" charset="0"/>
                <a:ea typeface="Times New Roman" panose="02020603050405020304" pitchFamily="18" charset="0"/>
              </a:rPr>
              <a:t>			</a:t>
            </a:r>
            <a:endParaRPr lang="en-GB" sz="1800">
              <a:effectLst/>
              <a:latin typeface="Times New Roman" panose="02020603050405020304" pitchFamily="18" charset="0"/>
              <a:ea typeface="Times New Roman" panose="02020603050405020304" pitchFamily="18" charset="0"/>
            </a:endParaRPr>
          </a:p>
          <a:p>
            <a:r>
              <a:rPr lang="en-US" sz="1800" b="1">
                <a:effectLst/>
                <a:latin typeface="Lato" panose="020F0502020204030203" pitchFamily="34" charset="0"/>
                <a:ea typeface="Times New Roman" panose="02020603050405020304" pitchFamily="18" charset="0"/>
                <a:cs typeface="Times New Roman" panose="02020603050405020304" pitchFamily="18" charset="0"/>
              </a:rPr>
              <a:t>Lavandin Super </a:t>
            </a:r>
            <a:r>
              <a:rPr lang="en-US" sz="1800">
                <a:effectLst/>
                <a:latin typeface="Lato" panose="020F0502020204030203" pitchFamily="34" charset="0"/>
                <a:ea typeface="Times New Roman" panose="02020603050405020304" pitchFamily="18" charset="0"/>
                <a:cs typeface="Times New Roman" panose="02020603050405020304" pitchFamily="18" charset="0"/>
              </a:rPr>
              <a:t>– Lavandula intermedia x super</a:t>
            </a:r>
          </a:p>
          <a:p>
            <a:r>
              <a:rPr lang="en-US">
                <a:latin typeface="Lato" panose="020F0502020204030203" pitchFamily="34" charset="0"/>
                <a:ea typeface="Times New Roman" panose="02020603050405020304" pitchFamily="18" charset="0"/>
                <a:cs typeface="Times New Roman" panose="02020603050405020304" pitchFamily="18" charset="0"/>
              </a:rPr>
              <a:t>Anti-fungal, anti-viral, skin healing, relaxing and calming</a:t>
            </a:r>
            <a:endParaRPr lang="en-GB" sz="2400">
              <a:latin typeface="Lato" panose="020F0502020204030203" pitchFamily="34" charset="0"/>
              <a:ea typeface="Lato" panose="020F0502020204030203" pitchFamily="34" charset="0"/>
              <a:cs typeface="Lato" panose="020F0502020204030203" pitchFamily="34" charset="0"/>
            </a:endParaRPr>
          </a:p>
        </p:txBody>
      </p:sp>
      <p:sp>
        <p:nvSpPr>
          <p:cNvPr id="2" name="Google Shape;90;p8">
            <a:extLst>
              <a:ext uri="{FF2B5EF4-FFF2-40B4-BE49-F238E27FC236}">
                <a16:creationId xmlns:a16="http://schemas.microsoft.com/office/drawing/2014/main" id="{7963B383-FB66-6E24-E0B9-2240F5ABDC20}"/>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a:solidFill>
                  <a:srgbClr val="FF0000"/>
                </a:solidFill>
              </a:rPr>
              <a:t>Nurture Men</a:t>
            </a:r>
          </a:p>
        </p:txBody>
      </p:sp>
      <p:pic>
        <p:nvPicPr>
          <p:cNvPr id="3" name="Picture 2" descr="Free Magnolia Branches photo and picture">
            <a:extLst>
              <a:ext uri="{FF2B5EF4-FFF2-40B4-BE49-F238E27FC236}">
                <a16:creationId xmlns:a16="http://schemas.microsoft.com/office/drawing/2014/main" id="{4032CE31-34B7-6EC5-309E-BEBAED06B88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699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object 2"/>
          <p:cNvSpPr/>
          <p:nvPr/>
        </p:nvSpPr>
        <p:spPr>
          <a:xfrm>
            <a:off x="1803175" y="0"/>
            <a:ext cx="0" cy="7560309"/>
          </a:xfrm>
          <a:custGeom>
            <a:avLst/>
            <a:gdLst/>
            <a:ahLst/>
            <a:cxnLst/>
            <a:rect l="l" t="t" r="r" b="b"/>
            <a:pathLst>
              <a:path h="7560309">
                <a:moveTo>
                  <a:pt x="0" y="0"/>
                </a:moveTo>
                <a:lnTo>
                  <a:pt x="0" y="7560005"/>
                </a:lnTo>
              </a:path>
            </a:pathLst>
          </a:custGeom>
          <a:ln w="6350">
            <a:solidFill>
              <a:srgbClr val="A7A9AC"/>
            </a:solidFill>
          </a:ln>
        </p:spPr>
        <p:txBody>
          <a:bodyPr wrap="square" lIns="0" tIns="0" rIns="0" bIns="0" rtlCol="0"/>
          <a:lstStyle/>
          <a:p>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50" y="5076825"/>
            <a:ext cx="2514601" cy="251460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49" y="2522866"/>
            <a:ext cx="2514600" cy="25146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9137" y="5076825"/>
            <a:ext cx="2514263" cy="2514263"/>
          </a:xfrm>
          <a:prstGeom prst="rect">
            <a:avLst/>
          </a:prstGeom>
        </p:spPr>
      </p:pic>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t="1136" b="-1"/>
          <a:stretch/>
        </p:blipFill>
        <p:spPr>
          <a:xfrm>
            <a:off x="8178799" y="0"/>
            <a:ext cx="2514601" cy="2486026"/>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79137" y="2522866"/>
            <a:ext cx="2514263" cy="2514263"/>
          </a:xfrm>
          <a:prstGeom prst="rect">
            <a:avLst/>
          </a:prstGeom>
        </p:spPr>
      </p:pic>
      <p:pic>
        <p:nvPicPr>
          <p:cNvPr id="12" name="Picture 11"/>
          <p:cNvPicPr>
            <a:picLocks noChangeAspect="1"/>
          </p:cNvPicPr>
          <p:nvPr/>
        </p:nvPicPr>
        <p:blipFill rotWithShape="1">
          <a:blip r:embed="rId7">
            <a:extLst>
              <a:ext uri="{28A0092B-C50C-407E-A947-70E740481C1C}">
                <a14:useLocalDpi xmlns:a14="http://schemas.microsoft.com/office/drawing/2010/main" val="0"/>
              </a:ext>
            </a:extLst>
          </a:blip>
          <a:srcRect t="1880"/>
          <a:stretch/>
        </p:blipFill>
        <p:spPr>
          <a:xfrm>
            <a:off x="-50801" y="0"/>
            <a:ext cx="2533651" cy="2486025"/>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79901" y="218460"/>
            <a:ext cx="2001479" cy="2001479"/>
          </a:xfrm>
          <a:prstGeom prst="rect">
            <a:avLst/>
          </a:prstGeom>
        </p:spPr>
      </p:pic>
      <p:sp>
        <p:nvSpPr>
          <p:cNvPr id="2" name="TextBox 1">
            <a:extLst>
              <a:ext uri="{FF2B5EF4-FFF2-40B4-BE49-F238E27FC236}">
                <a16:creationId xmlns:a16="http://schemas.microsoft.com/office/drawing/2014/main" id="{F11A42B8-F77F-407D-A6ED-9BBC1428537B}"/>
              </a:ext>
            </a:extLst>
          </p:cNvPr>
          <p:cNvSpPr txBox="1"/>
          <p:nvPr/>
        </p:nvSpPr>
        <p:spPr>
          <a:xfrm>
            <a:off x="3174087" y="2206129"/>
            <a:ext cx="4345228" cy="7694414"/>
          </a:xfrm>
          <a:prstGeom prst="rect">
            <a:avLst/>
          </a:prstGeom>
          <a:noFill/>
        </p:spPr>
        <p:txBody>
          <a:bodyPr wrap="none" rtlCol="0">
            <a:spAutoFit/>
          </a:bodyPr>
          <a:lstStyle/>
          <a:p>
            <a:pPr algn="ctr"/>
            <a:r>
              <a:rPr lang="en-GB" sz="2800" dirty="0">
                <a:latin typeface="Lato" panose="020F0502020204030203" pitchFamily="34" charset="0"/>
                <a:ea typeface="Lato" panose="020F0502020204030203" pitchFamily="34" charset="0"/>
                <a:cs typeface="Lato" panose="020F0502020204030203" pitchFamily="34" charset="0"/>
              </a:rPr>
              <a:t>Thank you for coming</a:t>
            </a:r>
          </a:p>
          <a:p>
            <a:pPr algn="ctr"/>
            <a:endParaRPr lang="en-GB" sz="2800" dirty="0">
              <a:latin typeface="Lato" panose="020F0502020204030203" pitchFamily="34" charset="0"/>
              <a:ea typeface="Lato" panose="020F0502020204030203" pitchFamily="34" charset="0"/>
              <a:cs typeface="Lato" panose="020F0502020204030203" pitchFamily="34" charset="0"/>
            </a:endParaRPr>
          </a:p>
          <a:p>
            <a:pPr algn="ctr"/>
            <a:r>
              <a:rPr lang="en-GB" sz="2800" dirty="0">
                <a:latin typeface="Lato" panose="020F0502020204030203" pitchFamily="34" charset="0"/>
                <a:ea typeface="Lato" panose="020F0502020204030203" pitchFamily="34" charset="0"/>
                <a:cs typeface="Lato" panose="020F0502020204030203" pitchFamily="34" charset="0"/>
              </a:rPr>
              <a:t>10% off the following oils:</a:t>
            </a:r>
          </a:p>
          <a:p>
            <a:pPr algn="ctr"/>
            <a:endParaRPr lang="en-GB" sz="2800" dirty="0">
              <a:latin typeface="Lato" panose="020F0502020204030203" pitchFamily="34" charset="0"/>
              <a:ea typeface="Lato" panose="020F0502020204030203" pitchFamily="34" charset="0"/>
              <a:cs typeface="Lato" panose="020F0502020204030203" pitchFamily="34" charset="0"/>
            </a:endParaRPr>
          </a:p>
          <a:p>
            <a:pPr algn="ctr"/>
            <a:r>
              <a:rPr lang="en-GB" sz="2800" dirty="0">
                <a:latin typeface="Lato" panose="020F0502020204030203" pitchFamily="34" charset="0"/>
                <a:ea typeface="Lato" panose="020F0502020204030203" pitchFamily="34" charset="0"/>
                <a:cs typeface="Lato" panose="020F0502020204030203" pitchFamily="34" charset="0"/>
              </a:rPr>
              <a:t>Black Spruce</a:t>
            </a:r>
          </a:p>
          <a:p>
            <a:pPr algn="ctr"/>
            <a:r>
              <a:rPr lang="en-GB" sz="2800" dirty="0">
                <a:latin typeface="Lato" panose="020F0502020204030203" pitchFamily="34" charset="0"/>
                <a:ea typeface="Lato" panose="020F0502020204030203" pitchFamily="34" charset="0"/>
                <a:cs typeface="Lato" panose="020F0502020204030203" pitchFamily="34" charset="0"/>
              </a:rPr>
              <a:t>Ylang </a:t>
            </a:r>
            <a:r>
              <a:rPr lang="en-GB" sz="2800" dirty="0" err="1">
                <a:latin typeface="Lato" panose="020F0502020204030203" pitchFamily="34" charset="0"/>
                <a:ea typeface="Lato" panose="020F0502020204030203" pitchFamily="34" charset="0"/>
                <a:cs typeface="Lato" panose="020F0502020204030203" pitchFamily="34" charset="0"/>
              </a:rPr>
              <a:t>ylang</a:t>
            </a:r>
            <a:endParaRPr lang="en-GB" sz="2800" dirty="0">
              <a:latin typeface="Lato" panose="020F0502020204030203" pitchFamily="34" charset="0"/>
              <a:ea typeface="Lato" panose="020F0502020204030203" pitchFamily="34" charset="0"/>
              <a:cs typeface="Lato" panose="020F0502020204030203" pitchFamily="34" charset="0"/>
            </a:endParaRPr>
          </a:p>
          <a:p>
            <a:pPr algn="ctr"/>
            <a:r>
              <a:rPr lang="en-GB" sz="2800" dirty="0">
                <a:latin typeface="Lato" panose="020F0502020204030203" pitchFamily="34" charset="0"/>
                <a:ea typeface="Lato" panose="020F0502020204030203" pitchFamily="34" charset="0"/>
                <a:cs typeface="Lato" panose="020F0502020204030203" pitchFamily="34" charset="0"/>
              </a:rPr>
              <a:t>Peppermint</a:t>
            </a:r>
          </a:p>
          <a:p>
            <a:pPr algn="ctr"/>
            <a:r>
              <a:rPr lang="en-GB" sz="2800" dirty="0">
                <a:latin typeface="Lato" panose="020F0502020204030203" pitchFamily="34" charset="0"/>
                <a:ea typeface="Lato" panose="020F0502020204030203" pitchFamily="34" charset="0"/>
                <a:cs typeface="Lato" panose="020F0502020204030203" pitchFamily="34" charset="0"/>
              </a:rPr>
              <a:t>Rosemary</a:t>
            </a:r>
          </a:p>
          <a:p>
            <a:pPr algn="ctr"/>
            <a:r>
              <a:rPr lang="en-GB" sz="2800" dirty="0">
                <a:latin typeface="Lato" panose="020F0502020204030203" pitchFamily="34" charset="0"/>
                <a:ea typeface="Lato" panose="020F0502020204030203" pitchFamily="34" charset="0"/>
                <a:cs typeface="Lato" panose="020F0502020204030203" pitchFamily="34" charset="0"/>
              </a:rPr>
              <a:t>Marjoram sweet</a:t>
            </a:r>
          </a:p>
          <a:p>
            <a:pPr algn="ctr"/>
            <a:r>
              <a:rPr lang="en-GB" sz="2800" dirty="0">
                <a:latin typeface="Lato" panose="020F0502020204030203" pitchFamily="34" charset="0"/>
                <a:ea typeface="Lato" panose="020F0502020204030203" pitchFamily="34" charset="0"/>
                <a:cs typeface="Lato" panose="020F0502020204030203" pitchFamily="34" charset="0"/>
              </a:rPr>
              <a:t>Nurture men</a:t>
            </a:r>
          </a:p>
          <a:p>
            <a:pPr algn="ctr"/>
            <a:endParaRPr lang="en-GB" sz="2800" dirty="0">
              <a:latin typeface="Lato" panose="020F0502020204030203" pitchFamily="34" charset="0"/>
              <a:ea typeface="Lato" panose="020F0502020204030203" pitchFamily="34" charset="0"/>
              <a:cs typeface="Lato" panose="020F0502020204030203" pitchFamily="34" charset="0"/>
            </a:endParaRPr>
          </a:p>
          <a:p>
            <a:pPr algn="ctr"/>
            <a:r>
              <a:rPr lang="en-GB" sz="1800" b="1" dirty="0">
                <a:solidFill>
                  <a:srgbClr val="FF0000"/>
                </a:solidFill>
                <a:effectLst/>
                <a:latin typeface="Lato" panose="020F0502020204030203" pitchFamily="34" charset="0"/>
                <a:ea typeface="Aptos" panose="020B0004020202020204" pitchFamily="34" charset="0"/>
                <a:cs typeface="Aptos" panose="020B0004020202020204" pitchFamily="34" charset="0"/>
              </a:rPr>
              <a:t>SCNOV24</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algn="ctr"/>
            <a:endParaRPr lang="en-GB" sz="2800" dirty="0">
              <a:latin typeface="Lato" panose="020F0502020204030203" pitchFamily="34" charset="0"/>
              <a:ea typeface="Lato" panose="020F0502020204030203" pitchFamily="34" charset="0"/>
              <a:cs typeface="Lato" panose="020F0502020204030203" pitchFamily="34" charset="0"/>
            </a:endParaRPr>
          </a:p>
          <a:p>
            <a:endParaRPr lang="en-GB" sz="2800" dirty="0">
              <a:latin typeface="Lato" panose="020F0502020204030203" pitchFamily="34" charset="0"/>
              <a:ea typeface="Lato" panose="020F0502020204030203" pitchFamily="34" charset="0"/>
              <a:cs typeface="Lato" panose="020F0502020204030203" pitchFamily="34" charset="0"/>
            </a:endParaRPr>
          </a:p>
          <a:p>
            <a:endParaRPr lang="en-GB" sz="2800" dirty="0">
              <a:latin typeface="Lato" panose="020F0502020204030203" pitchFamily="34" charset="0"/>
              <a:ea typeface="Lato" panose="020F0502020204030203" pitchFamily="34" charset="0"/>
              <a:cs typeface="Lato" panose="020F0502020204030203" pitchFamily="34" charset="0"/>
            </a:endParaRPr>
          </a:p>
          <a:p>
            <a:endParaRPr lang="en-GB" sz="2800" dirty="0">
              <a:latin typeface="Lato" panose="020F0502020204030203" pitchFamily="34" charset="0"/>
              <a:ea typeface="Lato" panose="020F0502020204030203" pitchFamily="34" charset="0"/>
              <a:cs typeface="Lato" panose="020F0502020204030203" pitchFamily="34" charset="0"/>
            </a:endParaRPr>
          </a:p>
          <a:p>
            <a:endParaRPr lang="en-GB" sz="2800" dirty="0">
              <a:latin typeface="Lato" panose="020F0502020204030203" pitchFamily="34" charset="0"/>
              <a:ea typeface="Lato" panose="020F0502020204030203" pitchFamily="34" charset="0"/>
              <a:cs typeface="Lato" panose="020F0502020204030203" pitchFamily="34" charset="0"/>
            </a:endParaRPr>
          </a:p>
          <a:p>
            <a:r>
              <a:rPr lang="en-GB" sz="2800" dirty="0">
                <a:latin typeface="Lato" panose="020F0502020204030203" pitchFamily="34" charset="0"/>
                <a:ea typeface="Lato" panose="020F0502020204030203" pitchFamily="34" charset="0"/>
                <a:cs typeface="Lato" panose="020F0502020204030203" pitchFamily="34" charset="0"/>
              </a:rPr>
              <a:t> </a:t>
            </a:r>
          </a:p>
        </p:txBody>
      </p:sp>
    </p:spTree>
    <p:extLst>
      <p:ext uri="{BB962C8B-B14F-4D97-AF65-F5344CB8AC3E}">
        <p14:creationId xmlns:p14="http://schemas.microsoft.com/office/powerpoint/2010/main" val="3436629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BED4B372-2887-DB03-3649-5E8CDA39C40D}"/>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C942794F-1E38-5127-F4C0-524786BA1A61}"/>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9BF6E9FA-6A5C-EBCD-3478-537D5D6D780E}"/>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360A31C7-FA7F-64C9-7B70-693C78BA8A39}"/>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0BE7FF7F-04E9-EF92-55A6-8D284C6A486B}"/>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2B5680D2-8E90-790D-D685-1A25EAB46C66}"/>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12EEB332-F4CB-BE7B-D298-814C1E9227EB}"/>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72E6F7DF-8EF9-3F80-5126-3B3A0980216F}"/>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EA13DC0B-74E9-2F68-B2E0-7DAF46D1DD95}"/>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9EA6F5BA-26F6-329F-25F4-C127737C6E47}"/>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BAB20B4A-EED5-FA5F-5C95-05C98D9E85DE}"/>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6CD028A4-D891-0811-7682-86A3C764E54F}"/>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8E0D782B-C41A-2463-D178-42A5D4BF2F09}"/>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AAF6953F-9882-6E9C-A111-FE801C5A2B92}"/>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82FDC135-76FF-ABA5-FADA-ADE4EAA81812}"/>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719A82C3-AD1F-EC57-0394-CDFDF9498FE8}"/>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D80A4743-BB14-B221-DFD9-351FF805B0CE}"/>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30645B59-6571-BE97-C92D-5AF2FF1FEBC0}"/>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9FDCA180-0C66-3C99-D2AC-DB9C37BB7F9D}"/>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22EB7FE9-565A-C296-138D-8807A8B10929}"/>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C3799AC4-13C7-1848-1AFD-B71B666A9B94}"/>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636D4060-5DD4-FCAE-6BC3-51CEFAD832BD}"/>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53D84908-DF36-DB7D-3A33-484F3260E08C}"/>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DF46B8A1-13AC-AD69-62AF-90ABF42CAE0F}"/>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0393009E-B639-2481-AD67-237871285E3E}"/>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A88E119C-C8B0-2245-E30C-8BE0B89B8012}"/>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981D05E1-3142-5C5E-6906-64DA170A28CA}"/>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5B079768-B16D-AB36-0DAE-BD4447824A2F}"/>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2C4497AA-FCFC-51C6-2360-BCBDB40B20E2}"/>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28FA9C04-E112-2E57-F083-717895C53AB3}"/>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pic>
        <p:nvPicPr>
          <p:cNvPr id="3" name="Picture 2" descr="Free Magnolia Branches photo and picture">
            <a:extLst>
              <a:ext uri="{FF2B5EF4-FFF2-40B4-BE49-F238E27FC236}">
                <a16:creationId xmlns:a16="http://schemas.microsoft.com/office/drawing/2014/main" id="{38023960-A2D9-6BA4-CD5A-A3C26B06C75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0061F24-3928-8C3B-A296-5035D8A50E03}"/>
              </a:ext>
            </a:extLst>
          </p:cNvPr>
          <p:cNvSpPr txBox="1"/>
          <p:nvPr/>
        </p:nvSpPr>
        <p:spPr>
          <a:xfrm>
            <a:off x="1828650" y="43543"/>
            <a:ext cx="7061567" cy="7417415"/>
          </a:xfrm>
          <a:prstGeom prst="rect">
            <a:avLst/>
          </a:prstGeom>
          <a:noFill/>
        </p:spPr>
        <p:txBody>
          <a:bodyPr wrap="square" rtlCol="0">
            <a:spAutoFit/>
          </a:bodyPr>
          <a:lstStyle/>
          <a:p>
            <a:r>
              <a:rPr lang="en-GB" sz="1600">
                <a:effectLst/>
                <a:latin typeface="Lato" panose="020F0502020204030203" pitchFamily="34" charset="0"/>
                <a:ea typeface="Aptos" panose="020B0004020202020204" pitchFamily="34" charset="0"/>
                <a:cs typeface="Times New Roman" panose="02020603050405020304" pitchFamily="18" charset="0"/>
              </a:rPr>
              <a:t>From Jan</a:t>
            </a:r>
          </a:p>
          <a:p>
            <a:endParaRPr lang="en-GB" sz="1600">
              <a:latin typeface="Lato" panose="020F0502020204030203" pitchFamily="34" charset="0"/>
              <a:ea typeface="Aptos" panose="020B0004020202020204" pitchFamily="34" charset="0"/>
              <a:cs typeface="Times New Roman" panose="02020603050405020304" pitchFamily="18" charset="0"/>
            </a:endParaRPr>
          </a:p>
          <a:p>
            <a:r>
              <a:rPr lang="en-GB" sz="1600">
                <a:effectLst/>
                <a:latin typeface="Lato" panose="020F0502020204030203" pitchFamily="34" charset="0"/>
                <a:ea typeface="Aptos" panose="020B0004020202020204" pitchFamily="34" charset="0"/>
                <a:cs typeface="Times New Roman" panose="02020603050405020304" pitchFamily="18" charset="0"/>
              </a:rPr>
              <a:t>Recently, I treated a 75 year old man for a severe urinary tract infection (UTI) He’d been given 4 different antibiotics over a few weeks. He’d feel OK for a few days but the infection, E. coli, always returned. There is a danger that UTIs can develop into sepsis which is why they are a killer.</a:t>
            </a:r>
          </a:p>
          <a:p>
            <a:r>
              <a:rPr lang="en-GB" sz="1600">
                <a:effectLst/>
                <a:latin typeface="Lato" panose="020F0502020204030203" pitchFamily="34" charset="0"/>
                <a:ea typeface="Aptos" panose="020B0004020202020204" pitchFamily="34" charset="0"/>
                <a:cs typeface="Times New Roman" panose="02020603050405020304" pitchFamily="18" charset="0"/>
              </a:rPr>
              <a:t>Investigations revealed an enlarged prostate ( non-malignant, fortunately) which restricted the flow of urine. The bladder didn’t empty properly and this provided the E. coli with the chance to multiply.</a:t>
            </a:r>
          </a:p>
          <a:p>
            <a:r>
              <a:rPr lang="en-GB" sz="1600">
                <a:effectLst/>
                <a:latin typeface="Lato" panose="020F0502020204030203" pitchFamily="34" charset="0"/>
                <a:ea typeface="Aptos" panose="020B0004020202020204" pitchFamily="34" charset="0"/>
                <a:cs typeface="Times New Roman" panose="02020603050405020304" pitchFamily="18" charset="0"/>
              </a:rPr>
              <a:t>Research has revealed that frequently prescribed antibiotics fail to cure because of QUIESCENT PERSISTER BACTERIA which lie dormant and then come to life once the antibiotics have worn off.</a:t>
            </a:r>
          </a:p>
          <a:p>
            <a:r>
              <a:rPr lang="en-GB" sz="1600">
                <a:effectLst/>
                <a:latin typeface="Lato" panose="020F0502020204030203" pitchFamily="34" charset="0"/>
                <a:ea typeface="Aptos" panose="020B0004020202020204" pitchFamily="34" charset="0"/>
                <a:cs typeface="Times New Roman" panose="02020603050405020304" pitchFamily="18" charset="0"/>
              </a:rPr>
              <a:t>In tests it was shown that Oregano showed higher activity than the known </a:t>
            </a:r>
            <a:r>
              <a:rPr lang="en-GB" sz="1600" err="1">
                <a:effectLst/>
                <a:latin typeface="Lato" panose="020F0502020204030203" pitchFamily="34" charset="0"/>
                <a:ea typeface="Aptos" panose="020B0004020202020204" pitchFamily="34" charset="0"/>
                <a:cs typeface="Times New Roman" panose="02020603050405020304" pitchFamily="18" charset="0"/>
              </a:rPr>
              <a:t>persister</a:t>
            </a:r>
            <a:r>
              <a:rPr lang="en-GB" sz="1600">
                <a:effectLst/>
                <a:latin typeface="Lato" panose="020F0502020204030203" pitchFamily="34" charset="0"/>
                <a:ea typeface="Aptos" panose="020B0004020202020204" pitchFamily="34" charset="0"/>
                <a:cs typeface="Times New Roman" panose="02020603050405020304" pitchFamily="18" charset="0"/>
              </a:rPr>
              <a:t> drug, </a:t>
            </a:r>
            <a:r>
              <a:rPr lang="en-GB" sz="1600" err="1">
                <a:effectLst/>
                <a:latin typeface="Lato" panose="020F0502020204030203" pitchFamily="34" charset="0"/>
                <a:ea typeface="Aptos" panose="020B0004020202020204" pitchFamily="34" charset="0"/>
                <a:cs typeface="Times New Roman" panose="02020603050405020304" pitchFamily="18" charset="0"/>
              </a:rPr>
              <a:t>Tosufloxacin</a:t>
            </a:r>
            <a:r>
              <a:rPr lang="en-GB" sz="1600">
                <a:effectLst/>
                <a:latin typeface="Lato" panose="020F0502020204030203" pitchFamily="34" charset="0"/>
                <a:ea typeface="Aptos" panose="020B0004020202020204" pitchFamily="34" charset="0"/>
                <a:cs typeface="Times New Roman" panose="02020603050405020304" pitchFamily="18" charset="0"/>
              </a:rPr>
              <a:t>. Other Eos included Thieves’ oil, Allspice and Cinnamon leaf and bark.</a:t>
            </a:r>
          </a:p>
          <a:p>
            <a:r>
              <a:rPr lang="en-GB" sz="1600">
                <a:effectLst/>
                <a:latin typeface="Lato" panose="020F0502020204030203" pitchFamily="34" charset="0"/>
                <a:ea typeface="Aptos" panose="020B0004020202020204" pitchFamily="34" charset="0"/>
                <a:cs typeface="Times New Roman" panose="02020603050405020304" pitchFamily="18" charset="0"/>
              </a:rPr>
              <a:t>So, I made up a drench every day for 4days and applied the blend to the client’s lower back, navel and reflex areas of the feet.</a:t>
            </a:r>
          </a:p>
          <a:p>
            <a:r>
              <a:rPr lang="en-GB" sz="1600">
                <a:effectLst/>
                <a:latin typeface="Lato" panose="020F0502020204030203" pitchFamily="34" charset="0"/>
                <a:ea typeface="Aptos" panose="020B0004020202020204" pitchFamily="34" charset="0"/>
                <a:cs typeface="Times New Roman" panose="02020603050405020304" pitchFamily="18" charset="0"/>
              </a:rPr>
              <a:t>Origanum compactum  20 drops</a:t>
            </a:r>
          </a:p>
          <a:p>
            <a:r>
              <a:rPr lang="en-GB" sz="1600">
                <a:effectLst/>
                <a:latin typeface="Lato" panose="020F0502020204030203" pitchFamily="34" charset="0"/>
                <a:ea typeface="Aptos" panose="020B0004020202020204" pitchFamily="34" charset="0"/>
                <a:cs typeface="Times New Roman" panose="02020603050405020304" pitchFamily="18" charset="0"/>
              </a:rPr>
              <a:t>Cinnamomum verum  20 drops</a:t>
            </a:r>
          </a:p>
          <a:p>
            <a:r>
              <a:rPr lang="en-GB" sz="1600">
                <a:effectLst/>
                <a:latin typeface="Lato" panose="020F0502020204030203" pitchFamily="34" charset="0"/>
                <a:ea typeface="Aptos" panose="020B0004020202020204" pitchFamily="34" charset="0"/>
                <a:cs typeface="Times New Roman" panose="02020603050405020304" pitchFamily="18" charset="0"/>
              </a:rPr>
              <a:t>Rosmarinus officinalis cineole 15 drops</a:t>
            </a:r>
          </a:p>
          <a:p>
            <a:r>
              <a:rPr lang="en-GB" sz="1600" err="1">
                <a:effectLst/>
                <a:latin typeface="Lato" panose="020F0502020204030203" pitchFamily="34" charset="0"/>
                <a:ea typeface="Aptos" panose="020B0004020202020204" pitchFamily="34" charset="0"/>
                <a:cs typeface="Times New Roman" panose="02020603050405020304" pitchFamily="18" charset="0"/>
              </a:rPr>
              <a:t>Anibe</a:t>
            </a:r>
            <a:r>
              <a:rPr lang="en-GB" sz="1600">
                <a:effectLst/>
                <a:latin typeface="Lato" panose="020F0502020204030203" pitchFamily="34" charset="0"/>
                <a:ea typeface="Aptos" panose="020B0004020202020204" pitchFamily="34" charset="0"/>
                <a:cs typeface="Times New Roman" panose="02020603050405020304" pitchFamily="18" charset="0"/>
              </a:rPr>
              <a:t> </a:t>
            </a:r>
            <a:r>
              <a:rPr lang="en-GB" sz="1600" err="1">
                <a:effectLst/>
                <a:latin typeface="Lato" panose="020F0502020204030203" pitchFamily="34" charset="0"/>
                <a:ea typeface="Aptos" panose="020B0004020202020204" pitchFamily="34" charset="0"/>
                <a:cs typeface="Times New Roman" panose="02020603050405020304" pitchFamily="18" charset="0"/>
              </a:rPr>
              <a:t>rosaeodora</a:t>
            </a:r>
            <a:r>
              <a:rPr lang="en-GB" sz="1600">
                <a:effectLst/>
                <a:latin typeface="Lato" panose="020F0502020204030203" pitchFamily="34" charset="0"/>
                <a:ea typeface="Aptos" panose="020B0004020202020204" pitchFamily="34" charset="0"/>
                <a:cs typeface="Times New Roman" panose="02020603050405020304" pitchFamily="18" charset="0"/>
              </a:rPr>
              <a:t> 30 drops   (any oil high in alcohol will do)</a:t>
            </a:r>
          </a:p>
          <a:p>
            <a:r>
              <a:rPr lang="en-GB" sz="1600">
                <a:effectLst/>
                <a:latin typeface="Lato" panose="020F0502020204030203" pitchFamily="34" charset="0"/>
                <a:ea typeface="Aptos" panose="020B0004020202020204" pitchFamily="34" charset="0"/>
                <a:cs typeface="Times New Roman" panose="02020603050405020304" pitchFamily="18" charset="0"/>
              </a:rPr>
              <a:t> </a:t>
            </a:r>
          </a:p>
          <a:p>
            <a:r>
              <a:rPr lang="en-GB" sz="1600">
                <a:effectLst/>
                <a:latin typeface="Lato" panose="020F0502020204030203" pitchFamily="34" charset="0"/>
                <a:ea typeface="Aptos" panose="020B0004020202020204" pitchFamily="34" charset="0"/>
                <a:cs typeface="Times New Roman" panose="02020603050405020304" pitchFamily="18" charset="0"/>
              </a:rPr>
              <a:t>Within hours, my client started to feel a lot better. For a few weeks he suffered bladder discomfort because of the ulcers created by the E. coli, so I made up a lotion for him to apply to the lower back and abdomen.</a:t>
            </a:r>
          </a:p>
          <a:p>
            <a:r>
              <a:rPr lang="en-GB" sz="1600">
                <a:effectLst/>
                <a:latin typeface="Lato" panose="020F0502020204030203" pitchFamily="34" charset="0"/>
                <a:ea typeface="Aptos" panose="020B0004020202020204" pitchFamily="34" charset="0"/>
                <a:cs typeface="Times New Roman" panose="02020603050405020304" pitchFamily="18" charset="0"/>
              </a:rPr>
              <a:t>I made up a 60ml. jar with white base lotion, 2mls. Calendula officinalis carrier oil, 40 drops each of Helichrysum angustifolium, Lavandula angustifolia, </a:t>
            </a:r>
            <a:r>
              <a:rPr lang="en-GB" sz="1600" err="1">
                <a:effectLst/>
                <a:latin typeface="Lato" panose="020F0502020204030203" pitchFamily="34" charset="0"/>
                <a:ea typeface="Aptos" panose="020B0004020202020204" pitchFamily="34" charset="0"/>
                <a:cs typeface="Times New Roman" panose="02020603050405020304" pitchFamily="18" charset="0"/>
              </a:rPr>
              <a:t>Matricaria</a:t>
            </a:r>
            <a:r>
              <a:rPr lang="en-GB" sz="1600">
                <a:effectLst/>
                <a:latin typeface="Lato" panose="020F0502020204030203" pitchFamily="34" charset="0"/>
                <a:ea typeface="Aptos" panose="020B0004020202020204" pitchFamily="34" charset="0"/>
                <a:cs typeface="Times New Roman" panose="02020603050405020304" pitchFamily="18" charset="0"/>
              </a:rPr>
              <a:t> recutita and Boswellia </a:t>
            </a:r>
            <a:r>
              <a:rPr lang="en-GB" sz="1600" err="1">
                <a:effectLst/>
                <a:latin typeface="Lato" panose="020F0502020204030203" pitchFamily="34" charset="0"/>
                <a:ea typeface="Aptos" panose="020B0004020202020204" pitchFamily="34" charset="0"/>
                <a:cs typeface="Times New Roman" panose="02020603050405020304" pitchFamily="18" charset="0"/>
              </a:rPr>
              <a:t>carteri</a:t>
            </a:r>
            <a:r>
              <a:rPr lang="en-GB" sz="1600">
                <a:effectLst/>
                <a:latin typeface="Lato" panose="020F0502020204030203" pitchFamily="34" charset="0"/>
                <a:ea typeface="Aptos" panose="020B0004020202020204" pitchFamily="34" charset="0"/>
                <a:cs typeface="Times New Roman" panose="02020603050405020304" pitchFamily="18" charset="0"/>
              </a:rPr>
              <a:t>.</a:t>
            </a:r>
          </a:p>
          <a:p>
            <a:r>
              <a:rPr lang="en-GB" sz="1600">
                <a:effectLst/>
                <a:latin typeface="Lato" panose="020F0502020204030203" pitchFamily="34" charset="0"/>
                <a:ea typeface="Aptos" panose="020B0004020202020204" pitchFamily="34" charset="0"/>
                <a:cs typeface="Times New Roman" panose="02020603050405020304" pitchFamily="18" charset="0"/>
              </a:rPr>
              <a:t>He has made a full recovery and ensures that he drinks plenty of fluids.</a:t>
            </a:r>
          </a:p>
          <a:p>
            <a:endParaRPr lang="en-GB" sz="1400"/>
          </a:p>
        </p:txBody>
      </p:sp>
    </p:spTree>
    <p:extLst>
      <p:ext uri="{BB962C8B-B14F-4D97-AF65-F5344CB8AC3E}">
        <p14:creationId xmlns:p14="http://schemas.microsoft.com/office/powerpoint/2010/main" val="79327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9D584977-676D-2967-DACC-A367734D7356}"/>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DDE726FE-7443-18B7-5DC4-6199ED6AE41C}"/>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81CC816C-F820-7078-CB4D-24A8201E88E0}"/>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803A964C-7E82-F366-0A53-652D1B6C3ECC}"/>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D3B65899-8D8A-BBA2-9B99-D2D719E426CE}"/>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0246E158-70CB-2F1D-3EF2-F65E873080A9}"/>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42ABA024-D1DB-C4C0-10A2-F7B999BAE378}"/>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E78CB2A7-4CF2-47C5-D32C-F11A1CB04A06}"/>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D9467E74-351B-F53F-FDC9-034980E4ABB0}"/>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A658EF01-FFAB-92D4-DE4E-9C1DA55B9AD9}"/>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07CE0A46-10A2-52E9-C18F-DB84D8A974B9}"/>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387D1157-ECC2-C316-EC5E-17F1DC1F6E53}"/>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794FC98B-4EE7-B38D-8A48-CE068584D32C}"/>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3049022A-64D9-123B-97C4-4E4D216E5F91}"/>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4E60CACF-7AE5-9270-FD3C-AEE805DB6606}"/>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423D9817-361D-2E5C-04A9-18E3F1A1F2B8}"/>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A2CADBD2-F270-67C1-19D4-D88B1E597CF2}"/>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FE76D59A-FF96-824D-70D2-145AE51E61B1}"/>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49060EF3-C303-38A7-C366-40BC78C9011C}"/>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4DC87D12-8CF4-909E-4FDE-DBA1B177FCE8}"/>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6ABA5209-4FB0-B417-DFF5-59DF1B1263AD}"/>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9CD204DD-326C-173A-743B-BB2506BB7425}"/>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CA1B48E1-B61C-D399-B86C-4540ECD001B2}"/>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D09ED136-15CF-D334-2B68-4A2FAF16B990}"/>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ECB088C3-812C-6A34-6898-01F698A9EAAA}"/>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D12CFE46-6552-69DA-A748-D6D65CC0D2A4}"/>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95DCCCD8-41FF-A794-8D08-25E9A76203D8}"/>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CA1C2B32-17F6-2031-BB22-79A7A1D77097}"/>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88E612DB-309A-0488-DA18-64F41144C0B6}"/>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D626064E-811D-7982-2DE0-F039F61646CB}"/>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E8CC4A01-CB28-F58A-0209-17D293B3AEE7}"/>
              </a:ext>
            </a:extLst>
          </p:cNvPr>
          <p:cNvSpPr txBox="1"/>
          <p:nvPr/>
        </p:nvSpPr>
        <p:spPr>
          <a:xfrm>
            <a:off x="1933106" y="1947229"/>
            <a:ext cx="6848222" cy="3785611"/>
          </a:xfrm>
          <a:prstGeom prst="rect">
            <a:avLst/>
          </a:prstGeom>
          <a:noFill/>
          <a:ln>
            <a:noFill/>
          </a:ln>
        </p:spPr>
        <p:txBody>
          <a:bodyPr spcFirstLastPara="1" wrap="square" lIns="91425" tIns="45700" rIns="91425" bIns="45700" anchor="t" anchorCtr="0">
            <a:spAutoFit/>
          </a:bodyPr>
          <a:lstStyle/>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Cancer: Prostate, lung, and colorectal cancers are common in men</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Heart disease</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Alcohol</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Respiratory diseases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Testicular problems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Obesity</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Vision and hearing loss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Baldness and beard growth</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Benign prostatic hyperplasia (BPH</a:t>
            </a:r>
          </a:p>
        </p:txBody>
      </p:sp>
      <p:sp>
        <p:nvSpPr>
          <p:cNvPr id="2" name="Google Shape;90;p8">
            <a:extLst>
              <a:ext uri="{FF2B5EF4-FFF2-40B4-BE49-F238E27FC236}">
                <a16:creationId xmlns:a16="http://schemas.microsoft.com/office/drawing/2014/main" id="{7B7E81DC-6CC1-528C-1B11-45BCDA2AADFB}"/>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Some of the top health concerns for men include:</a:t>
            </a:r>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1380A8AF-DB4A-8E83-AF48-3DFDD754662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19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 name="Google Shape;170;p11">
            <a:extLst>
              <a:ext uri="{FF2B5EF4-FFF2-40B4-BE49-F238E27FC236}">
                <a16:creationId xmlns:a16="http://schemas.microsoft.com/office/drawing/2014/main" id="{38AE29D9-DC0C-047B-5B0B-E3C60C0C0647}"/>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p:cNvSpPr txBox="1"/>
          <p:nvPr/>
        </p:nvSpPr>
        <p:spPr>
          <a:xfrm>
            <a:off x="1922589" y="1411869"/>
            <a:ext cx="6848222" cy="5632271"/>
          </a:xfrm>
          <a:prstGeom prst="rect">
            <a:avLst/>
          </a:prstGeom>
          <a:noFill/>
          <a:ln>
            <a:noFill/>
          </a:ln>
        </p:spPr>
        <p:txBody>
          <a:bodyPr spcFirstLastPara="1" wrap="square" lIns="91425" tIns="45700" rIns="91425" bIns="45700" anchor="t" anchorCtr="0">
            <a:spAutoFit/>
          </a:bodyPr>
          <a:lstStyle/>
          <a:p>
            <a:pPr marL="82035" lvl="0" algn="l" rtl="0">
              <a:spcBef>
                <a:spcPts val="0"/>
              </a:spcBef>
              <a:spcAft>
                <a:spcPts val="0"/>
              </a:spcAft>
              <a:buSzPts val="2308"/>
            </a:pPr>
            <a:r>
              <a:rPr lang="en-GB" sz="2400">
                <a:latin typeface="Lato" panose="020F0502020204030203" pitchFamily="34" charset="0"/>
                <a:ea typeface="Lato" panose="020F0502020204030203" pitchFamily="34" charset="0"/>
                <a:cs typeface="Lato" panose="020F0502020204030203" pitchFamily="34" charset="0"/>
              </a:rPr>
              <a:t>Some common mental health concerns for men include:</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Depression</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Anxiety disorders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Post-traumatic stress disorder (PTSD)</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Substance abuse</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Eating disorders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Schizophrenia</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Postnatal Depression</a:t>
            </a:r>
          </a:p>
          <a:p>
            <a:pPr marL="82035" lvl="0" algn="l" rtl="0">
              <a:spcBef>
                <a:spcPts val="0"/>
              </a:spcBef>
              <a:spcAft>
                <a:spcPts val="0"/>
              </a:spcAft>
              <a:buSzPts val="2308"/>
            </a:pPr>
            <a:endParaRPr lang="en-GB" sz="2400">
              <a:latin typeface="Lato" panose="020F0502020204030203" pitchFamily="34" charset="0"/>
              <a:ea typeface="Lato" panose="020F0502020204030203" pitchFamily="34" charset="0"/>
              <a:cs typeface="Lato" panose="020F0502020204030203" pitchFamily="34" charset="0"/>
            </a:endParaRPr>
          </a:p>
          <a:p>
            <a:pPr marL="82035" lvl="0" algn="l" rtl="0">
              <a:spcBef>
                <a:spcPts val="0"/>
              </a:spcBef>
              <a:spcAft>
                <a:spcPts val="0"/>
              </a:spcAft>
              <a:buSzPts val="2308"/>
            </a:pPr>
            <a:r>
              <a:rPr lang="en-GB" sz="2400">
                <a:latin typeface="Lato" panose="020F0502020204030203" pitchFamily="34" charset="0"/>
                <a:ea typeface="Lato" panose="020F0502020204030203" pitchFamily="34" charset="0"/>
                <a:cs typeface="Lato" panose="020F0502020204030203" pitchFamily="34" charset="0"/>
              </a:rPr>
              <a:t>Other stressors that can contribute to reducing men's mental health include: Lack of purpose or meaning in life, Loneliness, Relationship problems with spouse/romantic partner, Difficulties at work, and Finance strain. </a:t>
            </a:r>
          </a:p>
        </p:txBody>
      </p:sp>
      <p:sp>
        <p:nvSpPr>
          <p:cNvPr id="2" name="Google Shape;90;p8">
            <a:extLst>
              <a:ext uri="{FF2B5EF4-FFF2-40B4-BE49-F238E27FC236}">
                <a16:creationId xmlns:a16="http://schemas.microsoft.com/office/drawing/2014/main" id="{CE99F717-5966-BFBA-0EBB-F54113EA8F52}"/>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From Google…</a:t>
            </a:r>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8B514C3B-A9CF-6134-7BB1-04FC967B9EB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8E2A0637-4AA1-A128-118F-2F03BB3EEDB2}"/>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9D147217-59FE-AF11-2F1A-C503BAC9A87E}"/>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2AD427A0-50F1-F181-AE0B-676AEACB9E5A}"/>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ED0F32E7-52A6-6616-C11D-8FBB81DB1ADA}"/>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166F049D-6177-C5C3-9840-8888F0AA0815}"/>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95D63399-9D8D-AAF5-4C89-CED7D68423F2}"/>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A014E0EB-5AD8-6F5B-D566-1992EDBC4A98}"/>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6F0FC005-D9D4-B3EF-CD78-608146EBAF9C}"/>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E5EA05BB-F102-2768-AE0F-1B11ADF5E132}"/>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1D8F83D7-187B-D088-2785-C380E4741F86}"/>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BA47BEDA-EBA9-C27F-BF00-F2AAED98331F}"/>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7A2FFBE8-2915-0136-364F-21E7B94D4610}"/>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E572BC5A-5F46-E477-BC2A-20D87AB328D9}"/>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821E990A-B157-BDB6-BCC8-52FDA7BA86C0}"/>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43FBFE93-91BA-D9C7-D383-7B66F054D68A}"/>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B36C27CF-C3C8-C22A-223A-ED76C1B14397}"/>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326F2D5B-4C71-2374-7D9E-F6FC3DB2B7A9}"/>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9E80E59F-523B-6941-41F9-B161FE089FFB}"/>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C6AEB213-DE9A-A792-A550-47A4E09791CA}"/>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A4E3E4CE-163A-4EB2-5ED7-9FEA7BE03DA7}"/>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CC0ABC15-D410-B59E-95C7-4A782D060264}"/>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24BD5214-9AA3-321A-D4EF-0A45F772EA9D}"/>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2E3BB39A-4F23-5F50-6C09-0B9D807D14F0}"/>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B99169C3-4B66-9822-67CE-5802BD94C142}"/>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8880B7A1-42A0-8F1C-AAB4-92A2198930EF}"/>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18E8C161-EF22-ED0D-1A5C-732A348DAC0C}"/>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2E398241-5AF9-1528-D396-2CB719EC2A62}"/>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800E67FB-4CF1-A0AC-3160-A273558C7090}"/>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B80BF2D8-2E7F-BE72-F08F-002337884D40}"/>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77082ACE-73EC-8A9A-B201-802F2726FDF6}"/>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1B12C7F4-7198-19EA-81FB-48CC887ADFBD}"/>
              </a:ext>
            </a:extLst>
          </p:cNvPr>
          <p:cNvSpPr txBox="1"/>
          <p:nvPr/>
        </p:nvSpPr>
        <p:spPr>
          <a:xfrm>
            <a:off x="1922589" y="1894481"/>
            <a:ext cx="6848222" cy="2677616"/>
          </a:xfrm>
          <a:prstGeom prst="rect">
            <a:avLst/>
          </a:prstGeom>
          <a:noFill/>
          <a:ln>
            <a:noFill/>
          </a:ln>
        </p:spPr>
        <p:txBody>
          <a:bodyPr spcFirstLastPara="1" wrap="square" lIns="91425" tIns="45700" rIns="91425" bIns="45700" anchor="t" anchorCtr="0">
            <a:spAutoFit/>
          </a:bodyPr>
          <a:lstStyle/>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Persistent sense or worry.</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Overwhelming feelings of sadness.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Withdrawal from friends and family.</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Difficulty concentrating.</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Feeling tired or fatigued.</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Physical symptoms like shortness of breath or headaches.</a:t>
            </a:r>
          </a:p>
        </p:txBody>
      </p:sp>
      <p:sp>
        <p:nvSpPr>
          <p:cNvPr id="2" name="Google Shape;90;p8">
            <a:extLst>
              <a:ext uri="{FF2B5EF4-FFF2-40B4-BE49-F238E27FC236}">
                <a16:creationId xmlns:a16="http://schemas.microsoft.com/office/drawing/2014/main" id="{BC11758D-A9BD-F42D-00DC-AAB6671527C5}"/>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Spotting the signs of mental health issues in men</a:t>
            </a:r>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BD1E6DCB-0F97-8CBD-87D0-87B71861CB1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69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06CB1AD6-BC80-2CAE-EE8D-C43D7EB2D3A1}"/>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4510AC16-B20B-0550-96BF-6D2937E0EBB7}"/>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1521159F-9CE8-202F-DDF3-E3F72EA6D5F6}"/>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D0CF1754-1230-3111-D1B2-C261720ADB90}"/>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DF6C9A1D-9CDF-46E6-A664-D8F2696F680E}"/>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1EFA25F9-BC83-95AE-069E-ACBA88A23F16}"/>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285C4E4D-C40C-B7A1-8D04-A3825073C222}"/>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643F088D-8840-EB63-9C56-1039B01906BC}"/>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AB8991A5-9D97-6D39-DB88-DA369CE55853}"/>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1A92E491-2B57-F2EC-3E9D-76631CAFAA7A}"/>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E4902E45-5F3D-4F45-39EB-1B15D54A0228}"/>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19436CC8-452D-5809-5C7B-A5BBD3E1A757}"/>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79CD86AB-A3B5-7CE4-5FE5-73A46866CBCC}"/>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FE4F3EAD-D28D-EA03-30E3-CD1FF3912C97}"/>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D79B229B-C1F7-E068-576D-B2696F9B6EE3}"/>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4D6CA285-7A37-9959-45DC-8020BA2B0CAD}"/>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A49F58E1-EBAF-5D9F-2DB5-C4767E703E97}"/>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EC544424-762D-DFCB-D074-D3643E721579}"/>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FCB3FEED-1803-F911-AB13-BEBBCD1CA614}"/>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65898F8C-ABE8-9122-09A0-63B6317C9769}"/>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96A2C1E0-C63B-9662-2F32-B00E1924F186}"/>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D94C6601-D7F2-3C78-B98D-17E574A2EB87}"/>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05EB7B30-E7EC-CDC5-67C1-23A19FA3DF23}"/>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8C9FA74A-51BB-CEBE-33CF-8F0208B77FB8}"/>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575330D7-855D-45A3-1C6C-2F9DD392163C}"/>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B8954AAD-7CC9-D75E-F39E-D8E78E6A6284}"/>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3DA9C849-A833-CF2D-2B1F-BB8D1D5DC5EC}"/>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B518A323-4714-B922-6B5B-38EAAF0C1C13}"/>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6B98C65C-2C82-F429-A4E8-6C4A63F22A2E}"/>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E9D023CF-7813-B868-3F30-82DB83A1111F}"/>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7819A9AC-A07B-E418-CF41-AB3857B026E8}"/>
              </a:ext>
            </a:extLst>
          </p:cNvPr>
          <p:cNvSpPr txBox="1"/>
          <p:nvPr/>
        </p:nvSpPr>
        <p:spPr>
          <a:xfrm>
            <a:off x="1922589" y="1337657"/>
            <a:ext cx="6848222" cy="4524275"/>
          </a:xfrm>
          <a:prstGeom prst="rect">
            <a:avLst/>
          </a:prstGeom>
          <a:noFill/>
          <a:ln>
            <a:noFill/>
          </a:ln>
        </p:spPr>
        <p:txBody>
          <a:bodyPr spcFirstLastPara="1" wrap="square" lIns="91425" tIns="45700" rIns="91425" bIns="45700" anchor="t" anchorCtr="0">
            <a:spAutoFit/>
          </a:bodyPr>
          <a:lstStyle/>
          <a:p>
            <a:pPr marL="82035" lvl="0" algn="l" rtl="0">
              <a:spcBef>
                <a:spcPts val="0"/>
              </a:spcBef>
              <a:spcAft>
                <a:spcPts val="0"/>
              </a:spcAft>
              <a:buSzPts val="2308"/>
            </a:pPr>
            <a:r>
              <a:rPr lang="en-GB" sz="2400">
                <a:latin typeface="Lato" panose="020F0502020204030203" pitchFamily="34" charset="0"/>
                <a:ea typeface="Lato" panose="020F0502020204030203" pitchFamily="34" charset="0"/>
                <a:cs typeface="Lato" panose="020F0502020204030203" pitchFamily="34" charset="0"/>
              </a:rPr>
              <a:t>Is one of the most common mental health problems for males of ALL ages.  </a:t>
            </a:r>
          </a:p>
          <a:p>
            <a:pPr marL="82035" lvl="0" algn="l" rtl="0">
              <a:spcBef>
                <a:spcPts val="0"/>
              </a:spcBef>
              <a:spcAft>
                <a:spcPts val="0"/>
              </a:spcAft>
              <a:buSzPts val="2308"/>
            </a:pPr>
            <a:endParaRPr lang="en-GB" sz="2400">
              <a:latin typeface="Lato" panose="020F0502020204030203" pitchFamily="34" charset="0"/>
              <a:ea typeface="Lato" panose="020F0502020204030203" pitchFamily="34" charset="0"/>
              <a:cs typeface="Lato" panose="020F0502020204030203" pitchFamily="34" charset="0"/>
            </a:endParaRPr>
          </a:p>
          <a:p>
            <a:pPr marL="82035" lvl="0" algn="l" rtl="0">
              <a:spcBef>
                <a:spcPts val="0"/>
              </a:spcBef>
              <a:spcAft>
                <a:spcPts val="0"/>
              </a:spcAft>
              <a:buSzPts val="2308"/>
            </a:pPr>
            <a:endParaRPr lang="en-GB" sz="2400">
              <a:latin typeface="Lato" panose="020F0502020204030203" pitchFamily="34" charset="0"/>
              <a:ea typeface="Lato" panose="020F0502020204030203" pitchFamily="34" charset="0"/>
              <a:cs typeface="Lato" panose="020F0502020204030203" pitchFamily="34" charset="0"/>
            </a:endParaRP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Calibri" panose="020F0502020204030204" pitchFamily="34" charset="0"/>
                <a:cs typeface="Times New Roman" panose="02020603050405020304" pitchFamily="18" charset="0"/>
              </a:rPr>
              <a:t>H</a:t>
            </a:r>
            <a:r>
              <a:rPr lang="en-GB" sz="2400">
                <a:effectLst/>
                <a:latin typeface="Lato" panose="020F0502020204030203" pitchFamily="34" charset="0"/>
                <a:ea typeface="Calibri" panose="020F0502020204030204" pitchFamily="34" charset="0"/>
                <a:cs typeface="Times New Roman" panose="02020603050405020304" pitchFamily="18" charset="0"/>
              </a:rPr>
              <a:t>igh in </a:t>
            </a:r>
            <a:r>
              <a:rPr lang="en-GB" sz="2400" err="1">
                <a:effectLst/>
                <a:latin typeface="Lato" panose="020F0502020204030203" pitchFamily="34" charset="0"/>
                <a:ea typeface="Calibri" panose="020F0502020204030204" pitchFamily="34" charset="0"/>
                <a:cs typeface="Times New Roman" panose="02020603050405020304" pitchFamily="18" charset="0"/>
              </a:rPr>
              <a:t>bornly</a:t>
            </a:r>
            <a:r>
              <a:rPr lang="en-GB" sz="2400">
                <a:effectLst/>
                <a:latin typeface="Lato" panose="020F0502020204030203" pitchFamily="34" charset="0"/>
                <a:ea typeface="Calibri" panose="020F0502020204030204" pitchFamily="34" charset="0"/>
                <a:cs typeface="Times New Roman" panose="02020603050405020304" pitchFamily="18" charset="0"/>
              </a:rPr>
              <a:t> acetate, a chemical component that promotes relaxation and calmness</a:t>
            </a:r>
            <a:endParaRPr lang="en-GB" sz="2400">
              <a:latin typeface="Lato" panose="020F0502020204030203" pitchFamily="34" charset="0"/>
              <a:ea typeface="Lato" panose="020F0502020204030203" pitchFamily="34" charset="0"/>
              <a:cs typeface="Lato" panose="020F0502020204030203" pitchFamily="34" charset="0"/>
            </a:endParaRP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Relaxing and calming to the emotions.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Helps reduce and manage stress.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Promotes feeling of clear and easy breathing.</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Soothes minor skin irritation </a:t>
            </a:r>
          </a:p>
          <a:p>
            <a:pPr marL="457200" indent="-375165">
              <a:buSzPts val="2308"/>
              <a:buFont typeface="Wingdings" panose="05000000000000000000" pitchFamily="2" charset="2"/>
              <a:buChar char="§"/>
            </a:pPr>
            <a:r>
              <a:rPr lang="en-GB" sz="2400">
                <a:effectLst/>
                <a:latin typeface="Lato" panose="020F0502020204030203" pitchFamily="34" charset="0"/>
                <a:ea typeface="Calibri" panose="020F0502020204030204" pitchFamily="34" charset="0"/>
                <a:cs typeface="Times New Roman" panose="02020603050405020304" pitchFamily="18" charset="0"/>
              </a:rPr>
              <a:t>Soothing relief to the skin</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457200" lvl="0" indent="-375165" algn="l" rtl="0">
              <a:spcBef>
                <a:spcPts val="0"/>
              </a:spcBef>
              <a:spcAft>
                <a:spcPts val="0"/>
              </a:spcAft>
              <a:buSzPts val="2308"/>
              <a:buFont typeface="Wingdings" panose="05000000000000000000" pitchFamily="2" charset="2"/>
              <a:buChar char="§"/>
            </a:pPr>
            <a:endParaRPr lang="en-GB" sz="2400">
              <a:latin typeface="Lato" panose="020F0502020204030203" pitchFamily="34" charset="0"/>
              <a:ea typeface="Lato" panose="020F0502020204030203" pitchFamily="34" charset="0"/>
              <a:cs typeface="Lato" panose="020F0502020204030203" pitchFamily="34" charset="0"/>
            </a:endParaRPr>
          </a:p>
        </p:txBody>
      </p:sp>
      <p:sp>
        <p:nvSpPr>
          <p:cNvPr id="2" name="Google Shape;90;p8">
            <a:extLst>
              <a:ext uri="{FF2B5EF4-FFF2-40B4-BE49-F238E27FC236}">
                <a16:creationId xmlns:a16="http://schemas.microsoft.com/office/drawing/2014/main" id="{E6FED183-A3BA-AC24-9AB7-69F3F2C43C79}"/>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Anxiety – Black Spruce</a:t>
            </a:r>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46AC9DC2-1EA2-5DC4-05CD-3E3278BCDDC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68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F1772F3F-CEE9-914D-459D-DB349B7DC05C}"/>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35E4AB6F-2CB0-EC63-C8F0-3EA4A1982708}"/>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C3147BF8-CDB9-8272-1D43-598C83E3BC45}"/>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53538E64-4C3B-97AC-F1A0-F9468DD3ADA3}"/>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2F1A6297-6646-0C01-426E-0E1221D641DC}"/>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E6EFDB76-863D-34C6-8716-73C3DA895694}"/>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B7930A56-070B-C7DF-EC55-5E9BF7789F38}"/>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13E394A7-2717-B745-B02B-41AEF506AE6B}"/>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C90B6604-D820-3FC6-C581-07F57ABB6B44}"/>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A23893B2-E15B-E508-3F29-91220C49DF3A}"/>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072EF5D6-D8B3-6CD0-C509-A0A685C659F6}"/>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A1C1B435-C11D-53E6-1AEA-EB0C6BD7F686}"/>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AD04727B-AFBA-3E51-0E8E-0C1892E4445C}"/>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553C4474-FEEC-FC03-4195-2E066638C3B4}"/>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41B916E9-C06E-C71D-1A1D-BFED5ACA3393}"/>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F8CAC579-50AA-499A-F25A-C5E7B6EAEF0A}"/>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AFB3B603-ECA1-F35C-E336-674615767432}"/>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1AE06835-DEC5-0948-903F-2F43B515B73A}"/>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0F7DAB5B-CBD5-C0B1-BFFB-857B8752BD8B}"/>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7A4803EB-902F-9AED-4147-A8931980BD51}"/>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4D9BB4D1-143E-6AEC-EACA-A7BBD79A26FC}"/>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E9715257-4066-EDE4-C113-ED49651B135B}"/>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46DAF96A-244E-B857-CBB7-DC957D7F5D12}"/>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9237AA23-6DA1-1AA1-8FD7-668E0C1B22A8}"/>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B65B3CB4-0B5A-A084-AAFF-1633B2A37E18}"/>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72849DF1-F0B2-A1E9-0C33-9B6E39A0AD74}"/>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6C46096D-160E-3AB4-48D0-50C74AF2FF9A}"/>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C173FD5F-FF99-C13B-B092-B5EDDBFC28EF}"/>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EBB937CC-F09F-1910-F119-080D5B7A2001}"/>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572B6BF3-F4F3-06A2-8060-A82EAB7D5B4B}"/>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8D5B41CB-BB87-8923-C2CB-C6F42BADC714}"/>
              </a:ext>
            </a:extLst>
          </p:cNvPr>
          <p:cNvSpPr txBox="1"/>
          <p:nvPr/>
        </p:nvSpPr>
        <p:spPr>
          <a:xfrm>
            <a:off x="1857788" y="1209841"/>
            <a:ext cx="6848222" cy="5262939"/>
          </a:xfrm>
          <a:prstGeom prst="rect">
            <a:avLst/>
          </a:prstGeom>
          <a:noFill/>
          <a:ln>
            <a:noFill/>
          </a:ln>
        </p:spPr>
        <p:txBody>
          <a:bodyPr spcFirstLastPara="1" wrap="square" lIns="91425" tIns="45700" rIns="91425" bIns="45700" anchor="t" anchorCtr="0">
            <a:spAutoFit/>
          </a:bodyPr>
          <a:lstStyle/>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Stress is a well-known trigger for depression</a:t>
            </a:r>
          </a:p>
          <a:p>
            <a:pPr marL="457200" lvl="0" indent="-375165" algn="l" rtl="0">
              <a:spcBef>
                <a:spcPts val="0"/>
              </a:spcBef>
              <a:spcAft>
                <a:spcPts val="0"/>
              </a:spcAft>
              <a:buSzPts val="2308"/>
              <a:buFont typeface="Wingdings" panose="05000000000000000000" pitchFamily="2" charset="2"/>
              <a:buChar char="§"/>
            </a:pPr>
            <a:r>
              <a:rPr lang="en-GB" sz="2400">
                <a:effectLst/>
                <a:latin typeface="Lato" panose="020F0502020204030203" pitchFamily="34" charset="0"/>
                <a:ea typeface="Times New Roman" panose="02020603050405020304" pitchFamily="18" charset="0"/>
              </a:rPr>
              <a:t>affect physical health</a:t>
            </a:r>
          </a:p>
          <a:p>
            <a:pPr marL="457200" lvl="0" indent="-375165" algn="l" rtl="0">
              <a:spcBef>
                <a:spcPts val="0"/>
              </a:spcBef>
              <a:spcAft>
                <a:spcPts val="0"/>
              </a:spcAft>
              <a:buSzPts val="2308"/>
              <a:buFont typeface="Wingdings" panose="05000000000000000000" pitchFamily="2" charset="2"/>
              <a:buChar char="§"/>
            </a:pPr>
            <a:r>
              <a:rPr lang="en-GB" sz="2400">
                <a:effectLst/>
                <a:latin typeface="Lato" panose="020F0502020204030203" pitchFamily="34" charset="0"/>
                <a:ea typeface="Times New Roman" panose="02020603050405020304" pitchFamily="18" charset="0"/>
              </a:rPr>
              <a:t>Important brain chemicals affected by stress are: serotonin, dopamine, noradrenaline, g- aminobutyric acid, glutamate and corticotropin-releasing factor </a:t>
            </a:r>
          </a:p>
          <a:p>
            <a:pPr marL="457200" lvl="0" indent="-375165" algn="l" rtl="0">
              <a:spcBef>
                <a:spcPts val="0"/>
              </a:spcBef>
              <a:spcAft>
                <a:spcPts val="0"/>
              </a:spcAft>
              <a:buSzPts val="2308"/>
              <a:buFont typeface="Wingdings" panose="05000000000000000000" pitchFamily="2" charset="2"/>
              <a:buChar char="§"/>
            </a:pPr>
            <a:r>
              <a:rPr lang="en-GB" sz="2400">
                <a:effectLst/>
                <a:latin typeface="Lato" panose="020F0502020204030203" pitchFamily="34" charset="0"/>
                <a:ea typeface="Times New Roman" panose="02020603050405020304" pitchFamily="18" charset="0"/>
              </a:rPr>
              <a:t>Essential oils from plants and flowers have the potential to reduce stress by helping to balance the whole body in order to regularise over and under-reactions to stressful situations</a:t>
            </a:r>
          </a:p>
          <a:p>
            <a:pPr marL="457200" lvl="0" indent="-375165" algn="l" rtl="0">
              <a:spcBef>
                <a:spcPts val="0"/>
              </a:spcBef>
              <a:spcAft>
                <a:spcPts val="0"/>
              </a:spcAft>
              <a:buSzPts val="2308"/>
              <a:buFont typeface="Wingdings" panose="05000000000000000000" pitchFamily="2" charset="2"/>
              <a:buChar char="§"/>
            </a:pPr>
            <a:r>
              <a:rPr lang="en-GB" sz="2400">
                <a:effectLst/>
                <a:latin typeface="Lato" panose="020F0502020204030203" pitchFamily="34" charset="0"/>
                <a:ea typeface="Calibri" panose="020F0502020204030204" pitchFamily="34" charset="0"/>
                <a:cs typeface="Times New Roman" panose="02020603050405020304" pitchFamily="18" charset="0"/>
              </a:rPr>
              <a:t>Ylang-ylang oil has commonly used in aromatherapy through either massage or inhalation for relaxation and mood adjusting </a:t>
            </a:r>
            <a:endParaRPr lang="en-GB" sz="2400">
              <a:latin typeface="Lato" panose="020F0502020204030203" pitchFamily="34" charset="0"/>
              <a:ea typeface="Lato" panose="020F0502020204030203" pitchFamily="34" charset="0"/>
              <a:cs typeface="Lato" panose="020F0502020204030203" pitchFamily="34" charset="0"/>
            </a:endParaRPr>
          </a:p>
        </p:txBody>
      </p:sp>
      <p:sp>
        <p:nvSpPr>
          <p:cNvPr id="2" name="Google Shape;90;p8">
            <a:extLst>
              <a:ext uri="{FF2B5EF4-FFF2-40B4-BE49-F238E27FC236}">
                <a16:creationId xmlns:a16="http://schemas.microsoft.com/office/drawing/2014/main" id="{6CEACDC2-79F7-981A-5616-F462B27F8C68}"/>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Stress – Ylang ylang</a:t>
            </a:r>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99691435-43DD-7839-B36E-96D5435D0C8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745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2C88F918-09AA-4CFC-7A96-268C4B926DFB}"/>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997D7E0C-5AB2-C265-D530-A0D5D2CEAFD7}"/>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7BE09505-D96D-D28F-53CA-2F19FD2F2057}"/>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EB4B4DB9-2406-00C2-8AAF-2C3127E28D86}"/>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913F86F7-7C75-62E0-22B4-5FFEE96A003D}"/>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B7AD4C8E-D509-9B69-DB41-DCF2B9B3FB0C}"/>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45F277FF-E477-C93F-0132-3230BA3D92EA}"/>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7DBCF560-2869-1F6C-8077-DDD2C8C7CEA7}"/>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0E985EF2-B591-41CA-48BE-D03E5D56D8A5}"/>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CA581D05-A2EC-77D7-6389-A55357541C88}"/>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CDBE5D00-6977-89E1-DF03-F300F20AA3BB}"/>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7E2A08E2-52F7-2F79-F3CB-60D882316281}"/>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84F9AA78-E5BF-DD47-C346-A4F87CECC4DA}"/>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7283459B-DD98-8B2F-5865-8BB8ED3D1563}"/>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CA575207-A3C2-518C-4A2F-9ABC9AD24DB6}"/>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C6A9216E-D800-EAEC-A57E-A88448E7AD8E}"/>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A71CB730-DBAA-B363-8A34-F7C6FC07A6C5}"/>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29FDE712-32CB-B452-0CBB-16B367A47146}"/>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0DF19903-BB99-A86B-B399-8DB335B6F32B}"/>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F69D1BAC-ECC4-76FB-6ECA-842E06D35B5B}"/>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6E88DB0B-D4C2-0981-5B61-4BF41D085DA6}"/>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9F922C9F-7BEE-DABB-4FB6-B2A0D4DF6628}"/>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21AEA4CD-EB20-62D6-4BDA-1CF6D8092321}"/>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E9CF38D9-FC81-B6B8-AE93-587109615893}"/>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26084D59-0D62-5E26-C27E-A7F9DAA08941}"/>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460FAC36-C1C7-4CB1-1094-BD94598BA57B}"/>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CEA910C2-B3DC-FA1E-05EB-C972C3A22588}"/>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8579C85A-BCD6-9C69-B2FB-C1169CD9C015}"/>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5B70F282-1793-0AC9-94DA-3AF44CDCD83F}"/>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26B3A5FF-E5AA-8DBE-0363-1B6DF3E0DF25}"/>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5D94CCB0-7BCA-C45A-061A-681F6B9D0A50}"/>
              </a:ext>
            </a:extLst>
          </p:cNvPr>
          <p:cNvSpPr txBox="1"/>
          <p:nvPr/>
        </p:nvSpPr>
        <p:spPr>
          <a:xfrm>
            <a:off x="1922589" y="1647825"/>
            <a:ext cx="6848222" cy="5047880"/>
          </a:xfrm>
          <a:prstGeom prst="rect">
            <a:avLst/>
          </a:prstGeom>
          <a:noFill/>
          <a:ln>
            <a:noFill/>
          </a:ln>
        </p:spPr>
        <p:txBody>
          <a:bodyPr spcFirstLastPara="1" wrap="square" lIns="91425" tIns="45700" rIns="91425" bIns="45700" anchor="t" anchorCtr="0">
            <a:spAutoFit/>
          </a:bodyPr>
          <a:lstStyle/>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Peppermint’s analgesic and antispasmodic properties have long been used to relieve headache and sinus pain</a:t>
            </a:r>
          </a:p>
          <a:p>
            <a:pPr marL="457200" lvl="0" indent="-375165" algn="l" rtl="0">
              <a:spcBef>
                <a:spcPts val="0"/>
              </a:spcBef>
              <a:spcAft>
                <a:spcPts val="0"/>
              </a:spcAft>
              <a:buSzPts val="2308"/>
              <a:buFont typeface="Wingdings" panose="05000000000000000000" pitchFamily="2" charset="2"/>
              <a:buChar char="§"/>
            </a:pPr>
            <a:r>
              <a:rPr lang="en-GB" sz="2400">
                <a:effectLst/>
                <a:latin typeface="Lato" panose="020F0502020204030203" pitchFamily="34" charset="0"/>
                <a:ea typeface="Calibri" panose="020F0502020204030204" pitchFamily="34" charset="0"/>
                <a:cs typeface="Times New Roman" panose="02020603050405020304" pitchFamily="18" charset="0"/>
              </a:rPr>
              <a:t>Applied topically peppermint can dilate blood vessels, which produces a cooling effect.</a:t>
            </a:r>
            <a:endParaRPr lang="en-GB" sz="2400">
              <a:latin typeface="Lato" panose="020F0502020204030203" pitchFamily="34" charset="0"/>
              <a:ea typeface="Lato" panose="020F0502020204030203" pitchFamily="34" charset="0"/>
              <a:cs typeface="Lato" panose="020F0502020204030203" pitchFamily="34" charset="0"/>
            </a:endParaRP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Peppermint can be applied in a compress to the forehead and back of the neck</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Peppermint oil naturally cleanses the skin and has antiseptic and antibacterial properties – good for Acne</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rich source of Vitamin A and C and contains folates and omega 3 fatty acids </a:t>
            </a:r>
          </a:p>
          <a:p>
            <a:pPr marL="82035" lvl="0" algn="l" rtl="0">
              <a:spcBef>
                <a:spcPts val="0"/>
              </a:spcBef>
              <a:spcAft>
                <a:spcPts val="0"/>
              </a:spcAft>
              <a:buSzPts val="2308"/>
            </a:pPr>
            <a:endParaRPr lang="en-GB" sz="2400">
              <a:latin typeface="Lato" panose="020F0502020204030203" pitchFamily="34" charset="0"/>
              <a:ea typeface="Lato" panose="020F0502020204030203" pitchFamily="34" charset="0"/>
              <a:cs typeface="Lato" panose="020F0502020204030203" pitchFamily="34" charset="0"/>
            </a:endParaRPr>
          </a:p>
        </p:txBody>
      </p:sp>
      <p:sp>
        <p:nvSpPr>
          <p:cNvPr id="2" name="Google Shape;90;p8">
            <a:extLst>
              <a:ext uri="{FF2B5EF4-FFF2-40B4-BE49-F238E27FC236}">
                <a16:creationId xmlns:a16="http://schemas.microsoft.com/office/drawing/2014/main" id="{50EE2BF2-8617-06B8-2C0C-360D92F0AFF7}"/>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Headache relief - Peppermint</a:t>
            </a:r>
          </a:p>
          <a:p>
            <a:pPr marL="12699"/>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033F3DD4-0002-45FD-A493-78A4A3ECB68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02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B4011BBA-4F3E-466C-6FBD-45A0DE096F8B}"/>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FE45F220-3570-560B-9C8C-66EFEF26DDB4}"/>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942C7BC0-7034-061B-00AD-3CAD5EFC3E3B}"/>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2DC43967-584D-7C69-85A5-A5A0C3D4EF07}"/>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2FB8727A-97B1-25A9-5818-8D18C5E0A79B}"/>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D48FB04B-D7B1-A023-F74F-7EE9FA586FBD}"/>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398E1879-0654-2E1C-4838-E57CBBF13E3A}"/>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7E9B17FE-5DD0-5188-C7C5-02C5071014CB}"/>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BB0CC4D4-1BC6-49A6-818A-CCBBB4660900}"/>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411E5AA0-0561-F7A6-9079-20519AC5FC18}"/>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5B5791FC-D8FE-A8E4-4666-D19E227B8F2E}"/>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345608DF-ABA0-0356-CAB5-BE61764FD387}"/>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6E87A183-FFF8-1599-CB94-210E8A2B7EE5}"/>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63D94667-4841-6C1C-CA79-09D2B4395B7D}"/>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BF5D8184-E180-DDDE-4B04-A2D4FA83F648}"/>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76B93BF7-62D7-2267-46CC-B891B47C7140}"/>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CBB7222F-E059-EFDA-64AD-813814B7C25C}"/>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A8B49D90-3E07-A2B9-C6D3-E5A0F5DBD720}"/>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4E12843F-A3B5-98A7-A41B-BDD43AB1A147}"/>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792A0995-ED3B-F3E3-7EDD-4FCE7C3B9996}"/>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40E3C81A-0868-C08B-EB8A-8C30BC9D5D64}"/>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15311DE8-4A15-44BA-79A9-B19F7829A833}"/>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C6AE0439-70E3-92DD-19C9-9B7E0A6E26D0}"/>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EC45D950-5736-2EC4-2732-D90639D919D4}"/>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8A7E790B-9ED9-B6EB-F25F-11839E2A03F2}"/>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39003B98-2BDE-B9E1-13ED-5FB9523C3264}"/>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08554712-4DE6-BF50-E268-DE8099A3FAC7}"/>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5E4D2378-42C8-5235-6A84-735DE2FA2F6F}"/>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C21103A7-3781-2FD2-B9EB-DB10709BE476}"/>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6FD6DE7B-A191-533A-65A6-B1EBEBC4FB83}"/>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6BC868B5-47E9-0BF3-E3D5-7C9D0DD4E0AF}"/>
              </a:ext>
            </a:extLst>
          </p:cNvPr>
          <p:cNvSpPr txBox="1"/>
          <p:nvPr/>
        </p:nvSpPr>
        <p:spPr>
          <a:xfrm>
            <a:off x="1922588" y="1673454"/>
            <a:ext cx="6848222" cy="5632271"/>
          </a:xfrm>
          <a:prstGeom prst="rect">
            <a:avLst/>
          </a:prstGeom>
          <a:noFill/>
          <a:ln>
            <a:noFill/>
          </a:ln>
        </p:spPr>
        <p:txBody>
          <a:bodyPr spcFirstLastPara="1" wrap="square" lIns="91425" tIns="45700" rIns="91425" bIns="45700" anchor="t" anchorCtr="0">
            <a:spAutoFit/>
          </a:bodyPr>
          <a:lstStyle/>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Rosemary is often used in aromatherapy to treat debility and fatigue, and to ‘clear the mind’. </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The best way to use rosemary oil (CT cineole) is to apply 1 drop to the inside of each wrist every morning and rub the wrists together. The oil can also be used in the bath and in vaporisers, or in a chest rub.</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There is some evidence that a combination of essential oils applied topically may stimulate hair growth in people with alopecia areata</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2.5mls of each of thyme, rosemary, lavender and cedarwood into a 10ml bottle, and using 10 drops a day in coconut oil to massage into the scalp. </a:t>
            </a:r>
          </a:p>
        </p:txBody>
      </p:sp>
      <p:sp>
        <p:nvSpPr>
          <p:cNvPr id="2" name="Google Shape;90;p8">
            <a:extLst>
              <a:ext uri="{FF2B5EF4-FFF2-40B4-BE49-F238E27FC236}">
                <a16:creationId xmlns:a16="http://schemas.microsoft.com/office/drawing/2014/main" id="{E0A9A92D-FCE4-E1CE-4D09-CF784E723FBF}"/>
              </a:ext>
            </a:extLst>
          </p:cNvPr>
          <p:cNvSpPr txBox="1">
            <a:spLocks/>
          </p:cNvSpPr>
          <p:nvPr/>
        </p:nvSpPr>
        <p:spPr>
          <a:xfrm>
            <a:off x="2040099" y="616581"/>
            <a:ext cx="6789858"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Hair &amp; Memory loss - Rosemary</a:t>
            </a:r>
          </a:p>
        </p:txBody>
      </p:sp>
      <p:pic>
        <p:nvPicPr>
          <p:cNvPr id="3" name="Picture 2" descr="Free Magnolia Branches photo and picture">
            <a:extLst>
              <a:ext uri="{FF2B5EF4-FFF2-40B4-BE49-F238E27FC236}">
                <a16:creationId xmlns:a16="http://schemas.microsoft.com/office/drawing/2014/main" id="{FACBFC41-7F5C-DAF3-9B8D-5D8567B10A7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147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a:extLst>
            <a:ext uri="{FF2B5EF4-FFF2-40B4-BE49-F238E27FC236}">
              <a16:creationId xmlns:a16="http://schemas.microsoft.com/office/drawing/2014/main" id="{2C6A8C79-1E46-A8AC-4F56-AAFAEE486F61}"/>
            </a:ext>
          </a:extLst>
        </p:cNvPr>
        <p:cNvGrpSpPr/>
        <p:nvPr/>
      </p:nvGrpSpPr>
      <p:grpSpPr>
        <a:xfrm>
          <a:off x="0" y="0"/>
          <a:ext cx="0" cy="0"/>
          <a:chOff x="0" y="0"/>
          <a:chExt cx="0" cy="0"/>
        </a:xfrm>
      </p:grpSpPr>
      <p:sp>
        <p:nvSpPr>
          <p:cNvPr id="6" name="Google Shape;170;p11">
            <a:extLst>
              <a:ext uri="{FF2B5EF4-FFF2-40B4-BE49-F238E27FC236}">
                <a16:creationId xmlns:a16="http://schemas.microsoft.com/office/drawing/2014/main" id="{1056E354-C02B-B88A-1A32-927BAEABD12D}"/>
              </a:ext>
            </a:extLst>
          </p:cNvPr>
          <p:cNvSpPr/>
          <p:nvPr/>
        </p:nvSpPr>
        <p:spPr>
          <a:xfrm>
            <a:off x="0" y="0"/>
            <a:ext cx="1803171" cy="7562850"/>
          </a:xfrm>
          <a:prstGeom prst="rect">
            <a:avLst/>
          </a:prstGeom>
          <a:solidFill>
            <a:schemeClr val="bg1">
              <a:lumMod val="9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3" name="Google Shape;63;p8">
            <a:extLst>
              <a:ext uri="{FF2B5EF4-FFF2-40B4-BE49-F238E27FC236}">
                <a16:creationId xmlns:a16="http://schemas.microsoft.com/office/drawing/2014/main" id="{67497511-68D4-9F2E-719A-B4846078EDDC}"/>
              </a:ext>
            </a:extLst>
          </p:cNvPr>
          <p:cNvSpPr/>
          <p:nvPr/>
        </p:nvSpPr>
        <p:spPr>
          <a:xfrm>
            <a:off x="1803175" y="0"/>
            <a:ext cx="0" cy="2754630"/>
          </a:xfrm>
          <a:custGeom>
            <a:avLst/>
            <a:gdLst/>
            <a:ahLst/>
            <a:cxnLst/>
            <a:rect l="l" t="t" r="r" b="b"/>
            <a:pathLst>
              <a:path w="120000" h="2754630" extrusionOk="0">
                <a:moveTo>
                  <a:pt x="0" y="0"/>
                </a:moveTo>
                <a:lnTo>
                  <a:pt x="0" y="2754007"/>
                </a:lnTo>
              </a:path>
            </a:pathLst>
          </a:custGeom>
          <a:noFill/>
          <a:ln w="9525" cap="flat" cmpd="sng">
            <a:solidFill>
              <a:srgbClr val="B3B2B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8">
            <a:extLst>
              <a:ext uri="{FF2B5EF4-FFF2-40B4-BE49-F238E27FC236}">
                <a16:creationId xmlns:a16="http://schemas.microsoft.com/office/drawing/2014/main" id="{848C8047-59E5-8A61-8BF2-9960E7E21ED4}"/>
              </a:ext>
            </a:extLst>
          </p:cNvPr>
          <p:cNvSpPr/>
          <p:nvPr/>
        </p:nvSpPr>
        <p:spPr>
          <a:xfrm>
            <a:off x="419163" y="540004"/>
            <a:ext cx="971143" cy="828624"/>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8">
            <a:extLst>
              <a:ext uri="{FF2B5EF4-FFF2-40B4-BE49-F238E27FC236}">
                <a16:creationId xmlns:a16="http://schemas.microsoft.com/office/drawing/2014/main" id="{8AD9BEEC-25F7-D2D4-D58C-236BAD42262A}"/>
              </a:ext>
            </a:extLst>
          </p:cNvPr>
          <p:cNvSpPr/>
          <p:nvPr/>
        </p:nvSpPr>
        <p:spPr>
          <a:xfrm>
            <a:off x="473780" y="1215607"/>
            <a:ext cx="353060" cy="149860"/>
          </a:xfrm>
          <a:custGeom>
            <a:avLst/>
            <a:gdLst/>
            <a:ahLst/>
            <a:cxnLst/>
            <a:rect l="l" t="t" r="r" b="b"/>
            <a:pathLst>
              <a:path w="353059" h="149859" extrusionOk="0">
                <a:moveTo>
                  <a:pt x="281487" y="97696"/>
                </a:moveTo>
                <a:lnTo>
                  <a:pt x="226773" y="97696"/>
                </a:lnTo>
                <a:lnTo>
                  <a:pt x="249750" y="99118"/>
                </a:lnTo>
                <a:lnTo>
                  <a:pt x="276665" y="105540"/>
                </a:lnTo>
                <a:lnTo>
                  <a:pt x="318659" y="123635"/>
                </a:lnTo>
                <a:lnTo>
                  <a:pt x="346172" y="147327"/>
                </a:lnTo>
                <a:lnTo>
                  <a:pt x="351887" y="149791"/>
                </a:lnTo>
                <a:lnTo>
                  <a:pt x="315687" y="113550"/>
                </a:lnTo>
                <a:lnTo>
                  <a:pt x="282960" y="98071"/>
                </a:lnTo>
                <a:lnTo>
                  <a:pt x="281487" y="97696"/>
                </a:lnTo>
                <a:close/>
              </a:path>
              <a:path w="353059" h="149859" extrusionOk="0">
                <a:moveTo>
                  <a:pt x="218538" y="120835"/>
                </a:moveTo>
                <a:lnTo>
                  <a:pt x="203106" y="120835"/>
                </a:lnTo>
                <a:lnTo>
                  <a:pt x="205392" y="121825"/>
                </a:lnTo>
                <a:lnTo>
                  <a:pt x="204897" y="122968"/>
                </a:lnTo>
                <a:lnTo>
                  <a:pt x="205062" y="125750"/>
                </a:lnTo>
                <a:lnTo>
                  <a:pt x="211920" y="128696"/>
                </a:lnTo>
                <a:lnTo>
                  <a:pt x="217965" y="127248"/>
                </a:lnTo>
                <a:lnTo>
                  <a:pt x="219451" y="123819"/>
                </a:lnTo>
                <a:lnTo>
                  <a:pt x="218595" y="120888"/>
                </a:lnTo>
                <a:close/>
              </a:path>
              <a:path w="353059" h="149859" extrusionOk="0">
                <a:moveTo>
                  <a:pt x="193162" y="112478"/>
                </a:moveTo>
                <a:lnTo>
                  <a:pt x="189708" y="120479"/>
                </a:lnTo>
                <a:lnTo>
                  <a:pt x="191016" y="123743"/>
                </a:lnTo>
                <a:lnTo>
                  <a:pt x="196731" y="126207"/>
                </a:lnTo>
                <a:lnTo>
                  <a:pt x="201633" y="124264"/>
                </a:lnTo>
                <a:lnTo>
                  <a:pt x="203106" y="120835"/>
                </a:lnTo>
                <a:lnTo>
                  <a:pt x="218538" y="120835"/>
                </a:lnTo>
                <a:lnTo>
                  <a:pt x="215274" y="117783"/>
                </a:lnTo>
                <a:lnTo>
                  <a:pt x="212819" y="112821"/>
                </a:lnTo>
                <a:lnTo>
                  <a:pt x="197086" y="112821"/>
                </a:lnTo>
                <a:lnTo>
                  <a:pt x="193162" y="112478"/>
                </a:lnTo>
                <a:close/>
              </a:path>
              <a:path w="353059" h="149859" extrusionOk="0">
                <a:moveTo>
                  <a:pt x="196947" y="100565"/>
                </a:moveTo>
                <a:lnTo>
                  <a:pt x="194978" y="105137"/>
                </a:lnTo>
                <a:lnTo>
                  <a:pt x="196934" y="110040"/>
                </a:lnTo>
                <a:lnTo>
                  <a:pt x="197086" y="112821"/>
                </a:lnTo>
                <a:lnTo>
                  <a:pt x="212819" y="112821"/>
                </a:lnTo>
                <a:lnTo>
                  <a:pt x="212835" y="112478"/>
                </a:lnTo>
                <a:lnTo>
                  <a:pt x="214422" y="104033"/>
                </a:lnTo>
                <a:lnTo>
                  <a:pt x="220215" y="101061"/>
                </a:lnTo>
                <a:lnTo>
                  <a:pt x="198090" y="101061"/>
                </a:lnTo>
                <a:lnTo>
                  <a:pt x="196947" y="100565"/>
                </a:lnTo>
                <a:close/>
              </a:path>
              <a:path w="353059" h="149859" extrusionOk="0">
                <a:moveTo>
                  <a:pt x="274107" y="95816"/>
                </a:moveTo>
                <a:lnTo>
                  <a:pt x="192222" y="95816"/>
                </a:lnTo>
                <a:lnTo>
                  <a:pt x="197937" y="98279"/>
                </a:lnTo>
                <a:lnTo>
                  <a:pt x="198090" y="101061"/>
                </a:lnTo>
                <a:lnTo>
                  <a:pt x="220215" y="101061"/>
                </a:lnTo>
                <a:lnTo>
                  <a:pt x="226773" y="97696"/>
                </a:lnTo>
                <a:lnTo>
                  <a:pt x="281487" y="97696"/>
                </a:lnTo>
                <a:lnTo>
                  <a:pt x="274107" y="95816"/>
                </a:lnTo>
                <a:close/>
              </a:path>
              <a:path w="353059" h="149859" extrusionOk="0">
                <a:moveTo>
                  <a:pt x="23257" y="0"/>
                </a:moveTo>
                <a:lnTo>
                  <a:pt x="14771" y="615"/>
                </a:lnTo>
                <a:lnTo>
                  <a:pt x="7505" y="4295"/>
                </a:lnTo>
                <a:lnTo>
                  <a:pt x="2408" y="11196"/>
                </a:lnTo>
                <a:lnTo>
                  <a:pt x="0" y="32583"/>
                </a:lnTo>
                <a:lnTo>
                  <a:pt x="9563" y="50370"/>
                </a:lnTo>
                <a:lnTo>
                  <a:pt x="26334" y="64408"/>
                </a:lnTo>
                <a:lnTo>
                  <a:pt x="45550" y="74543"/>
                </a:lnTo>
                <a:lnTo>
                  <a:pt x="101636" y="93315"/>
                </a:lnTo>
                <a:lnTo>
                  <a:pt x="145632" y="99762"/>
                </a:lnTo>
                <a:lnTo>
                  <a:pt x="176255" y="98918"/>
                </a:lnTo>
                <a:lnTo>
                  <a:pt x="192222" y="95816"/>
                </a:lnTo>
                <a:lnTo>
                  <a:pt x="274107" y="95816"/>
                </a:lnTo>
                <a:lnTo>
                  <a:pt x="269776" y="94712"/>
                </a:lnTo>
                <a:lnTo>
                  <a:pt x="265635" y="93752"/>
                </a:lnTo>
                <a:lnTo>
                  <a:pt x="171853" y="93752"/>
                </a:lnTo>
                <a:lnTo>
                  <a:pt x="146647" y="93084"/>
                </a:lnTo>
                <a:lnTo>
                  <a:pt x="93811" y="81808"/>
                </a:lnTo>
                <a:lnTo>
                  <a:pt x="91526" y="77934"/>
                </a:lnTo>
                <a:lnTo>
                  <a:pt x="91686" y="77566"/>
                </a:lnTo>
                <a:lnTo>
                  <a:pt x="80843" y="77566"/>
                </a:lnTo>
                <a:lnTo>
                  <a:pt x="40741" y="62091"/>
                </a:lnTo>
                <a:lnTo>
                  <a:pt x="10795" y="30093"/>
                </a:lnTo>
                <a:lnTo>
                  <a:pt x="10767" y="29534"/>
                </a:lnTo>
                <a:lnTo>
                  <a:pt x="12174" y="26258"/>
                </a:lnTo>
                <a:lnTo>
                  <a:pt x="44151" y="26258"/>
                </a:lnTo>
                <a:lnTo>
                  <a:pt x="45287" y="22310"/>
                </a:lnTo>
                <a:lnTo>
                  <a:pt x="44764" y="14736"/>
                </a:lnTo>
                <a:lnTo>
                  <a:pt x="40624" y="7890"/>
                </a:lnTo>
                <a:lnTo>
                  <a:pt x="32012" y="2293"/>
                </a:lnTo>
                <a:lnTo>
                  <a:pt x="23257" y="0"/>
                </a:lnTo>
                <a:close/>
              </a:path>
              <a:path w="353059" h="149859" extrusionOk="0">
                <a:moveTo>
                  <a:pt x="215749" y="84805"/>
                </a:moveTo>
                <a:lnTo>
                  <a:pt x="169870" y="84805"/>
                </a:lnTo>
                <a:lnTo>
                  <a:pt x="172156" y="85795"/>
                </a:lnTo>
                <a:lnTo>
                  <a:pt x="184069" y="89580"/>
                </a:lnTo>
                <a:lnTo>
                  <a:pt x="190774" y="89758"/>
                </a:lnTo>
                <a:lnTo>
                  <a:pt x="192070" y="93034"/>
                </a:lnTo>
                <a:lnTo>
                  <a:pt x="171853" y="93752"/>
                </a:lnTo>
                <a:lnTo>
                  <a:pt x="265635" y="93752"/>
                </a:lnTo>
                <a:lnTo>
                  <a:pt x="258090" y="92003"/>
                </a:lnTo>
                <a:lnTo>
                  <a:pt x="246972" y="88272"/>
                </a:lnTo>
                <a:lnTo>
                  <a:pt x="245774" y="87738"/>
                </a:lnTo>
                <a:lnTo>
                  <a:pt x="245075" y="87256"/>
                </a:lnTo>
                <a:lnTo>
                  <a:pt x="235224" y="87256"/>
                </a:lnTo>
                <a:lnTo>
                  <a:pt x="224829" y="86608"/>
                </a:lnTo>
                <a:lnTo>
                  <a:pt x="215749" y="84805"/>
                </a:lnTo>
                <a:close/>
              </a:path>
              <a:path w="353059" h="149859" extrusionOk="0">
                <a:moveTo>
                  <a:pt x="188398" y="78061"/>
                </a:moveTo>
                <a:lnTo>
                  <a:pt x="151100" y="78061"/>
                </a:lnTo>
                <a:lnTo>
                  <a:pt x="154529" y="79547"/>
                </a:lnTo>
                <a:lnTo>
                  <a:pt x="155683" y="82455"/>
                </a:lnTo>
                <a:lnTo>
                  <a:pt x="155705" y="84170"/>
                </a:lnTo>
                <a:lnTo>
                  <a:pt x="155481" y="86735"/>
                </a:lnTo>
                <a:lnTo>
                  <a:pt x="162339" y="89694"/>
                </a:lnTo>
                <a:lnTo>
                  <a:pt x="167241" y="87738"/>
                </a:lnTo>
                <a:lnTo>
                  <a:pt x="169870" y="84805"/>
                </a:lnTo>
                <a:lnTo>
                  <a:pt x="215749" y="84805"/>
                </a:lnTo>
                <a:lnTo>
                  <a:pt x="205637" y="82797"/>
                </a:lnTo>
                <a:lnTo>
                  <a:pt x="188398" y="78061"/>
                </a:lnTo>
                <a:close/>
              </a:path>
              <a:path w="353059" h="149859" extrusionOk="0">
                <a:moveTo>
                  <a:pt x="234437" y="73362"/>
                </a:moveTo>
                <a:lnTo>
                  <a:pt x="232456" y="77934"/>
                </a:lnTo>
                <a:lnTo>
                  <a:pt x="232126" y="81858"/>
                </a:lnTo>
                <a:lnTo>
                  <a:pt x="235224" y="87256"/>
                </a:lnTo>
                <a:lnTo>
                  <a:pt x="245075" y="87256"/>
                </a:lnTo>
                <a:lnTo>
                  <a:pt x="240609" y="84170"/>
                </a:lnTo>
                <a:lnTo>
                  <a:pt x="236723" y="74353"/>
                </a:lnTo>
                <a:lnTo>
                  <a:pt x="234437" y="73362"/>
                </a:lnTo>
                <a:close/>
              </a:path>
              <a:path w="353059" h="149859" extrusionOk="0">
                <a:moveTo>
                  <a:pt x="162160" y="69031"/>
                </a:moveTo>
                <a:lnTo>
                  <a:pt x="133307" y="69031"/>
                </a:lnTo>
                <a:lnTo>
                  <a:pt x="136241" y="71660"/>
                </a:lnTo>
                <a:lnTo>
                  <a:pt x="136934" y="75432"/>
                </a:lnTo>
                <a:lnTo>
                  <a:pt x="136978" y="76943"/>
                </a:lnTo>
                <a:lnTo>
                  <a:pt x="136710" y="79991"/>
                </a:lnTo>
                <a:lnTo>
                  <a:pt x="142425" y="82455"/>
                </a:lnTo>
                <a:lnTo>
                  <a:pt x="144051" y="81808"/>
                </a:lnTo>
                <a:lnTo>
                  <a:pt x="146832" y="81642"/>
                </a:lnTo>
                <a:lnTo>
                  <a:pt x="148471" y="81007"/>
                </a:lnTo>
                <a:lnTo>
                  <a:pt x="148966" y="79864"/>
                </a:lnTo>
                <a:lnTo>
                  <a:pt x="151100" y="78061"/>
                </a:lnTo>
                <a:lnTo>
                  <a:pt x="188398" y="78061"/>
                </a:lnTo>
                <a:lnTo>
                  <a:pt x="182011" y="76306"/>
                </a:lnTo>
                <a:lnTo>
                  <a:pt x="162160" y="69031"/>
                </a:lnTo>
                <a:close/>
              </a:path>
              <a:path w="353059" h="149859" extrusionOk="0">
                <a:moveTo>
                  <a:pt x="75166" y="56154"/>
                </a:moveTo>
                <a:lnTo>
                  <a:pt x="73198" y="60713"/>
                </a:lnTo>
                <a:lnTo>
                  <a:pt x="79052" y="75432"/>
                </a:lnTo>
                <a:lnTo>
                  <a:pt x="80843" y="77566"/>
                </a:lnTo>
                <a:lnTo>
                  <a:pt x="91686" y="77566"/>
                </a:lnTo>
                <a:lnTo>
                  <a:pt x="91956" y="76943"/>
                </a:lnTo>
                <a:lnTo>
                  <a:pt x="90990" y="69755"/>
                </a:lnTo>
                <a:lnTo>
                  <a:pt x="85275" y="67291"/>
                </a:lnTo>
                <a:lnTo>
                  <a:pt x="85771" y="66148"/>
                </a:lnTo>
                <a:lnTo>
                  <a:pt x="83167" y="59595"/>
                </a:lnTo>
                <a:lnTo>
                  <a:pt x="75166" y="56154"/>
                </a:lnTo>
                <a:close/>
              </a:path>
              <a:path w="353059" h="149859" extrusionOk="0">
                <a:moveTo>
                  <a:pt x="143727" y="59049"/>
                </a:moveTo>
                <a:lnTo>
                  <a:pt x="122715" y="59049"/>
                </a:lnTo>
                <a:lnTo>
                  <a:pt x="121229" y="62465"/>
                </a:lnTo>
                <a:lnTo>
                  <a:pt x="118930" y="70962"/>
                </a:lnTo>
                <a:lnTo>
                  <a:pt x="126919" y="74416"/>
                </a:lnTo>
                <a:lnTo>
                  <a:pt x="130195" y="73108"/>
                </a:lnTo>
                <a:lnTo>
                  <a:pt x="131173" y="70822"/>
                </a:lnTo>
                <a:lnTo>
                  <a:pt x="133307" y="69031"/>
                </a:lnTo>
                <a:lnTo>
                  <a:pt x="162160" y="69031"/>
                </a:lnTo>
                <a:lnTo>
                  <a:pt x="158313" y="67622"/>
                </a:lnTo>
                <a:lnTo>
                  <a:pt x="143727" y="59049"/>
                </a:lnTo>
                <a:close/>
              </a:path>
              <a:path w="353059" h="149859" extrusionOk="0">
                <a:moveTo>
                  <a:pt x="122131" y="28976"/>
                </a:moveTo>
                <a:lnTo>
                  <a:pt x="109875" y="29115"/>
                </a:lnTo>
                <a:lnTo>
                  <a:pt x="103462" y="43962"/>
                </a:lnTo>
                <a:lnTo>
                  <a:pt x="102954" y="54579"/>
                </a:lnTo>
                <a:lnTo>
                  <a:pt x="116657" y="60497"/>
                </a:lnTo>
                <a:lnTo>
                  <a:pt x="119934" y="59202"/>
                </a:lnTo>
                <a:lnTo>
                  <a:pt x="122715" y="59049"/>
                </a:lnTo>
                <a:lnTo>
                  <a:pt x="143727" y="59049"/>
                </a:lnTo>
                <a:lnTo>
                  <a:pt x="138956" y="56245"/>
                </a:lnTo>
                <a:lnTo>
                  <a:pt x="128530" y="44779"/>
                </a:lnTo>
                <a:lnTo>
                  <a:pt x="123950" y="35073"/>
                </a:lnTo>
                <a:lnTo>
                  <a:pt x="122131" y="28976"/>
                </a:lnTo>
                <a:close/>
              </a:path>
              <a:path w="353059" h="149859" extrusionOk="0">
                <a:moveTo>
                  <a:pt x="44151" y="26258"/>
                </a:moveTo>
                <a:lnTo>
                  <a:pt x="12174" y="26258"/>
                </a:lnTo>
                <a:lnTo>
                  <a:pt x="12339" y="29039"/>
                </a:lnTo>
                <a:lnTo>
                  <a:pt x="13482" y="29534"/>
                </a:lnTo>
                <a:lnTo>
                  <a:pt x="14930" y="35580"/>
                </a:lnTo>
                <a:lnTo>
                  <a:pt x="29789" y="41993"/>
                </a:lnTo>
                <a:lnTo>
                  <a:pt x="38120" y="41523"/>
                </a:lnTo>
                <a:lnTo>
                  <a:pt x="43048" y="30093"/>
                </a:lnTo>
                <a:lnTo>
                  <a:pt x="44151" y="26258"/>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8">
            <a:extLst>
              <a:ext uri="{FF2B5EF4-FFF2-40B4-BE49-F238E27FC236}">
                <a16:creationId xmlns:a16="http://schemas.microsoft.com/office/drawing/2014/main" id="{21C9A2D7-7500-7D2B-1A38-6F2B2ECBF7E0}"/>
              </a:ext>
            </a:extLst>
          </p:cNvPr>
          <p:cNvSpPr/>
          <p:nvPr/>
        </p:nvSpPr>
        <p:spPr>
          <a:xfrm>
            <a:off x="989970" y="1209841"/>
            <a:ext cx="353060" cy="149860"/>
          </a:xfrm>
          <a:custGeom>
            <a:avLst/>
            <a:gdLst/>
            <a:ahLst/>
            <a:cxnLst/>
            <a:rect l="l" t="t" r="r" b="b"/>
            <a:pathLst>
              <a:path w="353059" h="149859" extrusionOk="0">
                <a:moveTo>
                  <a:pt x="118427" y="73367"/>
                </a:moveTo>
                <a:lnTo>
                  <a:pt x="116154" y="74358"/>
                </a:lnTo>
                <a:lnTo>
                  <a:pt x="112255" y="84175"/>
                </a:lnTo>
                <a:lnTo>
                  <a:pt x="107035" y="87769"/>
                </a:lnTo>
                <a:lnTo>
                  <a:pt x="105892" y="88277"/>
                </a:lnTo>
                <a:lnTo>
                  <a:pt x="94774" y="92009"/>
                </a:lnTo>
                <a:lnTo>
                  <a:pt x="83088" y="94717"/>
                </a:lnTo>
                <a:lnTo>
                  <a:pt x="69904" y="98076"/>
                </a:lnTo>
                <a:lnTo>
                  <a:pt x="21187" y="126212"/>
                </a:lnTo>
                <a:lnTo>
                  <a:pt x="0" y="147510"/>
                </a:lnTo>
                <a:lnTo>
                  <a:pt x="977" y="149796"/>
                </a:lnTo>
                <a:lnTo>
                  <a:pt x="6692" y="147332"/>
                </a:lnTo>
                <a:lnTo>
                  <a:pt x="11110" y="142166"/>
                </a:lnTo>
                <a:lnTo>
                  <a:pt x="20423" y="133614"/>
                </a:lnTo>
                <a:lnTo>
                  <a:pt x="76199" y="105545"/>
                </a:lnTo>
                <a:lnTo>
                  <a:pt x="126091" y="97701"/>
                </a:lnTo>
                <a:lnTo>
                  <a:pt x="156280" y="97701"/>
                </a:lnTo>
                <a:lnTo>
                  <a:pt x="160642" y="95821"/>
                </a:lnTo>
                <a:lnTo>
                  <a:pt x="234173" y="95821"/>
                </a:lnTo>
                <a:lnTo>
                  <a:pt x="248252" y="93758"/>
                </a:lnTo>
                <a:lnTo>
                  <a:pt x="181011" y="93758"/>
                </a:lnTo>
                <a:lnTo>
                  <a:pt x="160794" y="93040"/>
                </a:lnTo>
                <a:lnTo>
                  <a:pt x="162090" y="89763"/>
                </a:lnTo>
                <a:lnTo>
                  <a:pt x="168795" y="89585"/>
                </a:lnTo>
                <a:lnTo>
                  <a:pt x="176118" y="87261"/>
                </a:lnTo>
                <a:lnTo>
                  <a:pt x="117652" y="87261"/>
                </a:lnTo>
                <a:lnTo>
                  <a:pt x="120738" y="81864"/>
                </a:lnTo>
                <a:lnTo>
                  <a:pt x="120408" y="77939"/>
                </a:lnTo>
                <a:lnTo>
                  <a:pt x="118427" y="73367"/>
                </a:lnTo>
                <a:close/>
              </a:path>
              <a:path w="353059" h="149859" extrusionOk="0">
                <a:moveTo>
                  <a:pt x="156280" y="97701"/>
                </a:moveTo>
                <a:lnTo>
                  <a:pt x="126091" y="97701"/>
                </a:lnTo>
                <a:lnTo>
                  <a:pt x="138442" y="104038"/>
                </a:lnTo>
                <a:lnTo>
                  <a:pt x="140029" y="112483"/>
                </a:lnTo>
                <a:lnTo>
                  <a:pt x="140051" y="112813"/>
                </a:lnTo>
                <a:lnTo>
                  <a:pt x="137591" y="117789"/>
                </a:lnTo>
                <a:lnTo>
                  <a:pt x="134274" y="120893"/>
                </a:lnTo>
                <a:lnTo>
                  <a:pt x="133426" y="123824"/>
                </a:lnTo>
                <a:lnTo>
                  <a:pt x="134899" y="127253"/>
                </a:lnTo>
                <a:lnTo>
                  <a:pt x="140944" y="128701"/>
                </a:lnTo>
                <a:lnTo>
                  <a:pt x="147802" y="125755"/>
                </a:lnTo>
                <a:lnTo>
                  <a:pt x="147967" y="122961"/>
                </a:lnTo>
                <a:lnTo>
                  <a:pt x="147472" y="121830"/>
                </a:lnTo>
                <a:lnTo>
                  <a:pt x="149758" y="120840"/>
                </a:lnTo>
                <a:lnTo>
                  <a:pt x="163014" y="120840"/>
                </a:lnTo>
                <a:lnTo>
                  <a:pt x="163156" y="120484"/>
                </a:lnTo>
                <a:lnTo>
                  <a:pt x="159845" y="112813"/>
                </a:lnTo>
                <a:lnTo>
                  <a:pt x="155778" y="112813"/>
                </a:lnTo>
                <a:lnTo>
                  <a:pt x="155930" y="110045"/>
                </a:lnTo>
                <a:lnTo>
                  <a:pt x="157886" y="105130"/>
                </a:lnTo>
                <a:lnTo>
                  <a:pt x="156131" y="101066"/>
                </a:lnTo>
                <a:lnTo>
                  <a:pt x="154774" y="101066"/>
                </a:lnTo>
                <a:lnTo>
                  <a:pt x="154927" y="98285"/>
                </a:lnTo>
                <a:lnTo>
                  <a:pt x="156280" y="97701"/>
                </a:lnTo>
                <a:close/>
              </a:path>
              <a:path w="353059" h="149859" extrusionOk="0">
                <a:moveTo>
                  <a:pt x="163014" y="120840"/>
                </a:moveTo>
                <a:lnTo>
                  <a:pt x="149758" y="120840"/>
                </a:lnTo>
                <a:lnTo>
                  <a:pt x="151231" y="124269"/>
                </a:lnTo>
                <a:lnTo>
                  <a:pt x="156146" y="126212"/>
                </a:lnTo>
                <a:lnTo>
                  <a:pt x="161848" y="123748"/>
                </a:lnTo>
                <a:lnTo>
                  <a:pt x="163014" y="120840"/>
                </a:lnTo>
                <a:close/>
              </a:path>
              <a:path w="353059" h="149859" extrusionOk="0">
                <a:moveTo>
                  <a:pt x="159702" y="112483"/>
                </a:moveTo>
                <a:lnTo>
                  <a:pt x="155778" y="112813"/>
                </a:lnTo>
                <a:lnTo>
                  <a:pt x="159845" y="112813"/>
                </a:lnTo>
                <a:lnTo>
                  <a:pt x="159702" y="112483"/>
                </a:lnTo>
                <a:close/>
              </a:path>
              <a:path w="353059" h="149859" extrusionOk="0">
                <a:moveTo>
                  <a:pt x="155917" y="100571"/>
                </a:moveTo>
                <a:lnTo>
                  <a:pt x="154774" y="101066"/>
                </a:lnTo>
                <a:lnTo>
                  <a:pt x="156131" y="101066"/>
                </a:lnTo>
                <a:lnTo>
                  <a:pt x="155917" y="100571"/>
                </a:lnTo>
                <a:close/>
              </a:path>
              <a:path w="353059" h="149859" extrusionOk="0">
                <a:moveTo>
                  <a:pt x="234173" y="95821"/>
                </a:moveTo>
                <a:lnTo>
                  <a:pt x="160642" y="95821"/>
                </a:lnTo>
                <a:lnTo>
                  <a:pt x="176616" y="98923"/>
                </a:lnTo>
                <a:lnTo>
                  <a:pt x="207241" y="99767"/>
                </a:lnTo>
                <a:lnTo>
                  <a:pt x="234173" y="95821"/>
                </a:lnTo>
                <a:close/>
              </a:path>
              <a:path w="353059" h="149859" extrusionOk="0">
                <a:moveTo>
                  <a:pt x="277698" y="56159"/>
                </a:moveTo>
                <a:lnTo>
                  <a:pt x="269697" y="59600"/>
                </a:lnTo>
                <a:lnTo>
                  <a:pt x="267093" y="66154"/>
                </a:lnTo>
                <a:lnTo>
                  <a:pt x="267588" y="67297"/>
                </a:lnTo>
                <a:lnTo>
                  <a:pt x="261873" y="69760"/>
                </a:lnTo>
                <a:lnTo>
                  <a:pt x="260908" y="76949"/>
                </a:lnTo>
                <a:lnTo>
                  <a:pt x="261338" y="77939"/>
                </a:lnTo>
                <a:lnTo>
                  <a:pt x="261324" y="79539"/>
                </a:lnTo>
                <a:lnTo>
                  <a:pt x="206217" y="93089"/>
                </a:lnTo>
                <a:lnTo>
                  <a:pt x="181011" y="93758"/>
                </a:lnTo>
                <a:lnTo>
                  <a:pt x="248252" y="93758"/>
                </a:lnTo>
                <a:lnTo>
                  <a:pt x="251235" y="93320"/>
                </a:lnTo>
                <a:lnTo>
                  <a:pt x="298285" y="77571"/>
                </a:lnTo>
                <a:lnTo>
                  <a:pt x="272021" y="77571"/>
                </a:lnTo>
                <a:lnTo>
                  <a:pt x="273811" y="75437"/>
                </a:lnTo>
                <a:lnTo>
                  <a:pt x="279666" y="60718"/>
                </a:lnTo>
                <a:lnTo>
                  <a:pt x="277698" y="56159"/>
                </a:lnTo>
                <a:close/>
              </a:path>
              <a:path w="353059" h="149859" extrusionOk="0">
                <a:moveTo>
                  <a:pt x="197215" y="84823"/>
                </a:moveTo>
                <a:lnTo>
                  <a:pt x="182994" y="84823"/>
                </a:lnTo>
                <a:lnTo>
                  <a:pt x="185623" y="87744"/>
                </a:lnTo>
                <a:lnTo>
                  <a:pt x="190525" y="89699"/>
                </a:lnTo>
                <a:lnTo>
                  <a:pt x="197383" y="86740"/>
                </a:lnTo>
                <a:lnTo>
                  <a:pt x="197215" y="84823"/>
                </a:lnTo>
                <a:close/>
              </a:path>
              <a:path w="353059" h="149859" extrusionOk="0">
                <a:moveTo>
                  <a:pt x="230733" y="28981"/>
                </a:moveTo>
                <a:lnTo>
                  <a:pt x="194551" y="67627"/>
                </a:lnTo>
                <a:lnTo>
                  <a:pt x="147157" y="82816"/>
                </a:lnTo>
                <a:lnTo>
                  <a:pt x="117652" y="87261"/>
                </a:lnTo>
                <a:lnTo>
                  <a:pt x="176118" y="87261"/>
                </a:lnTo>
                <a:lnTo>
                  <a:pt x="180720" y="85801"/>
                </a:lnTo>
                <a:lnTo>
                  <a:pt x="182994" y="84823"/>
                </a:lnTo>
                <a:lnTo>
                  <a:pt x="197215" y="84823"/>
                </a:lnTo>
                <a:lnTo>
                  <a:pt x="197046" y="82802"/>
                </a:lnTo>
                <a:lnTo>
                  <a:pt x="198335" y="79539"/>
                </a:lnTo>
                <a:lnTo>
                  <a:pt x="201764" y="78066"/>
                </a:lnTo>
                <a:lnTo>
                  <a:pt x="215985" y="78066"/>
                </a:lnTo>
                <a:lnTo>
                  <a:pt x="215887" y="76949"/>
                </a:lnTo>
                <a:lnTo>
                  <a:pt x="215928" y="75437"/>
                </a:lnTo>
                <a:lnTo>
                  <a:pt x="216623" y="71665"/>
                </a:lnTo>
                <a:lnTo>
                  <a:pt x="219557" y="69037"/>
                </a:lnTo>
                <a:lnTo>
                  <a:pt x="233411" y="69037"/>
                </a:lnTo>
                <a:lnTo>
                  <a:pt x="231635" y="62471"/>
                </a:lnTo>
                <a:lnTo>
                  <a:pt x="230149" y="59054"/>
                </a:lnTo>
                <a:lnTo>
                  <a:pt x="239559" y="59054"/>
                </a:lnTo>
                <a:lnTo>
                  <a:pt x="249910" y="54584"/>
                </a:lnTo>
                <a:lnTo>
                  <a:pt x="249402" y="43967"/>
                </a:lnTo>
                <a:lnTo>
                  <a:pt x="242989" y="29120"/>
                </a:lnTo>
                <a:lnTo>
                  <a:pt x="230733" y="28981"/>
                </a:lnTo>
                <a:close/>
              </a:path>
              <a:path w="353059" h="149859" extrusionOk="0">
                <a:moveTo>
                  <a:pt x="215985" y="78066"/>
                </a:moveTo>
                <a:lnTo>
                  <a:pt x="201764" y="78066"/>
                </a:lnTo>
                <a:lnTo>
                  <a:pt x="203898" y="79870"/>
                </a:lnTo>
                <a:lnTo>
                  <a:pt x="204393" y="81013"/>
                </a:lnTo>
                <a:lnTo>
                  <a:pt x="206032" y="81648"/>
                </a:lnTo>
                <a:lnTo>
                  <a:pt x="208813" y="81813"/>
                </a:lnTo>
                <a:lnTo>
                  <a:pt x="210438" y="82460"/>
                </a:lnTo>
                <a:lnTo>
                  <a:pt x="216153" y="79997"/>
                </a:lnTo>
                <a:lnTo>
                  <a:pt x="215985" y="78066"/>
                </a:lnTo>
                <a:close/>
              </a:path>
              <a:path w="353059" h="149859" extrusionOk="0">
                <a:moveTo>
                  <a:pt x="352151" y="26263"/>
                </a:moveTo>
                <a:lnTo>
                  <a:pt x="340690" y="26263"/>
                </a:lnTo>
                <a:lnTo>
                  <a:pt x="342097" y="29540"/>
                </a:lnTo>
                <a:lnTo>
                  <a:pt x="342069" y="30098"/>
                </a:lnTo>
                <a:lnTo>
                  <a:pt x="312123" y="62089"/>
                </a:lnTo>
                <a:lnTo>
                  <a:pt x="276396" y="77256"/>
                </a:lnTo>
                <a:lnTo>
                  <a:pt x="272021" y="77571"/>
                </a:lnTo>
                <a:lnTo>
                  <a:pt x="298285" y="77571"/>
                </a:lnTo>
                <a:lnTo>
                  <a:pt x="307314" y="74548"/>
                </a:lnTo>
                <a:lnTo>
                  <a:pt x="326530" y="64413"/>
                </a:lnTo>
                <a:lnTo>
                  <a:pt x="343301" y="50377"/>
                </a:lnTo>
                <a:lnTo>
                  <a:pt x="352864" y="32593"/>
                </a:lnTo>
                <a:lnTo>
                  <a:pt x="352151" y="26263"/>
                </a:lnTo>
                <a:close/>
              </a:path>
              <a:path w="353059" h="149859" extrusionOk="0">
                <a:moveTo>
                  <a:pt x="233411" y="69037"/>
                </a:moveTo>
                <a:lnTo>
                  <a:pt x="219557" y="69037"/>
                </a:lnTo>
                <a:lnTo>
                  <a:pt x="221691" y="70827"/>
                </a:lnTo>
                <a:lnTo>
                  <a:pt x="222669" y="73113"/>
                </a:lnTo>
                <a:lnTo>
                  <a:pt x="225945" y="74421"/>
                </a:lnTo>
                <a:lnTo>
                  <a:pt x="233933" y="70967"/>
                </a:lnTo>
                <a:lnTo>
                  <a:pt x="233411" y="69037"/>
                </a:lnTo>
                <a:close/>
              </a:path>
              <a:path w="353059" h="149859" extrusionOk="0">
                <a:moveTo>
                  <a:pt x="239559" y="59054"/>
                </a:moveTo>
                <a:lnTo>
                  <a:pt x="230149" y="59054"/>
                </a:lnTo>
                <a:lnTo>
                  <a:pt x="232930" y="59207"/>
                </a:lnTo>
                <a:lnTo>
                  <a:pt x="236207" y="60502"/>
                </a:lnTo>
                <a:lnTo>
                  <a:pt x="239559" y="59054"/>
                </a:lnTo>
                <a:close/>
              </a:path>
              <a:path w="353059" h="149859" extrusionOk="0">
                <a:moveTo>
                  <a:pt x="329607" y="0"/>
                </a:moveTo>
                <a:lnTo>
                  <a:pt x="320852" y="2298"/>
                </a:lnTo>
                <a:lnTo>
                  <a:pt x="312240" y="7896"/>
                </a:lnTo>
                <a:lnTo>
                  <a:pt x="308100" y="14741"/>
                </a:lnTo>
                <a:lnTo>
                  <a:pt x="307577" y="22315"/>
                </a:lnTo>
                <a:lnTo>
                  <a:pt x="309816" y="30098"/>
                </a:lnTo>
                <a:lnTo>
                  <a:pt x="314744" y="41516"/>
                </a:lnTo>
                <a:lnTo>
                  <a:pt x="323075" y="41998"/>
                </a:lnTo>
                <a:lnTo>
                  <a:pt x="337934" y="35585"/>
                </a:lnTo>
                <a:lnTo>
                  <a:pt x="339382" y="29540"/>
                </a:lnTo>
                <a:lnTo>
                  <a:pt x="340525" y="29044"/>
                </a:lnTo>
                <a:lnTo>
                  <a:pt x="340690" y="26263"/>
                </a:lnTo>
                <a:lnTo>
                  <a:pt x="352151" y="26263"/>
                </a:lnTo>
                <a:lnTo>
                  <a:pt x="350456" y="11213"/>
                </a:lnTo>
                <a:lnTo>
                  <a:pt x="345359" y="4304"/>
                </a:lnTo>
                <a:lnTo>
                  <a:pt x="338093" y="617"/>
                </a:lnTo>
                <a:lnTo>
                  <a:pt x="329607"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8">
            <a:extLst>
              <a:ext uri="{FF2B5EF4-FFF2-40B4-BE49-F238E27FC236}">
                <a16:creationId xmlns:a16="http://schemas.microsoft.com/office/drawing/2014/main" id="{811AE3E7-8177-FA64-A903-8C2A3D5C6C87}"/>
              </a:ext>
            </a:extLst>
          </p:cNvPr>
          <p:cNvSpPr/>
          <p:nvPr/>
        </p:nvSpPr>
        <p:spPr>
          <a:xfrm>
            <a:off x="586799" y="728179"/>
            <a:ext cx="624205" cy="641985"/>
          </a:xfrm>
          <a:custGeom>
            <a:avLst/>
            <a:gdLst/>
            <a:ahLst/>
            <a:cxnLst/>
            <a:rect l="l" t="t" r="r" b="b"/>
            <a:pathLst>
              <a:path w="624205" h="641985" extrusionOk="0">
                <a:moveTo>
                  <a:pt x="311962" y="0"/>
                </a:moveTo>
                <a:lnTo>
                  <a:pt x="215565" y="6125"/>
                </a:lnTo>
                <a:lnTo>
                  <a:pt x="115168" y="19602"/>
                </a:lnTo>
                <a:lnTo>
                  <a:pt x="36247" y="33079"/>
                </a:lnTo>
                <a:lnTo>
                  <a:pt x="0" y="46621"/>
                </a:lnTo>
                <a:lnTo>
                  <a:pt x="16084" y="222934"/>
                </a:lnTo>
                <a:lnTo>
                  <a:pt x="34518" y="327647"/>
                </a:lnTo>
                <a:lnTo>
                  <a:pt x="67069" y="402108"/>
                </a:lnTo>
                <a:lnTo>
                  <a:pt x="125501" y="487667"/>
                </a:lnTo>
                <a:lnTo>
                  <a:pt x="196994" y="570754"/>
                </a:lnTo>
                <a:lnTo>
                  <a:pt x="256384" y="617202"/>
                </a:lnTo>
                <a:lnTo>
                  <a:pt x="296947" y="637430"/>
                </a:lnTo>
                <a:lnTo>
                  <a:pt x="311962" y="641858"/>
                </a:lnTo>
                <a:lnTo>
                  <a:pt x="363282" y="631376"/>
                </a:lnTo>
                <a:lnTo>
                  <a:pt x="399811" y="611820"/>
                </a:lnTo>
                <a:lnTo>
                  <a:pt x="439032" y="568736"/>
                </a:lnTo>
                <a:lnTo>
                  <a:pt x="498424" y="487667"/>
                </a:lnTo>
                <a:lnTo>
                  <a:pt x="560392" y="359753"/>
                </a:lnTo>
                <a:lnTo>
                  <a:pt x="598827" y="214699"/>
                </a:lnTo>
                <a:lnTo>
                  <a:pt x="618435" y="95868"/>
                </a:lnTo>
                <a:lnTo>
                  <a:pt x="623925" y="46621"/>
                </a:lnTo>
                <a:lnTo>
                  <a:pt x="541062" y="19668"/>
                </a:lnTo>
                <a:lnTo>
                  <a:pt x="480945" y="5827"/>
                </a:lnTo>
                <a:lnTo>
                  <a:pt x="414327" y="728"/>
                </a:lnTo>
                <a:lnTo>
                  <a:pt x="311962" y="0"/>
                </a:lnTo>
                <a:close/>
              </a:path>
            </a:pathLst>
          </a:custGeom>
          <a:solidFill>
            <a:srgbClr val="7F6C0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8">
            <a:extLst>
              <a:ext uri="{FF2B5EF4-FFF2-40B4-BE49-F238E27FC236}">
                <a16:creationId xmlns:a16="http://schemas.microsoft.com/office/drawing/2014/main" id="{7BAAF057-711C-8D2A-1340-ED7C127E5803}"/>
              </a:ext>
            </a:extLst>
          </p:cNvPr>
          <p:cNvSpPr/>
          <p:nvPr/>
        </p:nvSpPr>
        <p:spPr>
          <a:xfrm>
            <a:off x="614857" y="744788"/>
            <a:ext cx="291465" cy="599440"/>
          </a:xfrm>
          <a:custGeom>
            <a:avLst/>
            <a:gdLst/>
            <a:ahLst/>
            <a:cxnLst/>
            <a:rect l="l" t="t" r="r" b="b"/>
            <a:pathLst>
              <a:path w="291465" h="599440" extrusionOk="0">
                <a:moveTo>
                  <a:pt x="291312" y="0"/>
                </a:moveTo>
                <a:lnTo>
                  <a:pt x="177520" y="6802"/>
                </a:lnTo>
                <a:lnTo>
                  <a:pt x="84967" y="21767"/>
                </a:lnTo>
                <a:lnTo>
                  <a:pt x="22759" y="36733"/>
                </a:lnTo>
                <a:lnTo>
                  <a:pt x="0" y="43535"/>
                </a:lnTo>
                <a:lnTo>
                  <a:pt x="15018" y="208176"/>
                </a:lnTo>
                <a:lnTo>
                  <a:pt x="32232" y="305957"/>
                </a:lnTo>
                <a:lnTo>
                  <a:pt x="62629" y="375489"/>
                </a:lnTo>
                <a:lnTo>
                  <a:pt x="117195" y="455383"/>
                </a:lnTo>
                <a:lnTo>
                  <a:pt x="183952" y="532969"/>
                </a:lnTo>
                <a:lnTo>
                  <a:pt x="239410" y="576341"/>
                </a:lnTo>
                <a:lnTo>
                  <a:pt x="277290" y="595229"/>
                </a:lnTo>
                <a:lnTo>
                  <a:pt x="291312" y="599363"/>
                </a:lnTo>
                <a:lnTo>
                  <a:pt x="291312"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8">
            <a:extLst>
              <a:ext uri="{FF2B5EF4-FFF2-40B4-BE49-F238E27FC236}">
                <a16:creationId xmlns:a16="http://schemas.microsoft.com/office/drawing/2014/main" id="{20A9A8F5-FF71-3A24-0698-3DDBE19FB44F}"/>
              </a:ext>
            </a:extLst>
          </p:cNvPr>
          <p:cNvSpPr/>
          <p:nvPr/>
        </p:nvSpPr>
        <p:spPr>
          <a:xfrm>
            <a:off x="906170" y="744788"/>
            <a:ext cx="291465" cy="599440"/>
          </a:xfrm>
          <a:custGeom>
            <a:avLst/>
            <a:gdLst/>
            <a:ahLst/>
            <a:cxnLst/>
            <a:rect l="l" t="t" r="r" b="b"/>
            <a:pathLst>
              <a:path w="291465" h="599440" extrusionOk="0">
                <a:moveTo>
                  <a:pt x="0" y="0"/>
                </a:moveTo>
                <a:lnTo>
                  <a:pt x="0" y="599363"/>
                </a:lnTo>
                <a:lnTo>
                  <a:pt x="14021" y="595229"/>
                </a:lnTo>
                <a:lnTo>
                  <a:pt x="51901" y="576341"/>
                </a:lnTo>
                <a:lnTo>
                  <a:pt x="107359" y="532969"/>
                </a:lnTo>
                <a:lnTo>
                  <a:pt x="174117" y="455383"/>
                </a:lnTo>
                <a:lnTo>
                  <a:pt x="228683" y="375489"/>
                </a:lnTo>
                <a:lnTo>
                  <a:pt x="259079" y="305957"/>
                </a:lnTo>
                <a:lnTo>
                  <a:pt x="276294" y="208176"/>
                </a:lnTo>
                <a:lnTo>
                  <a:pt x="291312" y="43535"/>
                </a:lnTo>
                <a:lnTo>
                  <a:pt x="268553" y="36733"/>
                </a:lnTo>
                <a:lnTo>
                  <a:pt x="206344" y="21767"/>
                </a:lnTo>
                <a:lnTo>
                  <a:pt x="113792" y="6802"/>
                </a:lnTo>
                <a:lnTo>
                  <a:pt x="0" y="0"/>
                </a:lnTo>
                <a:close/>
              </a:path>
            </a:pathLst>
          </a:custGeom>
          <a:solidFill>
            <a:srgbClr val="E9436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8">
            <a:extLst>
              <a:ext uri="{FF2B5EF4-FFF2-40B4-BE49-F238E27FC236}">
                <a16:creationId xmlns:a16="http://schemas.microsoft.com/office/drawing/2014/main" id="{1FB41F5D-4A33-1086-74BF-A2E99697B5FC}"/>
              </a:ext>
            </a:extLst>
          </p:cNvPr>
          <p:cNvSpPr/>
          <p:nvPr/>
        </p:nvSpPr>
        <p:spPr>
          <a:xfrm>
            <a:off x="705891" y="838437"/>
            <a:ext cx="200660" cy="412115"/>
          </a:xfrm>
          <a:custGeom>
            <a:avLst/>
            <a:gdLst/>
            <a:ahLst/>
            <a:cxnLst/>
            <a:rect l="l" t="t" r="r" b="b"/>
            <a:pathLst>
              <a:path w="200659" h="412115" extrusionOk="0">
                <a:moveTo>
                  <a:pt x="200278" y="0"/>
                </a:moveTo>
                <a:lnTo>
                  <a:pt x="122045" y="4677"/>
                </a:lnTo>
                <a:lnTo>
                  <a:pt x="58415" y="14966"/>
                </a:lnTo>
                <a:lnTo>
                  <a:pt x="15646" y="25256"/>
                </a:lnTo>
                <a:lnTo>
                  <a:pt x="0" y="29933"/>
                </a:lnTo>
                <a:lnTo>
                  <a:pt x="10324" y="143121"/>
                </a:lnTo>
                <a:lnTo>
                  <a:pt x="22158" y="210345"/>
                </a:lnTo>
                <a:lnTo>
                  <a:pt x="43055" y="258149"/>
                </a:lnTo>
                <a:lnTo>
                  <a:pt x="80568" y="313080"/>
                </a:lnTo>
                <a:lnTo>
                  <a:pt x="126469" y="366420"/>
                </a:lnTo>
                <a:lnTo>
                  <a:pt x="164598" y="396238"/>
                </a:lnTo>
                <a:lnTo>
                  <a:pt x="200278" y="412064"/>
                </a:lnTo>
                <a:lnTo>
                  <a:pt x="200278" y="0"/>
                </a:lnTo>
                <a:close/>
              </a:path>
            </a:pathLst>
          </a:custGeom>
          <a:solidFill>
            <a:srgbClr val="87B5B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8">
            <a:extLst>
              <a:ext uri="{FF2B5EF4-FFF2-40B4-BE49-F238E27FC236}">
                <a16:creationId xmlns:a16="http://schemas.microsoft.com/office/drawing/2014/main" id="{2339EA88-C0AA-921A-19BE-E7AB9204654D}"/>
              </a:ext>
            </a:extLst>
          </p:cNvPr>
          <p:cNvSpPr/>
          <p:nvPr/>
        </p:nvSpPr>
        <p:spPr>
          <a:xfrm>
            <a:off x="906170" y="838437"/>
            <a:ext cx="200660" cy="412115"/>
          </a:xfrm>
          <a:custGeom>
            <a:avLst/>
            <a:gdLst/>
            <a:ahLst/>
            <a:cxnLst/>
            <a:rect l="l" t="t" r="r" b="b"/>
            <a:pathLst>
              <a:path w="200659" h="412115" extrusionOk="0">
                <a:moveTo>
                  <a:pt x="0" y="0"/>
                </a:moveTo>
                <a:lnTo>
                  <a:pt x="0" y="412064"/>
                </a:lnTo>
                <a:lnTo>
                  <a:pt x="9639" y="409222"/>
                </a:lnTo>
                <a:lnTo>
                  <a:pt x="73809" y="366420"/>
                </a:lnTo>
                <a:lnTo>
                  <a:pt x="119710" y="313080"/>
                </a:lnTo>
                <a:lnTo>
                  <a:pt x="157223" y="258149"/>
                </a:lnTo>
                <a:lnTo>
                  <a:pt x="178120" y="210345"/>
                </a:lnTo>
                <a:lnTo>
                  <a:pt x="189954" y="143121"/>
                </a:lnTo>
                <a:lnTo>
                  <a:pt x="200279" y="29933"/>
                </a:lnTo>
                <a:lnTo>
                  <a:pt x="184632" y="25256"/>
                </a:lnTo>
                <a:lnTo>
                  <a:pt x="141863" y="14966"/>
                </a:lnTo>
                <a:lnTo>
                  <a:pt x="78233" y="4677"/>
                </a:lnTo>
                <a:lnTo>
                  <a:pt x="0" y="0"/>
                </a:lnTo>
                <a:close/>
              </a:path>
            </a:pathLst>
          </a:custGeom>
          <a:solidFill>
            <a:srgbClr val="C63A5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8">
            <a:extLst>
              <a:ext uri="{FF2B5EF4-FFF2-40B4-BE49-F238E27FC236}">
                <a16:creationId xmlns:a16="http://schemas.microsoft.com/office/drawing/2014/main" id="{6D8F5BDA-031B-314D-D720-E9DDD1DDB848}"/>
              </a:ext>
            </a:extLst>
          </p:cNvPr>
          <p:cNvSpPr/>
          <p:nvPr/>
        </p:nvSpPr>
        <p:spPr>
          <a:xfrm>
            <a:off x="743012" y="883423"/>
            <a:ext cx="59690" cy="50800"/>
          </a:xfrm>
          <a:custGeom>
            <a:avLst/>
            <a:gdLst/>
            <a:ahLst/>
            <a:cxnLst/>
            <a:rect l="l" t="t" r="r" b="b"/>
            <a:pathLst>
              <a:path w="59690" h="50800" extrusionOk="0">
                <a:moveTo>
                  <a:pt x="59499" y="0"/>
                </a:moveTo>
                <a:lnTo>
                  <a:pt x="36336" y="1990"/>
                </a:lnTo>
                <a:lnTo>
                  <a:pt x="17424" y="7421"/>
                </a:lnTo>
                <a:lnTo>
                  <a:pt x="4674" y="15478"/>
                </a:lnTo>
                <a:lnTo>
                  <a:pt x="0" y="25349"/>
                </a:lnTo>
                <a:lnTo>
                  <a:pt x="4674" y="35219"/>
                </a:lnTo>
                <a:lnTo>
                  <a:pt x="17424" y="43276"/>
                </a:lnTo>
                <a:lnTo>
                  <a:pt x="36336" y="48707"/>
                </a:lnTo>
                <a:lnTo>
                  <a:pt x="59499" y="50698"/>
                </a:lnTo>
                <a:lnTo>
                  <a:pt x="59499" y="47015"/>
                </a:lnTo>
                <a:lnTo>
                  <a:pt x="43160" y="45107"/>
                </a:lnTo>
                <a:lnTo>
                  <a:pt x="31249" y="40120"/>
                </a:lnTo>
                <a:lnTo>
                  <a:pt x="23961" y="33165"/>
                </a:lnTo>
                <a:lnTo>
                  <a:pt x="21488" y="25349"/>
                </a:lnTo>
                <a:lnTo>
                  <a:pt x="23961" y="17534"/>
                </a:lnTo>
                <a:lnTo>
                  <a:pt x="31249" y="10583"/>
                </a:lnTo>
                <a:lnTo>
                  <a:pt x="43160" y="5602"/>
                </a:lnTo>
                <a:lnTo>
                  <a:pt x="59499" y="3695"/>
                </a:lnTo>
                <a:lnTo>
                  <a:pt x="59499"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8">
            <a:extLst>
              <a:ext uri="{FF2B5EF4-FFF2-40B4-BE49-F238E27FC236}">
                <a16:creationId xmlns:a16="http://schemas.microsoft.com/office/drawing/2014/main" id="{4ED275DB-9C78-549C-2D19-B3B153DE565A}"/>
              </a:ext>
            </a:extLst>
          </p:cNvPr>
          <p:cNvSpPr/>
          <p:nvPr/>
        </p:nvSpPr>
        <p:spPr>
          <a:xfrm>
            <a:off x="803574" y="875198"/>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8">
            <a:extLst>
              <a:ext uri="{FF2B5EF4-FFF2-40B4-BE49-F238E27FC236}">
                <a16:creationId xmlns:a16="http://schemas.microsoft.com/office/drawing/2014/main" id="{3ACBF7D1-9659-C269-4C2A-9B49FAA7CFF1}"/>
              </a:ext>
            </a:extLst>
          </p:cNvPr>
          <p:cNvSpPr/>
          <p:nvPr/>
        </p:nvSpPr>
        <p:spPr>
          <a:xfrm>
            <a:off x="806500" y="875200"/>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8">
            <a:extLst>
              <a:ext uri="{FF2B5EF4-FFF2-40B4-BE49-F238E27FC236}">
                <a16:creationId xmlns:a16="http://schemas.microsoft.com/office/drawing/2014/main" id="{43876992-263D-D4C3-6818-6507B86D6CE0}"/>
              </a:ext>
            </a:extLst>
          </p:cNvPr>
          <p:cNvSpPr/>
          <p:nvPr/>
        </p:nvSpPr>
        <p:spPr>
          <a:xfrm>
            <a:off x="829716" y="895699"/>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698"/>
                </a:lnTo>
                <a:lnTo>
                  <a:pt x="23162" y="48707"/>
                </a:lnTo>
                <a:lnTo>
                  <a:pt x="42075" y="43276"/>
                </a:lnTo>
                <a:lnTo>
                  <a:pt x="54824" y="35219"/>
                </a:lnTo>
                <a:lnTo>
                  <a:pt x="59499" y="25349"/>
                </a:lnTo>
                <a:lnTo>
                  <a:pt x="54824" y="15478"/>
                </a:lnTo>
                <a:lnTo>
                  <a:pt x="42075" y="7421"/>
                </a:lnTo>
                <a:lnTo>
                  <a:pt x="23162" y="1990"/>
                </a:lnTo>
                <a:lnTo>
                  <a:pt x="0" y="0"/>
                </a:lnTo>
                <a:close/>
              </a:path>
            </a:pathLst>
          </a:custGeom>
          <a:solidFill>
            <a:srgbClr val="9DD3C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8">
            <a:extLst>
              <a:ext uri="{FF2B5EF4-FFF2-40B4-BE49-F238E27FC236}">
                <a16:creationId xmlns:a16="http://schemas.microsoft.com/office/drawing/2014/main" id="{65B10B4B-A95D-6ACA-8472-BC9F98755B64}"/>
              </a:ext>
            </a:extLst>
          </p:cNvPr>
          <p:cNvSpPr/>
          <p:nvPr/>
        </p:nvSpPr>
        <p:spPr>
          <a:xfrm>
            <a:off x="828654" y="887477"/>
            <a:ext cx="0" cy="144780"/>
          </a:xfrm>
          <a:custGeom>
            <a:avLst/>
            <a:gdLst/>
            <a:ahLst/>
            <a:cxnLst/>
            <a:rect l="l" t="t" r="r" b="b"/>
            <a:pathLst>
              <a:path w="120000" h="144780" extrusionOk="0">
                <a:moveTo>
                  <a:pt x="0" y="0"/>
                </a:moveTo>
                <a:lnTo>
                  <a:pt x="0" y="144551"/>
                </a:lnTo>
              </a:path>
            </a:pathLst>
          </a:custGeom>
          <a:noFill/>
          <a:ln w="11400" cap="flat" cmpd="sng">
            <a:solidFill>
              <a:srgbClr val="87B5B1"/>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8">
            <a:extLst>
              <a:ext uri="{FF2B5EF4-FFF2-40B4-BE49-F238E27FC236}">
                <a16:creationId xmlns:a16="http://schemas.microsoft.com/office/drawing/2014/main" id="{338FF2BC-A951-00A3-3865-F39F9DEFB442}"/>
              </a:ext>
            </a:extLst>
          </p:cNvPr>
          <p:cNvSpPr/>
          <p:nvPr/>
        </p:nvSpPr>
        <p:spPr>
          <a:xfrm>
            <a:off x="825728" y="883169"/>
            <a:ext cx="0" cy="149225"/>
          </a:xfrm>
          <a:custGeom>
            <a:avLst/>
            <a:gdLst/>
            <a:ahLst/>
            <a:cxnLst/>
            <a:rect l="l" t="t" r="r" b="b"/>
            <a:pathLst>
              <a:path w="120000" h="149225" extrusionOk="0">
                <a:moveTo>
                  <a:pt x="0" y="0"/>
                </a:moveTo>
                <a:lnTo>
                  <a:pt x="0" y="148856"/>
                </a:lnTo>
              </a:path>
            </a:pathLst>
          </a:custGeom>
          <a:noFill/>
          <a:ln w="11400" cap="flat" cmpd="sng">
            <a:solidFill>
              <a:srgbClr val="9DD3C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8">
            <a:extLst>
              <a:ext uri="{FF2B5EF4-FFF2-40B4-BE49-F238E27FC236}">
                <a16:creationId xmlns:a16="http://schemas.microsoft.com/office/drawing/2014/main" id="{EBB92721-10AA-B37A-EEF9-F4391F39B68F}"/>
              </a:ext>
            </a:extLst>
          </p:cNvPr>
          <p:cNvSpPr/>
          <p:nvPr/>
        </p:nvSpPr>
        <p:spPr>
          <a:xfrm>
            <a:off x="924408" y="939198"/>
            <a:ext cx="59690" cy="50800"/>
          </a:xfrm>
          <a:custGeom>
            <a:avLst/>
            <a:gdLst/>
            <a:ahLst/>
            <a:cxnLst/>
            <a:rect l="l" t="t" r="r" b="b"/>
            <a:pathLst>
              <a:path w="59690" h="50800" extrusionOk="0">
                <a:moveTo>
                  <a:pt x="59499" y="0"/>
                </a:moveTo>
                <a:lnTo>
                  <a:pt x="36342" y="1992"/>
                </a:lnTo>
                <a:lnTo>
                  <a:pt x="17429" y="7426"/>
                </a:lnTo>
                <a:lnTo>
                  <a:pt x="4676" y="15484"/>
                </a:lnTo>
                <a:lnTo>
                  <a:pt x="0" y="25349"/>
                </a:lnTo>
                <a:lnTo>
                  <a:pt x="4676" y="35221"/>
                </a:lnTo>
                <a:lnTo>
                  <a:pt x="17429" y="43283"/>
                </a:lnTo>
                <a:lnTo>
                  <a:pt x="36342" y="48718"/>
                </a:lnTo>
                <a:lnTo>
                  <a:pt x="59499" y="50711"/>
                </a:lnTo>
                <a:lnTo>
                  <a:pt x="59499" y="47015"/>
                </a:lnTo>
                <a:lnTo>
                  <a:pt x="43160" y="45107"/>
                </a:lnTo>
                <a:lnTo>
                  <a:pt x="31249" y="40120"/>
                </a:lnTo>
                <a:lnTo>
                  <a:pt x="23961" y="33165"/>
                </a:lnTo>
                <a:lnTo>
                  <a:pt x="21488" y="25349"/>
                </a:lnTo>
                <a:lnTo>
                  <a:pt x="23961" y="17540"/>
                </a:lnTo>
                <a:lnTo>
                  <a:pt x="31249" y="10588"/>
                </a:lnTo>
                <a:lnTo>
                  <a:pt x="43160" y="5603"/>
                </a:lnTo>
                <a:lnTo>
                  <a:pt x="59499" y="3695"/>
                </a:lnTo>
                <a:lnTo>
                  <a:pt x="59499"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8">
            <a:extLst>
              <a:ext uri="{FF2B5EF4-FFF2-40B4-BE49-F238E27FC236}">
                <a16:creationId xmlns:a16="http://schemas.microsoft.com/office/drawing/2014/main" id="{225CF76D-D3F6-8BF5-8403-ABA997821F30}"/>
              </a:ext>
            </a:extLst>
          </p:cNvPr>
          <p:cNvSpPr/>
          <p:nvPr/>
        </p:nvSpPr>
        <p:spPr>
          <a:xfrm>
            <a:off x="984970" y="930976"/>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8">
            <a:extLst>
              <a:ext uri="{FF2B5EF4-FFF2-40B4-BE49-F238E27FC236}">
                <a16:creationId xmlns:a16="http://schemas.microsoft.com/office/drawing/2014/main" id="{79274C47-0977-D90A-5AAB-6351C571646F}"/>
              </a:ext>
            </a:extLst>
          </p:cNvPr>
          <p:cNvSpPr/>
          <p:nvPr/>
        </p:nvSpPr>
        <p:spPr>
          <a:xfrm>
            <a:off x="987893" y="930977"/>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8">
            <a:extLst>
              <a:ext uri="{FF2B5EF4-FFF2-40B4-BE49-F238E27FC236}">
                <a16:creationId xmlns:a16="http://schemas.microsoft.com/office/drawing/2014/main" id="{4DC4D397-36D3-DCBE-149A-0B56F61F3E41}"/>
              </a:ext>
            </a:extLst>
          </p:cNvPr>
          <p:cNvSpPr/>
          <p:nvPr/>
        </p:nvSpPr>
        <p:spPr>
          <a:xfrm>
            <a:off x="1011111" y="951473"/>
            <a:ext cx="59690" cy="50800"/>
          </a:xfrm>
          <a:custGeom>
            <a:avLst/>
            <a:gdLst/>
            <a:ahLst/>
            <a:cxnLst/>
            <a:rect l="l" t="t" r="r" b="b"/>
            <a:pathLst>
              <a:path w="59690" h="50800" extrusionOk="0">
                <a:moveTo>
                  <a:pt x="0" y="0"/>
                </a:moveTo>
                <a:lnTo>
                  <a:pt x="0" y="3695"/>
                </a:lnTo>
                <a:lnTo>
                  <a:pt x="16338" y="5603"/>
                </a:lnTo>
                <a:lnTo>
                  <a:pt x="28249" y="10588"/>
                </a:lnTo>
                <a:lnTo>
                  <a:pt x="35538" y="17540"/>
                </a:lnTo>
                <a:lnTo>
                  <a:pt x="38011" y="25349"/>
                </a:lnTo>
                <a:lnTo>
                  <a:pt x="35538" y="33165"/>
                </a:lnTo>
                <a:lnTo>
                  <a:pt x="28249" y="40120"/>
                </a:lnTo>
                <a:lnTo>
                  <a:pt x="16338" y="45107"/>
                </a:lnTo>
                <a:lnTo>
                  <a:pt x="0" y="47015"/>
                </a:lnTo>
                <a:lnTo>
                  <a:pt x="0" y="50711"/>
                </a:lnTo>
                <a:lnTo>
                  <a:pt x="23157" y="48718"/>
                </a:lnTo>
                <a:lnTo>
                  <a:pt x="42070" y="43283"/>
                </a:lnTo>
                <a:lnTo>
                  <a:pt x="54822" y="35221"/>
                </a:lnTo>
                <a:lnTo>
                  <a:pt x="59499" y="25349"/>
                </a:lnTo>
                <a:lnTo>
                  <a:pt x="54822" y="15484"/>
                </a:lnTo>
                <a:lnTo>
                  <a:pt x="42070" y="7426"/>
                </a:lnTo>
                <a:lnTo>
                  <a:pt x="23157" y="1992"/>
                </a:lnTo>
                <a:lnTo>
                  <a:pt x="0" y="0"/>
                </a:lnTo>
                <a:close/>
              </a:path>
            </a:pathLst>
          </a:custGeom>
          <a:solidFill>
            <a:srgbClr val="F0838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8">
            <a:extLst>
              <a:ext uri="{FF2B5EF4-FFF2-40B4-BE49-F238E27FC236}">
                <a16:creationId xmlns:a16="http://schemas.microsoft.com/office/drawing/2014/main" id="{B18C43DF-20F8-F564-1FE9-E423A7129323}"/>
              </a:ext>
            </a:extLst>
          </p:cNvPr>
          <p:cNvSpPr/>
          <p:nvPr/>
        </p:nvSpPr>
        <p:spPr>
          <a:xfrm>
            <a:off x="1010050" y="943251"/>
            <a:ext cx="0" cy="144780"/>
          </a:xfrm>
          <a:custGeom>
            <a:avLst/>
            <a:gdLst/>
            <a:ahLst/>
            <a:cxnLst/>
            <a:rect l="l" t="t" r="r" b="b"/>
            <a:pathLst>
              <a:path w="120000" h="144780" extrusionOk="0">
                <a:moveTo>
                  <a:pt x="0" y="0"/>
                </a:moveTo>
                <a:lnTo>
                  <a:pt x="0" y="144551"/>
                </a:lnTo>
              </a:path>
            </a:pathLst>
          </a:custGeom>
          <a:noFill/>
          <a:ln w="11400" cap="flat" cmpd="sng">
            <a:solidFill>
              <a:srgbClr val="C63A5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8">
            <a:extLst>
              <a:ext uri="{FF2B5EF4-FFF2-40B4-BE49-F238E27FC236}">
                <a16:creationId xmlns:a16="http://schemas.microsoft.com/office/drawing/2014/main" id="{11ADDB50-549F-7B85-683D-96882C676A85}"/>
              </a:ext>
            </a:extLst>
          </p:cNvPr>
          <p:cNvSpPr/>
          <p:nvPr/>
        </p:nvSpPr>
        <p:spPr>
          <a:xfrm>
            <a:off x="1007125" y="938945"/>
            <a:ext cx="0" cy="149225"/>
          </a:xfrm>
          <a:custGeom>
            <a:avLst/>
            <a:gdLst/>
            <a:ahLst/>
            <a:cxnLst/>
            <a:rect l="l" t="t" r="r" b="b"/>
            <a:pathLst>
              <a:path w="120000" h="149225" extrusionOk="0">
                <a:moveTo>
                  <a:pt x="0" y="0"/>
                </a:moveTo>
                <a:lnTo>
                  <a:pt x="0" y="148856"/>
                </a:lnTo>
              </a:path>
            </a:pathLst>
          </a:custGeom>
          <a:noFill/>
          <a:ln w="11400" cap="flat" cmpd="sng">
            <a:solidFill>
              <a:srgbClr val="F0838E"/>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8">
            <a:extLst>
              <a:ext uri="{FF2B5EF4-FFF2-40B4-BE49-F238E27FC236}">
                <a16:creationId xmlns:a16="http://schemas.microsoft.com/office/drawing/2014/main" id="{737E16BF-1E2A-49EC-403A-7458CBCC4856}"/>
              </a:ext>
            </a:extLst>
          </p:cNvPr>
          <p:cNvSpPr/>
          <p:nvPr/>
        </p:nvSpPr>
        <p:spPr>
          <a:xfrm>
            <a:off x="904871" y="754905"/>
            <a:ext cx="289560" cy="43815"/>
          </a:xfrm>
          <a:custGeom>
            <a:avLst/>
            <a:gdLst/>
            <a:ahLst/>
            <a:cxnLst/>
            <a:rect l="l" t="t" r="r" b="b"/>
            <a:pathLst>
              <a:path w="289559" h="43815" extrusionOk="0">
                <a:moveTo>
                  <a:pt x="289433" y="43243"/>
                </a:moveTo>
                <a:lnTo>
                  <a:pt x="212551" y="18243"/>
                </a:lnTo>
                <a:lnTo>
                  <a:pt x="156775" y="5405"/>
                </a:lnTo>
                <a:lnTo>
                  <a:pt x="94969" y="675"/>
                </a:lnTo>
                <a:lnTo>
                  <a:pt x="0" y="0"/>
                </a:lnTo>
              </a:path>
            </a:pathLst>
          </a:custGeom>
          <a:noFill/>
          <a:ln w="18275" cap="flat" cmpd="sng">
            <a:solidFill>
              <a:srgbClr val="BC3854"/>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8">
            <a:extLst>
              <a:ext uri="{FF2B5EF4-FFF2-40B4-BE49-F238E27FC236}">
                <a16:creationId xmlns:a16="http://schemas.microsoft.com/office/drawing/2014/main" id="{0D4E7260-A30F-3BB0-B624-5A4B89A4E095}"/>
              </a:ext>
            </a:extLst>
          </p:cNvPr>
          <p:cNvSpPr/>
          <p:nvPr/>
        </p:nvSpPr>
        <p:spPr>
          <a:xfrm>
            <a:off x="615441" y="754903"/>
            <a:ext cx="289560" cy="43815"/>
          </a:xfrm>
          <a:custGeom>
            <a:avLst/>
            <a:gdLst/>
            <a:ahLst/>
            <a:cxnLst/>
            <a:rect l="l" t="t" r="r" b="b"/>
            <a:pathLst>
              <a:path w="289559" h="43815" extrusionOk="0">
                <a:moveTo>
                  <a:pt x="289433" y="0"/>
                </a:moveTo>
                <a:lnTo>
                  <a:pt x="176373" y="6756"/>
                </a:lnTo>
                <a:lnTo>
                  <a:pt x="84418" y="21621"/>
                </a:lnTo>
                <a:lnTo>
                  <a:pt x="22612" y="36486"/>
                </a:lnTo>
                <a:lnTo>
                  <a:pt x="0" y="43243"/>
                </a:lnTo>
              </a:path>
            </a:pathLst>
          </a:custGeom>
          <a:noFill/>
          <a:ln w="18275" cap="flat" cmpd="sng">
            <a:solidFill>
              <a:srgbClr val="81ADAA"/>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8">
            <a:extLst>
              <a:ext uri="{FF2B5EF4-FFF2-40B4-BE49-F238E27FC236}">
                <a16:creationId xmlns:a16="http://schemas.microsoft.com/office/drawing/2014/main" id="{A44ED076-BAEE-BCE4-805D-0B29A2CC553C}"/>
              </a:ext>
            </a:extLst>
          </p:cNvPr>
          <p:cNvSpPr/>
          <p:nvPr/>
        </p:nvSpPr>
        <p:spPr>
          <a:xfrm>
            <a:off x="616468" y="786751"/>
            <a:ext cx="290195" cy="555625"/>
          </a:xfrm>
          <a:custGeom>
            <a:avLst/>
            <a:gdLst/>
            <a:ahLst/>
            <a:cxnLst/>
            <a:rect l="l" t="t" r="r" b="b"/>
            <a:pathLst>
              <a:path w="290194" h="555625" extrusionOk="0">
                <a:moveTo>
                  <a:pt x="0" y="0"/>
                </a:moveTo>
                <a:lnTo>
                  <a:pt x="15016" y="165450"/>
                </a:lnTo>
                <a:lnTo>
                  <a:pt x="32172" y="263567"/>
                </a:lnTo>
                <a:lnTo>
                  <a:pt x="62400" y="333021"/>
                </a:lnTo>
                <a:lnTo>
                  <a:pt x="116636" y="412483"/>
                </a:lnTo>
                <a:lnTo>
                  <a:pt x="182993" y="489600"/>
                </a:lnTo>
                <a:lnTo>
                  <a:pt x="238115" y="532707"/>
                </a:lnTo>
                <a:lnTo>
                  <a:pt x="275763" y="551479"/>
                </a:lnTo>
                <a:lnTo>
                  <a:pt x="289699" y="555586"/>
                </a:lnTo>
              </a:path>
            </a:pathLst>
          </a:custGeom>
          <a:noFill/>
          <a:ln w="9525" cap="flat" cmpd="sng">
            <a:solidFill>
              <a:srgbClr val="FDEFC6"/>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8">
            <a:extLst>
              <a:ext uri="{FF2B5EF4-FFF2-40B4-BE49-F238E27FC236}">
                <a16:creationId xmlns:a16="http://schemas.microsoft.com/office/drawing/2014/main" id="{BE5884CA-BBEF-D726-36E8-EB607C3CEAD1}"/>
              </a:ext>
            </a:extLst>
          </p:cNvPr>
          <p:cNvSpPr/>
          <p:nvPr/>
        </p:nvSpPr>
        <p:spPr>
          <a:xfrm>
            <a:off x="906170" y="786745"/>
            <a:ext cx="289560" cy="555625"/>
          </a:xfrm>
          <a:custGeom>
            <a:avLst/>
            <a:gdLst/>
            <a:ahLst/>
            <a:cxnLst/>
            <a:rect l="l" t="t" r="r" b="b"/>
            <a:pathLst>
              <a:path w="289559" h="555625" extrusionOk="0">
                <a:moveTo>
                  <a:pt x="0" y="555586"/>
                </a:moveTo>
                <a:lnTo>
                  <a:pt x="47638" y="545864"/>
                </a:lnTo>
                <a:lnTo>
                  <a:pt x="81545" y="527716"/>
                </a:lnTo>
                <a:lnTo>
                  <a:pt x="117945" y="487728"/>
                </a:lnTo>
                <a:lnTo>
                  <a:pt x="173062" y="412483"/>
                </a:lnTo>
                <a:lnTo>
                  <a:pt x="230554" y="293275"/>
                </a:lnTo>
                <a:lnTo>
                  <a:pt x="266184" y="157568"/>
                </a:lnTo>
                <a:lnTo>
                  <a:pt x="284342" y="46198"/>
                </a:lnTo>
                <a:lnTo>
                  <a:pt x="289420" y="0"/>
                </a:lnTo>
              </a:path>
            </a:pathLst>
          </a:custGeom>
          <a:noFill/>
          <a:ln w="9525" cap="flat" cmpd="sng">
            <a:solidFill>
              <a:srgbClr val="C5B27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8">
            <a:extLst>
              <a:ext uri="{FF2B5EF4-FFF2-40B4-BE49-F238E27FC236}">
                <a16:creationId xmlns:a16="http://schemas.microsoft.com/office/drawing/2014/main" id="{E37ADBC8-4AAC-AECA-9EFA-15C8F82FAE02}"/>
              </a:ext>
            </a:extLst>
          </p:cNvPr>
          <p:cNvSpPr/>
          <p:nvPr/>
        </p:nvSpPr>
        <p:spPr>
          <a:xfrm>
            <a:off x="612278" y="743164"/>
            <a:ext cx="588010" cy="52069"/>
          </a:xfrm>
          <a:custGeom>
            <a:avLst/>
            <a:gdLst/>
            <a:ahLst/>
            <a:cxnLst/>
            <a:rect l="l" t="t" r="r" b="b"/>
            <a:pathLst>
              <a:path w="588010" h="52070" extrusionOk="0">
                <a:moveTo>
                  <a:pt x="293890" y="0"/>
                </a:moveTo>
                <a:lnTo>
                  <a:pt x="179090" y="6861"/>
                </a:lnTo>
                <a:lnTo>
                  <a:pt x="85718" y="21958"/>
                </a:lnTo>
                <a:lnTo>
                  <a:pt x="22960" y="37054"/>
                </a:lnTo>
                <a:lnTo>
                  <a:pt x="0" y="43916"/>
                </a:lnTo>
                <a:lnTo>
                  <a:pt x="10147" y="51777"/>
                </a:lnTo>
                <a:lnTo>
                  <a:pt x="85511" y="27262"/>
                </a:lnTo>
                <a:lnTo>
                  <a:pt x="140188" y="14673"/>
                </a:lnTo>
                <a:lnTo>
                  <a:pt x="200781" y="10035"/>
                </a:lnTo>
                <a:lnTo>
                  <a:pt x="469948" y="9372"/>
                </a:lnTo>
                <a:lnTo>
                  <a:pt x="453080" y="5489"/>
                </a:lnTo>
                <a:lnTo>
                  <a:pt x="390322" y="686"/>
                </a:lnTo>
                <a:lnTo>
                  <a:pt x="293890" y="0"/>
                </a:lnTo>
                <a:close/>
              </a:path>
              <a:path w="588010" h="52070" extrusionOk="0">
                <a:moveTo>
                  <a:pt x="469948" y="9372"/>
                </a:moveTo>
                <a:lnTo>
                  <a:pt x="293890" y="9372"/>
                </a:lnTo>
                <a:lnTo>
                  <a:pt x="404734" y="15998"/>
                </a:lnTo>
                <a:lnTo>
                  <a:pt x="494885" y="30575"/>
                </a:lnTo>
                <a:lnTo>
                  <a:pt x="555478" y="45152"/>
                </a:lnTo>
                <a:lnTo>
                  <a:pt x="577646" y="51777"/>
                </a:lnTo>
                <a:lnTo>
                  <a:pt x="587781" y="43916"/>
                </a:lnTo>
                <a:lnTo>
                  <a:pt x="509715" y="18527"/>
                </a:lnTo>
                <a:lnTo>
                  <a:pt x="469948" y="9372"/>
                </a:lnTo>
                <a:close/>
              </a:path>
            </a:pathLst>
          </a:custGeom>
          <a:solidFill>
            <a:srgbClr val="69590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8">
            <a:extLst>
              <a:ext uri="{FF2B5EF4-FFF2-40B4-BE49-F238E27FC236}">
                <a16:creationId xmlns:a16="http://schemas.microsoft.com/office/drawing/2014/main" id="{DEBEE87F-4F0B-6A08-81FF-3A4123CF580C}"/>
              </a:ext>
            </a:extLst>
          </p:cNvPr>
          <p:cNvSpPr/>
          <p:nvPr/>
        </p:nvSpPr>
        <p:spPr>
          <a:xfrm>
            <a:off x="569511" y="1066960"/>
            <a:ext cx="669875" cy="10993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8">
            <a:extLst>
              <a:ext uri="{FF2B5EF4-FFF2-40B4-BE49-F238E27FC236}">
                <a16:creationId xmlns:a16="http://schemas.microsoft.com/office/drawing/2014/main" id="{47CB0BAF-D934-C067-E798-8F723B791DB8}"/>
              </a:ext>
            </a:extLst>
          </p:cNvPr>
          <p:cNvSpPr txBox="1"/>
          <p:nvPr/>
        </p:nvSpPr>
        <p:spPr>
          <a:xfrm>
            <a:off x="397390" y="1401585"/>
            <a:ext cx="1014094" cy="543739"/>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rgbClr val="928989"/>
                </a:solidFill>
                <a:latin typeface="Lato"/>
                <a:ea typeface="Lato"/>
                <a:cs typeface="Lato"/>
                <a:sym typeface="Lato"/>
              </a:rPr>
              <a:t>Penny Price Academy</a:t>
            </a:r>
            <a:endParaRPr sz="800" b="0" i="0" u="none" strike="noStrike" cap="none">
              <a:solidFill>
                <a:schemeClr val="dk1"/>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endParaRPr sz="800" b="1" i="0" u="none" strike="noStrike" cap="none">
              <a:solidFill>
                <a:srgbClr val="4F4B4D"/>
              </a:solidFill>
              <a:latin typeface="Lato"/>
              <a:ea typeface="Lato"/>
              <a:cs typeface="Lato"/>
              <a:sym typeface="Lato"/>
            </a:endParaRPr>
          </a:p>
          <a:p>
            <a:pPr marL="0" marR="0" lvl="0" indent="0" algn="ctr" rtl="0">
              <a:lnSpc>
                <a:spcPct val="100000"/>
              </a:lnSpc>
              <a:spcBef>
                <a:spcPts val="100"/>
              </a:spcBef>
              <a:spcAft>
                <a:spcPts val="0"/>
              </a:spcAft>
              <a:buClr>
                <a:srgbClr val="000000"/>
              </a:buClr>
              <a:buSzPts val="800"/>
              <a:buFont typeface="Arial"/>
              <a:buNone/>
            </a:pPr>
            <a:r>
              <a:rPr lang="en-GB" sz="800" b="1" i="0" u="none" strike="noStrike" cap="none">
                <a:solidFill>
                  <a:schemeClr val="tx1"/>
                </a:solidFill>
                <a:latin typeface="Lato"/>
                <a:ea typeface="Lato"/>
                <a:cs typeface="Lato"/>
                <a:sym typeface="Lato"/>
              </a:rPr>
              <a:t>Saturday Club</a:t>
            </a:r>
          </a:p>
          <a:p>
            <a:pPr marL="0" marR="0" lvl="0" indent="0" algn="ctr" rtl="0">
              <a:lnSpc>
                <a:spcPct val="100000"/>
              </a:lnSpc>
              <a:spcBef>
                <a:spcPts val="100"/>
              </a:spcBef>
              <a:spcAft>
                <a:spcPts val="0"/>
              </a:spcAft>
              <a:buClr>
                <a:srgbClr val="000000"/>
              </a:buClr>
              <a:buSzPts val="800"/>
              <a:buFont typeface="Arial"/>
              <a:buNone/>
            </a:pPr>
            <a:r>
              <a:rPr lang="en-GB" sz="800" b="1">
                <a:solidFill>
                  <a:schemeClr val="tx1"/>
                </a:solidFill>
                <a:latin typeface="Lato"/>
                <a:ea typeface="Lato"/>
                <a:cs typeface="Lato"/>
                <a:sym typeface="Lato"/>
              </a:rPr>
              <a:t>November 2024</a:t>
            </a:r>
            <a:endParaRPr sz="800" b="0" i="0" u="none" strike="noStrike" cap="none">
              <a:solidFill>
                <a:schemeClr val="tx1"/>
              </a:solidFill>
              <a:latin typeface="Lato Black"/>
              <a:ea typeface="Lato Black"/>
              <a:cs typeface="Lato Black"/>
              <a:sym typeface="Lato Black"/>
            </a:endParaRPr>
          </a:p>
        </p:txBody>
      </p:sp>
      <p:sp>
        <p:nvSpPr>
          <p:cNvPr id="92" name="Google Shape;92;p8">
            <a:extLst>
              <a:ext uri="{FF2B5EF4-FFF2-40B4-BE49-F238E27FC236}">
                <a16:creationId xmlns:a16="http://schemas.microsoft.com/office/drawing/2014/main" id="{F9B1ACAB-DC4C-EC11-28A8-DE5252241F50}"/>
              </a:ext>
            </a:extLst>
          </p:cNvPr>
          <p:cNvSpPr txBox="1"/>
          <p:nvPr/>
        </p:nvSpPr>
        <p:spPr>
          <a:xfrm>
            <a:off x="1922588" y="1673454"/>
            <a:ext cx="6848222" cy="3416279"/>
          </a:xfrm>
          <a:prstGeom prst="rect">
            <a:avLst/>
          </a:prstGeom>
          <a:noFill/>
          <a:ln>
            <a:noFill/>
          </a:ln>
        </p:spPr>
        <p:txBody>
          <a:bodyPr spcFirstLastPara="1" wrap="square" lIns="91425" tIns="45700" rIns="91425" bIns="45700" anchor="t" anchorCtr="0">
            <a:spAutoFit/>
          </a:bodyPr>
          <a:lstStyle/>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Essential oils are an excellent way of looking after muscles, both pre and post workout</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Pre workout, rubbing the soles of your feet with a few drops of lemongrass oil </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Lato" panose="020F0502020204030203" pitchFamily="34" charset="0"/>
                <a:cs typeface="Lato" panose="020F0502020204030203" pitchFamily="34" charset="0"/>
              </a:rPr>
              <a:t>During workout peppermint oil can help open the lungs</a:t>
            </a:r>
          </a:p>
          <a:p>
            <a:pPr marL="457200" indent="-375165">
              <a:buSzPts val="2308"/>
              <a:buFont typeface="Wingdings" panose="05000000000000000000" pitchFamily="2" charset="2"/>
              <a:buChar char="§"/>
            </a:pPr>
            <a:r>
              <a:rPr lang="en-GB" sz="2400">
                <a:effectLst/>
                <a:latin typeface="Lato" panose="020F0502020204030203" pitchFamily="34" charset="0"/>
                <a:ea typeface="Calibri" panose="020F0502020204030204" pitchFamily="34" charset="0"/>
                <a:cs typeface="Times New Roman" panose="02020603050405020304" pitchFamily="18" charset="0"/>
              </a:rPr>
              <a:t>Marjoram - Relieve tired and aching muscles</a:t>
            </a: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Calibri" panose="020F0502020204030204" pitchFamily="34" charset="0"/>
                <a:cs typeface="Times New Roman" panose="02020603050405020304" pitchFamily="18" charset="0"/>
              </a:rPr>
              <a:t>H</a:t>
            </a:r>
            <a:r>
              <a:rPr lang="en-GB" sz="2400">
                <a:effectLst/>
                <a:latin typeface="Lato" panose="020F0502020204030203" pitchFamily="34" charset="0"/>
                <a:ea typeface="Calibri" panose="020F0502020204030204" pitchFamily="34" charset="0"/>
                <a:cs typeface="Times New Roman" panose="02020603050405020304" pitchFamily="18" charset="0"/>
              </a:rPr>
              <a:t>elp treat sprains and stiff joints </a:t>
            </a:r>
            <a:endParaRPr lang="en-GB" sz="2400">
              <a:latin typeface="Lato" panose="020F0502020204030203" pitchFamily="34" charset="0"/>
              <a:ea typeface="Lato" panose="020F0502020204030203" pitchFamily="34" charset="0"/>
              <a:cs typeface="Lato" panose="020F0502020204030203" pitchFamily="34" charset="0"/>
            </a:endParaRPr>
          </a:p>
          <a:p>
            <a:pPr marL="457200" lvl="0" indent="-375165" algn="l" rtl="0">
              <a:spcBef>
                <a:spcPts val="0"/>
              </a:spcBef>
              <a:spcAft>
                <a:spcPts val="0"/>
              </a:spcAft>
              <a:buSzPts val="2308"/>
              <a:buFont typeface="Wingdings" panose="05000000000000000000" pitchFamily="2" charset="2"/>
              <a:buChar char="§"/>
            </a:pPr>
            <a:r>
              <a:rPr lang="en-GB" sz="2400">
                <a:latin typeface="Lato" panose="020F0502020204030203" pitchFamily="34" charset="0"/>
                <a:ea typeface="Calibri" panose="020F0502020204030204" pitchFamily="34" charset="0"/>
                <a:cs typeface="Times New Roman" panose="02020603050405020304" pitchFamily="18" charset="0"/>
              </a:rPr>
              <a:t>R</a:t>
            </a:r>
            <a:r>
              <a:rPr lang="en-GB" sz="2400">
                <a:effectLst/>
                <a:latin typeface="Lato" panose="020F0502020204030203" pitchFamily="34" charset="0"/>
                <a:ea typeface="Calibri" panose="020F0502020204030204" pitchFamily="34" charset="0"/>
                <a:cs typeface="Times New Roman" panose="02020603050405020304" pitchFamily="18" charset="0"/>
              </a:rPr>
              <a:t>educe pain and aching, tired muscles</a:t>
            </a:r>
            <a:endParaRPr lang="en-GB" sz="2400">
              <a:latin typeface="Lato" panose="020F0502020204030203" pitchFamily="34" charset="0"/>
              <a:ea typeface="Lato" panose="020F0502020204030203" pitchFamily="34" charset="0"/>
              <a:cs typeface="Lato" panose="020F0502020204030203" pitchFamily="34" charset="0"/>
            </a:endParaRPr>
          </a:p>
        </p:txBody>
      </p:sp>
      <p:sp>
        <p:nvSpPr>
          <p:cNvPr id="2" name="Google Shape;90;p8">
            <a:extLst>
              <a:ext uri="{FF2B5EF4-FFF2-40B4-BE49-F238E27FC236}">
                <a16:creationId xmlns:a16="http://schemas.microsoft.com/office/drawing/2014/main" id="{9302BDE8-FFF6-EFB3-D508-942A36D27661}"/>
              </a:ext>
            </a:extLst>
          </p:cNvPr>
          <p:cNvSpPr txBox="1">
            <a:spLocks/>
          </p:cNvSpPr>
          <p:nvPr/>
        </p:nvSpPr>
        <p:spPr>
          <a:xfrm>
            <a:off x="2091574" y="600783"/>
            <a:ext cx="6768384" cy="443711"/>
          </a:xfrm>
          <a:prstGeom prst="rect">
            <a:avLst/>
          </a:prstGeom>
          <a:noFill/>
          <a:ln>
            <a:noFill/>
          </a:ln>
        </p:spPr>
        <p:txBody>
          <a:bodyPr spcFirstLastPara="1" wrap="square" lIns="0" tIns="1270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699"/>
            <a:r>
              <a:rPr lang="en-GB" sz="3200">
                <a:solidFill>
                  <a:srgbClr val="FF0000"/>
                </a:solidFill>
              </a:rPr>
              <a:t>Fitness – Marjoram Sweet </a:t>
            </a:r>
            <a:endParaRPr lang="en-GB">
              <a:solidFill>
                <a:srgbClr val="FF0000"/>
              </a:solidFill>
            </a:endParaRPr>
          </a:p>
        </p:txBody>
      </p:sp>
      <p:pic>
        <p:nvPicPr>
          <p:cNvPr id="3" name="Picture 2" descr="Free Magnolia Branches photo and picture">
            <a:extLst>
              <a:ext uri="{FF2B5EF4-FFF2-40B4-BE49-F238E27FC236}">
                <a16:creationId xmlns:a16="http://schemas.microsoft.com/office/drawing/2014/main" id="{9CE2E1F3-D1FC-C25C-8D77-BDAA056E04D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826" r="41038"/>
          <a:stretch/>
        </p:blipFill>
        <p:spPr bwMode="auto">
          <a:xfrm>
            <a:off x="8890222" y="28575"/>
            <a:ext cx="1803178"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384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1422dd5-22a9-417b-875c-4d533aa28ff6">
      <Terms xmlns="http://schemas.microsoft.com/office/infopath/2007/PartnerControls"/>
    </lcf76f155ced4ddcb4097134ff3c332f>
    <TaxCatchAll xmlns="ae3ee2c8-d622-4e99-a313-687973a3c8b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03F4D11F50EF4DA1643A5373429B8C" ma:contentTypeVersion="18" ma:contentTypeDescription="Create a new document." ma:contentTypeScope="" ma:versionID="bcfa6b58f191ed470c4283f37423b91c">
  <xsd:schema xmlns:xsd="http://www.w3.org/2001/XMLSchema" xmlns:xs="http://www.w3.org/2001/XMLSchema" xmlns:p="http://schemas.microsoft.com/office/2006/metadata/properties" xmlns:ns2="ae3ee2c8-d622-4e99-a313-687973a3c8bc" xmlns:ns3="41422dd5-22a9-417b-875c-4d533aa28ff6" targetNamespace="http://schemas.microsoft.com/office/2006/metadata/properties" ma:root="true" ma:fieldsID="0b27a408da9c4fe84143762fb5881ff7" ns2:_="" ns3:_="">
    <xsd:import namespace="ae3ee2c8-d622-4e99-a313-687973a3c8bc"/>
    <xsd:import namespace="41422dd5-22a9-417b-875c-4d533aa28ff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3ee2c8-d622-4e99-a313-687973a3c8b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b64eaae-fb4b-49cf-a9bc-23f14d9db147}" ma:internalName="TaxCatchAll" ma:showField="CatchAllData" ma:web="ae3ee2c8-d622-4e99-a313-687973a3c8b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1422dd5-22a9-417b-875c-4d533aa28ff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975c12a-9da9-45e8-b9c4-93777df5bbc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053AF6-CD16-41AC-B3D3-67810ACE408E}">
  <ds:schemaRefs>
    <ds:schemaRef ds:uri="41422dd5-22a9-417b-875c-4d533aa28ff6"/>
    <ds:schemaRef ds:uri="ae3ee2c8-d622-4e99-a313-687973a3c8b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D13A69B-CCE9-44EF-835B-A54F15BBE3C5}">
  <ds:schemaRefs>
    <ds:schemaRef ds:uri="41422dd5-22a9-417b-875c-4d533aa28ff6"/>
    <ds:schemaRef ds:uri="ae3ee2c8-d622-4e99-a313-687973a3c8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2B1F57D-7F5E-4FB2-9AE5-074843B745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5054</Words>
  <Application>Microsoft Office PowerPoint</Application>
  <PresentationFormat>Custom</PresentationFormat>
  <Paragraphs>347</Paragraphs>
  <Slides>16</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Aptos</vt:lpstr>
      <vt:lpstr>Arial</vt:lpstr>
      <vt:lpstr>Calibri</vt:lpstr>
      <vt:lpstr>Google Sans</vt:lpstr>
      <vt:lpstr>Latha</vt:lpstr>
      <vt:lpstr>Lato</vt:lpstr>
      <vt:lpstr>Lato Black</vt:lpstr>
      <vt:lpstr>Lato-Light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P A Courses</dc:creator>
  <cp:lastModifiedBy>Ellie - Penny Price Aromatherapy</cp:lastModifiedBy>
  <cp:revision>1</cp:revision>
  <dcterms:created xsi:type="dcterms:W3CDTF">2019-02-19T11:59:07Z</dcterms:created>
  <dcterms:modified xsi:type="dcterms:W3CDTF">2024-11-08T17:50:58Z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2018-08-28T00:00:00Z</vt:filetime>
  </property>
  <property fmtid="{D5CDD505-2E9C-101B-9397-08002B2CF9AE}" pid="3" name="Creator">
    <vt:lpwstr>Adobe InDesign CC 13.1 (Macintosh)</vt:lpwstr>
  </property>
  <property fmtid="{D5CDD505-2E9C-101B-9397-08002B2CF9AE}" pid="4" name="LastSaved">
    <vt:filetime>2019-02-19T00:00:00Z</vt:filetime>
  </property>
  <property fmtid="{D5CDD505-2E9C-101B-9397-08002B2CF9AE}" pid="5" name="ContentTypeId">
    <vt:lpwstr>0x0101007803F4D11F50EF4DA1643A5373429B8C</vt:lpwstr>
  </property>
  <property fmtid="{D5CDD505-2E9C-101B-9397-08002B2CF9AE}" pid="6" name="MediaServiceImageTags">
    <vt:lpwstr/>
  </property>
</Properties>
</file>