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64" r:id="rId5"/>
    <p:sldMasterId id="2147483665" r:id="rId6"/>
  </p:sldMasterIdLst>
  <p:notesMasterIdLst>
    <p:notesMasterId r:id="rId4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10693400" cy="7562850"/>
  <p:notesSz cx="6797675" cy="9926638"/>
  <p:embeddedFontLst>
    <p:embeddedFont>
      <p:font typeface="Lato" panose="020F0502020204030203" pitchFamily="34" charset="0"/>
      <p:regular r:id="rId44"/>
      <p:bold r:id="rId45"/>
      <p:italic r:id="rId46"/>
      <p:boldItalic r:id="rId47"/>
    </p:embeddedFont>
    <p:embeddedFont>
      <p:font typeface="Lato Black" panose="020F0A02020204030203" pitchFamily="34" charset="0"/>
      <p:bold r:id="rId48"/>
      <p:boldItalic r:id="rId49"/>
    </p:embeddedFont>
    <p:embeddedFont>
      <p:font typeface="Lato Light" panose="020F030202020403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411"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45727" cy="495915"/>
          </a:xfrm>
          <a:prstGeom prst="rect">
            <a:avLst/>
          </a:prstGeom>
          <a:noFill/>
          <a:ln>
            <a:noFill/>
          </a:ln>
        </p:spPr>
        <p:txBody>
          <a:bodyPr spcFirstLastPara="1" wrap="square" lIns="83725" tIns="41850" rIns="83725" bIns="4185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642"/>
            <a:ext cx="2945727" cy="495915"/>
          </a:xfrm>
          <a:prstGeom prst="rect">
            <a:avLst/>
          </a:prstGeom>
          <a:noFill/>
          <a:ln>
            <a:noFill/>
          </a:ln>
        </p:spPr>
        <p:txBody>
          <a:bodyPr spcFirstLastPara="1" wrap="square" lIns="83725" tIns="41850" rIns="83725" bIns="4185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marR="0" lvl="0" indent="0" algn="r" rtl="0">
              <a:lnSpc>
                <a:spcPct val="100000"/>
              </a:lnSpc>
              <a:spcBef>
                <a:spcPts val="0"/>
              </a:spcBef>
              <a:spcAft>
                <a:spcPts val="0"/>
              </a:spcAft>
              <a:buNone/>
            </a:pPr>
            <a:fld id="{00000000-1234-1234-1234-123412341234}" type="slidenum">
              <a:rPr lang="en-GB"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a:t>
            </a:fld>
            <a:endParaRPr sz="1100">
              <a:solidFill>
                <a:schemeClr val="dk1"/>
              </a:solidFill>
              <a:latin typeface="Calibri"/>
              <a:ea typeface="Calibri"/>
              <a:cs typeface="Calibri"/>
              <a:sym typeface="Calibri"/>
            </a:endParaRPr>
          </a:p>
        </p:txBody>
      </p:sp>
      <p:sp>
        <p:nvSpPr>
          <p:cNvPr id="123" name="Google Shape;123;p1: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07ae86c66c_0_39: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307ae86c66c_0_39: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307ae86c66c_0_39: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10</a:t>
            </a:fld>
            <a:endParaRPr sz="1100">
              <a:solidFill>
                <a:schemeClr val="dk1"/>
              </a:solidFill>
              <a:latin typeface="Calibri"/>
              <a:ea typeface="Calibri"/>
              <a:cs typeface="Calibri"/>
              <a:sym typeface="Calibri"/>
            </a:endParaRPr>
          </a:p>
        </p:txBody>
      </p:sp>
      <p:sp>
        <p:nvSpPr>
          <p:cNvPr id="445" name="Google Shape;445;g307ae86c66c_0_39: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3: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3: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3: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11</a:t>
            </a:fld>
            <a:endParaRPr sz="1100">
              <a:solidFill>
                <a:schemeClr val="dk1"/>
              </a:solidFill>
              <a:latin typeface="Calibri"/>
              <a:ea typeface="Calibri"/>
              <a:cs typeface="Calibri"/>
              <a:sym typeface="Calibri"/>
            </a:endParaRPr>
          </a:p>
        </p:txBody>
      </p:sp>
      <p:sp>
        <p:nvSpPr>
          <p:cNvPr id="484" name="Google Shape;484;p13: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0f79d74ad2_0_2: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521" name="Google Shape;521;g30f79d74ad2_0_2: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30f79d74ad2_0_2: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12</a:t>
            </a:fld>
            <a:endParaRPr sz="1100">
              <a:solidFill>
                <a:schemeClr val="dk1"/>
              </a:solidFill>
              <a:latin typeface="Calibri"/>
              <a:ea typeface="Calibri"/>
              <a:cs typeface="Calibri"/>
              <a:sym typeface="Calibri"/>
            </a:endParaRPr>
          </a:p>
        </p:txBody>
      </p:sp>
      <p:sp>
        <p:nvSpPr>
          <p:cNvPr id="523" name="Google Shape;523;g30f79d74ad2_0_2: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2: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1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2: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13</a:t>
            </a:fld>
            <a:endParaRPr sz="1100">
              <a:solidFill>
                <a:schemeClr val="dk1"/>
              </a:solidFill>
              <a:latin typeface="Calibri"/>
              <a:ea typeface="Calibri"/>
              <a:cs typeface="Calibri"/>
              <a:sym typeface="Calibri"/>
            </a:endParaRPr>
          </a:p>
        </p:txBody>
      </p:sp>
      <p:sp>
        <p:nvSpPr>
          <p:cNvPr id="562" name="Google Shape;562;p12: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07ae86c66c_0_81: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307ae86c66c_0_81: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307ae86c66c_0_81: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14</a:t>
            </a:fld>
            <a:endParaRPr sz="1100">
              <a:solidFill>
                <a:schemeClr val="dk1"/>
              </a:solidFill>
              <a:latin typeface="Calibri"/>
              <a:ea typeface="Calibri"/>
              <a:cs typeface="Calibri"/>
              <a:sym typeface="Calibri"/>
            </a:endParaRPr>
          </a:p>
        </p:txBody>
      </p:sp>
      <p:sp>
        <p:nvSpPr>
          <p:cNvPr id="601" name="Google Shape;601;g307ae86c66c_0_81: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0f79d74ad2_0_445: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638" name="Google Shape;638;g30f79d74ad2_0_445: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30f79d74ad2_0_445: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15</a:t>
            </a:fld>
            <a:endParaRPr sz="1100">
              <a:solidFill>
                <a:schemeClr val="dk1"/>
              </a:solidFill>
              <a:latin typeface="Calibri"/>
              <a:ea typeface="Calibri"/>
              <a:cs typeface="Calibri"/>
              <a:sym typeface="Calibri"/>
            </a:endParaRPr>
          </a:p>
        </p:txBody>
      </p:sp>
      <p:sp>
        <p:nvSpPr>
          <p:cNvPr id="640" name="Google Shape;640;g30f79d74ad2_0_445: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07ae86c66c_0_119: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677" name="Google Shape;677;g307ae86c66c_0_119: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307ae86c66c_0_119: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16</a:t>
            </a:fld>
            <a:endParaRPr sz="1100">
              <a:solidFill>
                <a:schemeClr val="dk1"/>
              </a:solidFill>
              <a:latin typeface="Calibri"/>
              <a:ea typeface="Calibri"/>
              <a:cs typeface="Calibri"/>
              <a:sym typeface="Calibri"/>
            </a:endParaRPr>
          </a:p>
        </p:txBody>
      </p:sp>
      <p:sp>
        <p:nvSpPr>
          <p:cNvPr id="679" name="Google Shape;679;g307ae86c66c_0_119: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0f79d74ad2_0_207: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716" name="Google Shape;716;g30f79d74ad2_0_207: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30f79d74ad2_0_207: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17</a:t>
            </a:fld>
            <a:endParaRPr sz="1100">
              <a:solidFill>
                <a:schemeClr val="dk1"/>
              </a:solidFill>
              <a:latin typeface="Calibri"/>
              <a:ea typeface="Calibri"/>
              <a:cs typeface="Calibri"/>
              <a:sym typeface="Calibri"/>
            </a:endParaRPr>
          </a:p>
        </p:txBody>
      </p:sp>
      <p:sp>
        <p:nvSpPr>
          <p:cNvPr id="718" name="Google Shape;718;g30f79d74ad2_0_207: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0f79d74ad2_0_248: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755" name="Google Shape;755;g30f79d74ad2_0_248: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30f79d74ad2_0_248: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18</a:t>
            </a:fld>
            <a:endParaRPr sz="1100">
              <a:solidFill>
                <a:schemeClr val="dk1"/>
              </a:solidFill>
              <a:latin typeface="Calibri"/>
              <a:ea typeface="Calibri"/>
              <a:cs typeface="Calibri"/>
              <a:sym typeface="Calibri"/>
            </a:endParaRPr>
          </a:p>
        </p:txBody>
      </p:sp>
      <p:sp>
        <p:nvSpPr>
          <p:cNvPr id="757" name="Google Shape;757;g30f79d74ad2_0_248: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0f79d74ad2_0_289: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30f79d74ad2_0_289: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g30f79d74ad2_0_289: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19</a:t>
            </a:fld>
            <a:endParaRPr sz="1100">
              <a:solidFill>
                <a:schemeClr val="dk1"/>
              </a:solidFill>
              <a:latin typeface="Calibri"/>
              <a:ea typeface="Calibri"/>
              <a:cs typeface="Calibri"/>
              <a:sym typeface="Calibri"/>
            </a:endParaRPr>
          </a:p>
        </p:txBody>
      </p:sp>
      <p:sp>
        <p:nvSpPr>
          <p:cNvPr id="796" name="Google Shape;796;g30f79d74ad2_0_289: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ad19973e9a_1_37: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1ad19973e9a_1_37: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ad19973e9a_1_37: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a:t>
            </a:fld>
            <a:endParaRPr sz="1100">
              <a:solidFill>
                <a:schemeClr val="dk1"/>
              </a:solidFill>
              <a:latin typeface="Calibri"/>
              <a:ea typeface="Calibri"/>
              <a:cs typeface="Calibri"/>
              <a:sym typeface="Calibri"/>
            </a:endParaRPr>
          </a:p>
        </p:txBody>
      </p:sp>
      <p:sp>
        <p:nvSpPr>
          <p:cNvPr id="138" name="Google Shape;138;g1ad19973e9a_1_37: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30f79d74ad2_0_40: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833" name="Google Shape;833;g30f79d74ad2_0_40: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g30f79d74ad2_0_40: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20</a:t>
            </a:fld>
            <a:endParaRPr sz="1100">
              <a:solidFill>
                <a:schemeClr val="dk1"/>
              </a:solidFill>
              <a:latin typeface="Calibri"/>
              <a:ea typeface="Calibri"/>
              <a:cs typeface="Calibri"/>
              <a:sym typeface="Calibri"/>
            </a:endParaRPr>
          </a:p>
        </p:txBody>
      </p:sp>
      <p:sp>
        <p:nvSpPr>
          <p:cNvPr id="835" name="Google Shape;835;g30f79d74ad2_0_40: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0f79d74ad2_0_81: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30f79d74ad2_0_81: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g30f79d74ad2_0_81: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21</a:t>
            </a:fld>
            <a:endParaRPr sz="1100">
              <a:solidFill>
                <a:schemeClr val="dk1"/>
              </a:solidFill>
              <a:latin typeface="Calibri"/>
              <a:ea typeface="Calibri"/>
              <a:cs typeface="Calibri"/>
              <a:sym typeface="Calibri"/>
            </a:endParaRPr>
          </a:p>
        </p:txBody>
      </p:sp>
      <p:sp>
        <p:nvSpPr>
          <p:cNvPr id="874" name="Google Shape;874;g30f79d74ad2_0_81: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4: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14: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14: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22</a:t>
            </a:fld>
            <a:endParaRPr sz="1100">
              <a:solidFill>
                <a:schemeClr val="dk1"/>
              </a:solidFill>
              <a:latin typeface="Calibri"/>
              <a:ea typeface="Calibri"/>
              <a:cs typeface="Calibri"/>
              <a:sym typeface="Calibri"/>
            </a:endParaRPr>
          </a:p>
        </p:txBody>
      </p:sp>
      <p:sp>
        <p:nvSpPr>
          <p:cNvPr id="913" name="Google Shape;913;p14: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0f79d74ad2_0_128: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950" name="Google Shape;950;g30f79d74ad2_0_128: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30f79d74ad2_0_128: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23</a:t>
            </a:fld>
            <a:endParaRPr sz="1100">
              <a:solidFill>
                <a:schemeClr val="dk1"/>
              </a:solidFill>
              <a:latin typeface="Calibri"/>
              <a:ea typeface="Calibri"/>
              <a:cs typeface="Calibri"/>
              <a:sym typeface="Calibri"/>
            </a:endParaRPr>
          </a:p>
        </p:txBody>
      </p:sp>
      <p:sp>
        <p:nvSpPr>
          <p:cNvPr id="952" name="Google Shape;952;g30f79d74ad2_0_128: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5: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989" name="Google Shape;989;p1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15: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24</a:t>
            </a:fld>
            <a:endParaRPr sz="1100">
              <a:solidFill>
                <a:schemeClr val="dk1"/>
              </a:solidFill>
              <a:latin typeface="Calibri"/>
              <a:ea typeface="Calibri"/>
              <a:cs typeface="Calibri"/>
              <a:sym typeface="Calibri"/>
            </a:endParaRPr>
          </a:p>
        </p:txBody>
      </p:sp>
      <p:sp>
        <p:nvSpPr>
          <p:cNvPr id="991" name="Google Shape;991;p15: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0f79d74ad2_0_328: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028" name="Google Shape;1028;g30f79d74ad2_0_328: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g30f79d74ad2_0_328: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25</a:t>
            </a:fld>
            <a:endParaRPr sz="1100">
              <a:solidFill>
                <a:schemeClr val="dk1"/>
              </a:solidFill>
              <a:latin typeface="Calibri"/>
              <a:ea typeface="Calibri"/>
              <a:cs typeface="Calibri"/>
              <a:sym typeface="Calibri"/>
            </a:endParaRPr>
          </a:p>
        </p:txBody>
      </p:sp>
      <p:sp>
        <p:nvSpPr>
          <p:cNvPr id="1030" name="Google Shape;1030;g30f79d74ad2_0_328: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307ae86c66c_0_197: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067" name="Google Shape;1067;g307ae86c66c_0_197: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g307ae86c66c_0_197: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26</a:t>
            </a:fld>
            <a:endParaRPr sz="1100">
              <a:solidFill>
                <a:schemeClr val="dk1"/>
              </a:solidFill>
              <a:latin typeface="Calibri"/>
              <a:ea typeface="Calibri"/>
              <a:cs typeface="Calibri"/>
              <a:sym typeface="Calibri"/>
            </a:endParaRPr>
          </a:p>
        </p:txBody>
      </p:sp>
      <p:sp>
        <p:nvSpPr>
          <p:cNvPr id="1069" name="Google Shape;1069;g307ae86c66c_0_197: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30f79d74ad2_0_168: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g30f79d74ad2_0_168: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g30f79d74ad2_0_168: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27</a:t>
            </a:fld>
            <a:endParaRPr sz="1100">
              <a:solidFill>
                <a:schemeClr val="dk1"/>
              </a:solidFill>
              <a:latin typeface="Calibri"/>
              <a:ea typeface="Calibri"/>
              <a:cs typeface="Calibri"/>
              <a:sym typeface="Calibri"/>
            </a:endParaRPr>
          </a:p>
        </p:txBody>
      </p:sp>
      <p:sp>
        <p:nvSpPr>
          <p:cNvPr id="1108" name="Google Shape;1108;g30f79d74ad2_0_168: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30f79d74ad2_0_367: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145" name="Google Shape;1145;g30f79d74ad2_0_367: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g30f79d74ad2_0_367: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28</a:t>
            </a:fld>
            <a:endParaRPr sz="1100">
              <a:solidFill>
                <a:schemeClr val="dk1"/>
              </a:solidFill>
              <a:latin typeface="Calibri"/>
              <a:ea typeface="Calibri"/>
              <a:cs typeface="Calibri"/>
              <a:sym typeface="Calibri"/>
            </a:endParaRPr>
          </a:p>
        </p:txBody>
      </p:sp>
      <p:sp>
        <p:nvSpPr>
          <p:cNvPr id="1147" name="Google Shape;1147;g30f79d74ad2_0_367: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0f79d74ad2_0_406: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184" name="Google Shape;1184;g30f79d74ad2_0_406: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g30f79d74ad2_0_406: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29</a:t>
            </a:fld>
            <a:endParaRPr sz="1100">
              <a:solidFill>
                <a:schemeClr val="dk1"/>
              </a:solidFill>
              <a:latin typeface="Calibri"/>
              <a:ea typeface="Calibri"/>
              <a:cs typeface="Calibri"/>
              <a:sym typeface="Calibri"/>
            </a:endParaRPr>
          </a:p>
        </p:txBody>
      </p:sp>
      <p:sp>
        <p:nvSpPr>
          <p:cNvPr id="1186" name="Google Shape;1186;g30f79d74ad2_0_406: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a:t>
            </a:fld>
            <a:endParaRPr sz="1100">
              <a:solidFill>
                <a:schemeClr val="dk1"/>
              </a:solidFill>
              <a:latin typeface="Calibri"/>
              <a:ea typeface="Calibri"/>
              <a:cs typeface="Calibri"/>
              <a:sym typeface="Calibri"/>
            </a:endParaRPr>
          </a:p>
        </p:txBody>
      </p:sp>
      <p:sp>
        <p:nvSpPr>
          <p:cNvPr id="176" name="Google Shape;176;p4: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3136d38b370_0_3: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23" name="Google Shape;1223;g3136d38b370_0_3: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g3136d38b370_0_3: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30</a:t>
            </a:fld>
            <a:endParaRPr sz="1100">
              <a:solidFill>
                <a:schemeClr val="dk1"/>
              </a:solidFill>
              <a:latin typeface="Calibri"/>
              <a:ea typeface="Calibri"/>
              <a:cs typeface="Calibri"/>
              <a:sym typeface="Calibri"/>
            </a:endParaRPr>
          </a:p>
        </p:txBody>
      </p:sp>
      <p:sp>
        <p:nvSpPr>
          <p:cNvPr id="1225" name="Google Shape;1225;g3136d38b370_0_3: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31ba92a0c67_0_0: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62" name="Google Shape;1262;g31ba92a0c67_0_0: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g31ba92a0c67_0_0: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31</a:t>
            </a:fld>
            <a:endParaRPr sz="1100">
              <a:solidFill>
                <a:schemeClr val="dk1"/>
              </a:solidFill>
              <a:latin typeface="Calibri"/>
              <a:ea typeface="Calibri"/>
              <a:cs typeface="Calibri"/>
              <a:sym typeface="Calibri"/>
            </a:endParaRPr>
          </a:p>
        </p:txBody>
      </p:sp>
      <p:sp>
        <p:nvSpPr>
          <p:cNvPr id="1264" name="Google Shape;1264;g31ba92a0c67_0_0: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17: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p17: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p17: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32</a:t>
            </a:fld>
            <a:endParaRPr sz="1100">
              <a:solidFill>
                <a:schemeClr val="dk1"/>
              </a:solidFill>
              <a:latin typeface="Calibri"/>
              <a:ea typeface="Calibri"/>
              <a:cs typeface="Calibri"/>
              <a:sym typeface="Calibri"/>
            </a:endParaRPr>
          </a:p>
        </p:txBody>
      </p:sp>
      <p:sp>
        <p:nvSpPr>
          <p:cNvPr id="1301" name="Google Shape;1301;p17: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18: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336" name="Google Shape;1336;p18: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7" name="Google Shape;1337;p18: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33</a:t>
            </a:fld>
            <a:endParaRPr sz="1100">
              <a:solidFill>
                <a:schemeClr val="dk1"/>
              </a:solidFill>
              <a:latin typeface="Calibri"/>
              <a:ea typeface="Calibri"/>
              <a:cs typeface="Calibri"/>
              <a:sym typeface="Calibri"/>
            </a:endParaRPr>
          </a:p>
        </p:txBody>
      </p:sp>
      <p:sp>
        <p:nvSpPr>
          <p:cNvPr id="1338" name="Google Shape;1338;p18: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30fbdfa8c15_2_37:notes"/>
          <p:cNvSpPr txBox="1">
            <a:spLocks noGrp="1"/>
          </p:cNvSpPr>
          <p:nvPr>
            <p:ph type="body" idx="1"/>
          </p:nvPr>
        </p:nvSpPr>
        <p:spPr>
          <a:xfrm>
            <a:off x="680171" y="4715362"/>
            <a:ext cx="5437248" cy="4467307"/>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381" name="Google Shape;1381;g30fbdfa8c15_2_37:notes"/>
          <p:cNvSpPr>
            <a:spLocks noGrp="1" noRot="1" noChangeAspect="1"/>
          </p:cNvSpPr>
          <p:nvPr>
            <p:ph type="sldImg" idx="2"/>
          </p:nvPr>
        </p:nvSpPr>
        <p:spPr>
          <a:xfrm>
            <a:off x="995965" y="744497"/>
            <a:ext cx="4805745" cy="372248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g30fbdfa8c15_2_37:notes"/>
          <p:cNvSpPr txBox="1">
            <a:spLocks noGrp="1"/>
          </p:cNvSpPr>
          <p:nvPr>
            <p:ph type="sldNum" idx="12"/>
          </p:nvPr>
        </p:nvSpPr>
        <p:spPr>
          <a:xfrm>
            <a:off x="3850941" y="9428641"/>
            <a:ext cx="2944767" cy="496006"/>
          </a:xfrm>
          <a:prstGeom prst="rect">
            <a:avLst/>
          </a:prstGeom>
          <a:noFill/>
          <a:ln>
            <a:noFill/>
          </a:ln>
        </p:spPr>
        <p:txBody>
          <a:bodyPr spcFirstLastPara="1" wrap="square" lIns="83725" tIns="41850" rIns="83725" bIns="4185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chemeClr val="dk1"/>
                </a:solidFill>
                <a:latin typeface="Calibri"/>
                <a:ea typeface="Calibri"/>
                <a:cs typeface="Calibri"/>
                <a:sym typeface="Calibri"/>
              </a:rPr>
              <a:t>34</a:t>
            </a:fld>
            <a:endParaRPr sz="1100" b="0" i="0" u="none" strike="noStrike" cap="none">
              <a:solidFill>
                <a:schemeClr val="dk1"/>
              </a:solidFill>
              <a:latin typeface="Calibri"/>
              <a:ea typeface="Calibri"/>
              <a:cs typeface="Calibri"/>
              <a:sym typeface="Calibri"/>
            </a:endParaRPr>
          </a:p>
        </p:txBody>
      </p:sp>
      <p:sp>
        <p:nvSpPr>
          <p:cNvPr id="1383" name="Google Shape;1383;g30fbdfa8c15_2_37:notes"/>
          <p:cNvSpPr txBox="1">
            <a:spLocks noGrp="1"/>
          </p:cNvSpPr>
          <p:nvPr>
            <p:ph type="dt" idx="10"/>
          </p:nvPr>
        </p:nvSpPr>
        <p:spPr>
          <a:xfrm>
            <a:off x="3850941" y="2"/>
            <a:ext cx="2944767" cy="496006"/>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21: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419" name="Google Shape;1419;p21: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p21: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35</a:t>
            </a:fld>
            <a:endParaRPr sz="1100">
              <a:solidFill>
                <a:schemeClr val="dk1"/>
              </a:solidFill>
              <a:latin typeface="Calibri"/>
              <a:ea typeface="Calibri"/>
              <a:cs typeface="Calibri"/>
              <a:sym typeface="Calibri"/>
            </a:endParaRPr>
          </a:p>
        </p:txBody>
      </p:sp>
      <p:sp>
        <p:nvSpPr>
          <p:cNvPr id="1421" name="Google Shape;1421;p21: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a:extLst>
            <a:ext uri="{FF2B5EF4-FFF2-40B4-BE49-F238E27FC236}">
              <a16:creationId xmlns:a16="http://schemas.microsoft.com/office/drawing/2014/main" id="{A4310B64-CB02-2E76-A344-670156498933}"/>
            </a:ext>
          </a:extLst>
        </p:cNvPr>
        <p:cNvGrpSpPr/>
        <p:nvPr/>
      </p:nvGrpSpPr>
      <p:grpSpPr>
        <a:xfrm>
          <a:off x="0" y="0"/>
          <a:ext cx="0" cy="0"/>
          <a:chOff x="0" y="0"/>
          <a:chExt cx="0" cy="0"/>
        </a:xfrm>
      </p:grpSpPr>
      <p:sp>
        <p:nvSpPr>
          <p:cNvPr id="1418" name="Google Shape;1418;p21:notes">
            <a:extLst>
              <a:ext uri="{FF2B5EF4-FFF2-40B4-BE49-F238E27FC236}">
                <a16:creationId xmlns:a16="http://schemas.microsoft.com/office/drawing/2014/main" id="{CB96CDB1-6BF2-BEB0-4D41-8C41521BDFA6}"/>
              </a:ext>
            </a:extLst>
          </p:cNvPr>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1419" name="Google Shape;1419;p21:notes">
            <a:extLst>
              <a:ext uri="{FF2B5EF4-FFF2-40B4-BE49-F238E27FC236}">
                <a16:creationId xmlns:a16="http://schemas.microsoft.com/office/drawing/2014/main" id="{585D34AD-5767-EE70-5F9E-17BAC94DDE25}"/>
              </a:ext>
            </a:extLst>
          </p:cNvPr>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0" name="Google Shape;1420;p21:notes">
            <a:extLst>
              <a:ext uri="{FF2B5EF4-FFF2-40B4-BE49-F238E27FC236}">
                <a16:creationId xmlns:a16="http://schemas.microsoft.com/office/drawing/2014/main" id="{5F48292F-A937-9ECD-BD59-6BC782E42E9D}"/>
              </a:ext>
            </a:extLst>
          </p:cNvPr>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36</a:t>
            </a:fld>
            <a:endParaRPr sz="1100">
              <a:solidFill>
                <a:schemeClr val="dk1"/>
              </a:solidFill>
              <a:latin typeface="Calibri"/>
              <a:ea typeface="Calibri"/>
              <a:cs typeface="Calibri"/>
              <a:sym typeface="Calibri"/>
            </a:endParaRPr>
          </a:p>
        </p:txBody>
      </p:sp>
      <p:sp>
        <p:nvSpPr>
          <p:cNvPr id="1421" name="Google Shape;1421;p21:notes">
            <a:extLst>
              <a:ext uri="{FF2B5EF4-FFF2-40B4-BE49-F238E27FC236}">
                <a16:creationId xmlns:a16="http://schemas.microsoft.com/office/drawing/2014/main" id="{E7A70DCA-B9BE-D324-0B68-621B27444C93}"/>
              </a:ext>
            </a:extLst>
          </p:cNvPr>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extLst>
      <p:ext uri="{BB962C8B-B14F-4D97-AF65-F5344CB8AC3E}">
        <p14:creationId xmlns:p14="http://schemas.microsoft.com/office/powerpoint/2010/main" val="386847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9: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4</a:t>
            </a:fld>
            <a:endParaRPr sz="1100">
              <a:solidFill>
                <a:schemeClr val="dk1"/>
              </a:solidFill>
              <a:latin typeface="Calibri"/>
              <a:ea typeface="Calibri"/>
              <a:cs typeface="Calibri"/>
              <a:sym typeface="Calibri"/>
            </a:endParaRPr>
          </a:p>
        </p:txBody>
      </p:sp>
      <p:sp>
        <p:nvSpPr>
          <p:cNvPr id="213" name="Google Shape;213;p9: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7ae86c66c_0_274: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07ae86c66c_0_274: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07ae86c66c_0_274: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5</a:t>
            </a:fld>
            <a:endParaRPr sz="1100">
              <a:solidFill>
                <a:schemeClr val="dk1"/>
              </a:solidFill>
              <a:latin typeface="Calibri"/>
              <a:ea typeface="Calibri"/>
              <a:cs typeface="Calibri"/>
              <a:sym typeface="Calibri"/>
            </a:endParaRPr>
          </a:p>
        </p:txBody>
      </p:sp>
      <p:sp>
        <p:nvSpPr>
          <p:cNvPr id="252" name="Google Shape;252;g307ae86c66c_0_274: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136d38b370_0_43:notes"/>
          <p:cNvSpPr txBox="1">
            <a:spLocks noGrp="1"/>
          </p:cNvSpPr>
          <p:nvPr>
            <p:ph type="body" idx="1"/>
          </p:nvPr>
        </p:nvSpPr>
        <p:spPr>
          <a:xfrm>
            <a:off x="680171" y="4715362"/>
            <a:ext cx="5437200" cy="4467300"/>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3136d38b370_0_43:notes"/>
          <p:cNvSpPr>
            <a:spLocks noGrp="1" noRot="1" noChangeAspect="1"/>
          </p:cNvSpPr>
          <p:nvPr>
            <p:ph type="sldImg" idx="2"/>
          </p:nvPr>
        </p:nvSpPr>
        <p:spPr>
          <a:xfrm>
            <a:off x="768350" y="744538"/>
            <a:ext cx="52611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136d38b370_0_43:notes"/>
          <p:cNvSpPr txBox="1">
            <a:spLocks noGrp="1"/>
          </p:cNvSpPr>
          <p:nvPr>
            <p:ph type="sldNum" idx="12"/>
          </p:nvPr>
        </p:nvSpPr>
        <p:spPr>
          <a:xfrm>
            <a:off x="3850941" y="9428642"/>
            <a:ext cx="2944800" cy="495900"/>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6</a:t>
            </a:fld>
            <a:endParaRPr sz="1100">
              <a:solidFill>
                <a:schemeClr val="dk1"/>
              </a:solidFill>
              <a:latin typeface="Calibri"/>
              <a:ea typeface="Calibri"/>
              <a:cs typeface="Calibri"/>
              <a:sym typeface="Calibri"/>
            </a:endParaRPr>
          </a:p>
        </p:txBody>
      </p:sp>
      <p:sp>
        <p:nvSpPr>
          <p:cNvPr id="291" name="Google Shape;291;g3136d38b370_0_43:notes"/>
          <p:cNvSpPr txBox="1">
            <a:spLocks noGrp="1"/>
          </p:cNvSpPr>
          <p:nvPr>
            <p:ph type="dt" idx="10"/>
          </p:nvPr>
        </p:nvSpPr>
        <p:spPr>
          <a:xfrm>
            <a:off x="3850941" y="2"/>
            <a:ext cx="2944800" cy="495900"/>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8: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8: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8: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7</a:t>
            </a:fld>
            <a:endParaRPr sz="1100">
              <a:solidFill>
                <a:schemeClr val="dk1"/>
              </a:solidFill>
              <a:latin typeface="Calibri"/>
              <a:ea typeface="Calibri"/>
              <a:cs typeface="Calibri"/>
              <a:sym typeface="Calibri"/>
            </a:endParaRPr>
          </a:p>
        </p:txBody>
      </p:sp>
      <p:sp>
        <p:nvSpPr>
          <p:cNvPr id="330" name="Google Shape;330;p8: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0: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0: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0: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8</a:t>
            </a:fld>
            <a:endParaRPr sz="1100">
              <a:solidFill>
                <a:schemeClr val="dk1"/>
              </a:solidFill>
              <a:latin typeface="Calibri"/>
              <a:ea typeface="Calibri"/>
              <a:cs typeface="Calibri"/>
              <a:sym typeface="Calibri"/>
            </a:endParaRPr>
          </a:p>
        </p:txBody>
      </p:sp>
      <p:sp>
        <p:nvSpPr>
          <p:cNvPr id="367" name="Google Shape;367;p10: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txBox="1">
            <a:spLocks noGrp="1"/>
          </p:cNvSpPr>
          <p:nvPr>
            <p:ph type="body" idx="1"/>
          </p:nvPr>
        </p:nvSpPr>
        <p:spPr>
          <a:xfrm>
            <a:off x="680171" y="4715362"/>
            <a:ext cx="5437333" cy="4467404"/>
          </a:xfrm>
          <a:prstGeom prst="rect">
            <a:avLst/>
          </a:prstGeom>
          <a:noFill/>
          <a:ln>
            <a:noFill/>
          </a:ln>
        </p:spPr>
        <p:txBody>
          <a:bodyPr spcFirstLastPara="1" wrap="square" lIns="83725" tIns="41850" rIns="83725" bIns="4185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11: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1:notes"/>
          <p:cNvSpPr txBox="1">
            <a:spLocks noGrp="1"/>
          </p:cNvSpPr>
          <p:nvPr>
            <p:ph type="sldNum" idx="12"/>
          </p:nvPr>
        </p:nvSpPr>
        <p:spPr>
          <a:xfrm>
            <a:off x="3850941" y="9428642"/>
            <a:ext cx="2944717" cy="495915"/>
          </a:xfrm>
          <a:prstGeom prst="rect">
            <a:avLst/>
          </a:prstGeom>
          <a:noFill/>
          <a:ln>
            <a:noFill/>
          </a:ln>
        </p:spPr>
        <p:txBody>
          <a:bodyPr spcFirstLastPara="1" wrap="square" lIns="83725" tIns="41850" rIns="83725" bIns="41850" anchor="b" anchorCtr="0">
            <a:noAutofit/>
          </a:bodyPr>
          <a:lstStyle/>
          <a:p>
            <a:pPr marL="0" lvl="0" indent="0" algn="r" rtl="0">
              <a:lnSpc>
                <a:spcPct val="100000"/>
              </a:lnSpc>
              <a:spcBef>
                <a:spcPts val="0"/>
              </a:spcBef>
              <a:spcAft>
                <a:spcPts val="0"/>
              </a:spcAft>
              <a:buNone/>
            </a:pPr>
            <a:fld id="{00000000-1234-1234-1234-123412341234}" type="slidenum">
              <a:rPr lang="en-GB" sz="1100">
                <a:solidFill>
                  <a:schemeClr val="dk1"/>
                </a:solidFill>
                <a:latin typeface="Calibri"/>
                <a:ea typeface="Calibri"/>
                <a:cs typeface="Calibri"/>
                <a:sym typeface="Calibri"/>
              </a:rPr>
              <a:t>9</a:t>
            </a:fld>
            <a:endParaRPr sz="1100">
              <a:solidFill>
                <a:schemeClr val="dk1"/>
              </a:solidFill>
              <a:latin typeface="Calibri"/>
              <a:ea typeface="Calibri"/>
              <a:cs typeface="Calibri"/>
              <a:sym typeface="Calibri"/>
            </a:endParaRPr>
          </a:p>
        </p:txBody>
      </p:sp>
      <p:sp>
        <p:nvSpPr>
          <p:cNvPr id="406" name="Google Shape;406;p11:notes"/>
          <p:cNvSpPr txBox="1">
            <a:spLocks noGrp="1"/>
          </p:cNvSpPr>
          <p:nvPr>
            <p:ph type="dt" idx="10"/>
          </p:nvPr>
        </p:nvSpPr>
        <p:spPr>
          <a:xfrm>
            <a:off x="3850941" y="2"/>
            <a:ext cx="2944717" cy="495915"/>
          </a:xfrm>
          <a:prstGeom prst="rect">
            <a:avLst/>
          </a:prstGeom>
          <a:noFill/>
          <a:ln>
            <a:noFill/>
          </a:ln>
        </p:spPr>
        <p:txBody>
          <a:bodyPr spcFirstLastPara="1" wrap="square" lIns="83725" tIns="41850" rIns="83725" bIns="4185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p:nvPr/>
        </p:nvSpPr>
        <p:spPr>
          <a:xfrm>
            <a:off x="8888824"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4"/>
          <p:cNvSpPr/>
          <p:nvPr/>
        </p:nvSpPr>
        <p:spPr>
          <a:xfrm>
            <a:off x="1803175"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4"/>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2075301" y="1825219"/>
            <a:ext cx="5853430" cy="2154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b="0" i="0">
                <a:solidFill>
                  <a:schemeClr val="dk1"/>
                </a:solidFill>
                <a:latin typeface="Lato Light"/>
                <a:ea typeface="Lato Light"/>
                <a:cs typeface="Lato Light"/>
                <a:sym typeface="Lato Ligh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635756" y="7033451"/>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dt" idx="10"/>
          </p:nvPr>
        </p:nvSpPr>
        <p:spPr>
          <a:xfrm>
            <a:off x="534669" y="7033451"/>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7699248" y="7033451"/>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802006" y="2344484"/>
            <a:ext cx="9089391" cy="30777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subTitle" idx="1"/>
          </p:nvPr>
        </p:nvSpPr>
        <p:spPr>
          <a:xfrm>
            <a:off x="1604011" y="4235196"/>
            <a:ext cx="7485380" cy="2154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635756" y="7033451"/>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5"/>
          <p:cNvSpPr txBox="1">
            <a:spLocks noGrp="1"/>
          </p:cNvSpPr>
          <p:nvPr>
            <p:ph type="dt" idx="10"/>
          </p:nvPr>
        </p:nvSpPr>
        <p:spPr>
          <a:xfrm>
            <a:off x="534669" y="7033451"/>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7699248" y="7033451"/>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534671" y="1739455"/>
            <a:ext cx="4651629" cy="2154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body" idx="2"/>
          </p:nvPr>
        </p:nvSpPr>
        <p:spPr>
          <a:xfrm>
            <a:off x="5507102" y="1739455"/>
            <a:ext cx="4651629" cy="21544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635756" y="7033451"/>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dt" idx="10"/>
          </p:nvPr>
        </p:nvSpPr>
        <p:spPr>
          <a:xfrm>
            <a:off x="534669" y="7033451"/>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7699248" y="7033451"/>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635756" y="7033451"/>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dt" idx="10"/>
          </p:nvPr>
        </p:nvSpPr>
        <p:spPr>
          <a:xfrm>
            <a:off x="534669" y="7033451"/>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7699248" y="7033451"/>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5"/>
        <p:cNvGrpSpPr/>
        <p:nvPr/>
      </p:nvGrpSpPr>
      <p:grpSpPr>
        <a:xfrm>
          <a:off x="0" y="0"/>
          <a:ext cx="0" cy="0"/>
          <a:chOff x="0" y="0"/>
          <a:chExt cx="0" cy="0"/>
        </a:xfrm>
      </p:grpSpPr>
      <p:sp>
        <p:nvSpPr>
          <p:cNvPr id="116" name="Google Shape;116;p18"/>
          <p:cNvSpPr txBox="1">
            <a:spLocks noGrp="1"/>
          </p:cNvSpPr>
          <p:nvPr>
            <p:ph type="ftr" idx="11"/>
          </p:nvPr>
        </p:nvSpPr>
        <p:spPr>
          <a:xfrm>
            <a:off x="3635756" y="7033451"/>
            <a:ext cx="3422028" cy="277018"/>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8"/>
          <p:cNvSpPr txBox="1">
            <a:spLocks noGrp="1"/>
          </p:cNvSpPr>
          <p:nvPr>
            <p:ph type="dt" idx="10"/>
          </p:nvPr>
        </p:nvSpPr>
        <p:spPr>
          <a:xfrm>
            <a:off x="534669" y="7033451"/>
            <a:ext cx="2459342" cy="27701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7699248" y="7033451"/>
            <a:ext cx="2459342" cy="277018"/>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p:nvPr/>
        </p:nvSpPr>
        <p:spPr>
          <a:xfrm>
            <a:off x="1803175"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075301" y="1825220"/>
            <a:ext cx="5853430" cy="2154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b="0" i="0">
                <a:solidFill>
                  <a:schemeClr val="dk1"/>
                </a:solidFill>
                <a:latin typeface="Lato Light"/>
                <a:ea typeface="Lato Light"/>
                <a:cs typeface="Lato Light"/>
                <a:sym typeface="Lato Ligh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802006" y="2344483"/>
            <a:ext cx="9089391" cy="307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604011" y="4235196"/>
            <a:ext cx="7485380" cy="2154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671" y="1739455"/>
            <a:ext cx="4651629"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2"/>
          </p:nvPr>
        </p:nvSpPr>
        <p:spPr>
          <a:xfrm>
            <a:off x="5507102" y="1739455"/>
            <a:ext cx="4651629"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52"/>
        <p:cNvGrpSpPr/>
        <p:nvPr/>
      </p:nvGrpSpPr>
      <p:grpSpPr>
        <a:xfrm>
          <a:off x="0" y="0"/>
          <a:ext cx="0" cy="0"/>
          <a:chOff x="0" y="0"/>
          <a:chExt cx="0" cy="0"/>
        </a:xfrm>
      </p:grpSpPr>
      <p:sp>
        <p:nvSpPr>
          <p:cNvPr id="53" name="Google Shape;53;p8"/>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p:nvPr/>
        </p:nvSpPr>
        <p:spPr>
          <a:xfrm>
            <a:off x="8888824"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9"/>
          <p:cNvSpPr/>
          <p:nvPr/>
        </p:nvSpPr>
        <p:spPr>
          <a:xfrm>
            <a:off x="1803175"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9"/>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075301" y="1825220"/>
            <a:ext cx="5853430" cy="2154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b="0" i="0">
                <a:solidFill>
                  <a:schemeClr val="dk1"/>
                </a:solidFill>
                <a:latin typeface="Lato Light"/>
                <a:ea typeface="Lato Light"/>
                <a:cs typeface="Lato Light"/>
                <a:sym typeface="Lato Ligh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
        <p:cNvGrpSpPr/>
        <p:nvPr/>
      </p:nvGrpSpPr>
      <p:grpSpPr>
        <a:xfrm>
          <a:off x="0" y="0"/>
          <a:ext cx="0" cy="0"/>
          <a:chOff x="0" y="0"/>
          <a:chExt cx="0" cy="0"/>
        </a:xfrm>
      </p:grpSpPr>
      <p:sp>
        <p:nvSpPr>
          <p:cNvPr id="65" name="Google Shape;65;p10"/>
          <p:cNvSpPr txBox="1">
            <a:spLocks noGrp="1"/>
          </p:cNvSpPr>
          <p:nvPr>
            <p:ph type="ctrTitle"/>
          </p:nvPr>
        </p:nvSpPr>
        <p:spPr>
          <a:xfrm>
            <a:off x="802006" y="2344483"/>
            <a:ext cx="9089391" cy="307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ubTitle" idx="1"/>
          </p:nvPr>
        </p:nvSpPr>
        <p:spPr>
          <a:xfrm>
            <a:off x="1604011" y="4235196"/>
            <a:ext cx="7485380" cy="2154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075301" y="484125"/>
            <a:ext cx="6542798" cy="3077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000" b="1" i="0">
                <a:solidFill>
                  <a:schemeClr val="dk1"/>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34671" y="1739455"/>
            <a:ext cx="4651629"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2"/>
          </p:nvPr>
        </p:nvSpPr>
        <p:spPr>
          <a:xfrm>
            <a:off x="5507102" y="1739455"/>
            <a:ext cx="4651629"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8888824"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
          <p:cNvSpPr txBox="1">
            <a:spLocks noGrp="1"/>
          </p:cNvSpPr>
          <p:nvPr>
            <p:ph type="title"/>
          </p:nvPr>
        </p:nvSpPr>
        <p:spPr>
          <a:xfrm>
            <a:off x="2075301" y="484125"/>
            <a:ext cx="6542798" cy="307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075301" y="1825219"/>
            <a:ext cx="5853430" cy="2154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Lato Light"/>
                <a:ea typeface="Lato Light"/>
                <a:cs typeface="Lato Light"/>
                <a:sym typeface="Lato Light"/>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p:nvPr/>
        </p:nvSpPr>
        <p:spPr>
          <a:xfrm>
            <a:off x="8888824"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7"/>
          <p:cNvSpPr txBox="1">
            <a:spLocks noGrp="1"/>
          </p:cNvSpPr>
          <p:nvPr>
            <p:ph type="title"/>
          </p:nvPr>
        </p:nvSpPr>
        <p:spPr>
          <a:xfrm>
            <a:off x="2075301" y="484125"/>
            <a:ext cx="6542798" cy="30777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7"/>
          <p:cNvSpPr txBox="1">
            <a:spLocks noGrp="1"/>
          </p:cNvSpPr>
          <p:nvPr>
            <p:ph type="body" idx="1"/>
          </p:nvPr>
        </p:nvSpPr>
        <p:spPr>
          <a:xfrm>
            <a:off x="2075301" y="1825219"/>
            <a:ext cx="5853430" cy="2154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Lato Light"/>
                <a:ea typeface="Lato Light"/>
                <a:cs typeface="Lato Light"/>
                <a:sym typeface="Lato Light"/>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635756" y="7033450"/>
            <a:ext cx="3421888" cy="276999"/>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534669" y="7033450"/>
            <a:ext cx="2459483" cy="276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7699248" y="7033450"/>
            <a:ext cx="2459483"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p:nvPr/>
        </p:nvSpPr>
        <p:spPr>
          <a:xfrm>
            <a:off x="8888824" y="1"/>
            <a:ext cx="0" cy="7560309"/>
          </a:xfrm>
          <a:custGeom>
            <a:avLst/>
            <a:gdLst/>
            <a:ahLst/>
            <a:cxnLst/>
            <a:rect l="l" t="t" r="r" b="b"/>
            <a:pathLst>
              <a:path w="120000" h="7560309" extrusionOk="0">
                <a:moveTo>
                  <a:pt x="0" y="0"/>
                </a:moveTo>
                <a:lnTo>
                  <a:pt x="0" y="7560005"/>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13"/>
          <p:cNvSpPr txBox="1">
            <a:spLocks noGrp="1"/>
          </p:cNvSpPr>
          <p:nvPr>
            <p:ph type="title"/>
          </p:nvPr>
        </p:nvSpPr>
        <p:spPr>
          <a:xfrm>
            <a:off x="2075301" y="484125"/>
            <a:ext cx="6542798" cy="30777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a:off x="2075301" y="1825219"/>
            <a:ext cx="5853430" cy="2154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Lato Light"/>
                <a:ea typeface="Lato Light"/>
                <a:cs typeface="Lato Light"/>
                <a:sym typeface="Lato Light"/>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6" name="Google Shape;86;p13"/>
          <p:cNvSpPr txBox="1">
            <a:spLocks noGrp="1"/>
          </p:cNvSpPr>
          <p:nvPr>
            <p:ph type="ftr" idx="11"/>
          </p:nvPr>
        </p:nvSpPr>
        <p:spPr>
          <a:xfrm>
            <a:off x="3635756" y="7033451"/>
            <a:ext cx="3421888" cy="276999"/>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534669" y="7033451"/>
            <a:ext cx="2459483" cy="276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7699248" y="7033451"/>
            <a:ext cx="2459483" cy="276999"/>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3.jp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3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p:nvPr/>
        </p:nvSpPr>
        <p:spPr>
          <a:xfrm>
            <a:off x="1803175" y="0"/>
            <a:ext cx="0" cy="7560309"/>
          </a:xfrm>
          <a:custGeom>
            <a:avLst/>
            <a:gdLst/>
            <a:ahLst/>
            <a:cxnLst/>
            <a:rect l="l" t="t" r="r" b="b"/>
            <a:pathLst>
              <a:path w="120000" h="7560309" extrusionOk="0">
                <a:moveTo>
                  <a:pt x="0" y="0"/>
                </a:moveTo>
                <a:lnTo>
                  <a:pt x="0" y="7560005"/>
                </a:lnTo>
              </a:path>
            </a:pathLst>
          </a:custGeom>
          <a:noFill/>
          <a:ln w="9525" cap="flat" cmpd="sng">
            <a:solidFill>
              <a:srgbClr val="A7A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19"/>
          <p:cNvSpPr txBox="1"/>
          <p:nvPr/>
        </p:nvSpPr>
        <p:spPr>
          <a:xfrm>
            <a:off x="927100" y="2485722"/>
            <a:ext cx="8725125" cy="3913764"/>
          </a:xfrm>
          <a:prstGeom prst="rect">
            <a:avLst/>
          </a:prstGeom>
          <a:noFill/>
          <a:ln>
            <a:noFill/>
          </a:ln>
        </p:spPr>
        <p:txBody>
          <a:bodyPr spcFirstLastPara="1" wrap="square" lIns="0" tIns="8380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Lato"/>
                <a:ea typeface="Lato"/>
                <a:cs typeface="Lato"/>
                <a:sym typeface="Lato"/>
              </a:rPr>
              <a:t>Welcome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400"/>
              <a:buFont typeface="Arial"/>
              <a:buNone/>
            </a:pPr>
            <a:endParaRPr sz="1400" b="1" i="0" u="none" strike="noStrike" cap="none">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2800"/>
              <a:buFont typeface="Arial"/>
              <a:buNone/>
            </a:pPr>
            <a:r>
              <a:rPr lang="en-GB" sz="2800" b="0" i="0" u="none" strike="noStrike" cap="none">
                <a:solidFill>
                  <a:schemeClr val="dk1"/>
                </a:solidFill>
                <a:latin typeface="Lato"/>
                <a:ea typeface="Lato"/>
                <a:cs typeface="Lato"/>
                <a:sym typeface="Lato"/>
              </a:rPr>
              <a:t>Penny Price Academy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2800"/>
              <a:buFont typeface="Arial"/>
              <a:buNone/>
            </a:pPr>
            <a:r>
              <a:rPr lang="en-GB" sz="2800" b="0" i="0" u="none" strike="noStrike" cap="none">
                <a:solidFill>
                  <a:schemeClr val="dk1"/>
                </a:solidFill>
                <a:latin typeface="Lato"/>
                <a:ea typeface="Lato"/>
                <a:cs typeface="Lato"/>
                <a:sym typeface="Lato"/>
              </a:rPr>
              <a:t>of Aromatherapy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400"/>
              <a:buFont typeface="Arial"/>
              <a:buNone/>
            </a:pPr>
            <a:endParaRPr sz="1400" b="1" i="0" u="none" strike="noStrike" cap="none">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4000"/>
              <a:buFont typeface="Arial"/>
              <a:buNone/>
            </a:pPr>
            <a:r>
              <a:rPr lang="en-GB" sz="4000" b="1" i="0" u="none" strike="noStrike" cap="none">
                <a:solidFill>
                  <a:schemeClr val="dk1"/>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600"/>
              <a:buFont typeface="Arial"/>
              <a:buNone/>
            </a:pPr>
            <a:endParaRPr sz="1600" b="0" i="0" u="none" strike="noStrike" cap="none">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3200"/>
              <a:buFont typeface="Arial"/>
              <a:buNone/>
            </a:pPr>
            <a:r>
              <a:rPr lang="en-GB" sz="3200">
                <a:solidFill>
                  <a:schemeClr val="dk1"/>
                </a:solidFill>
                <a:latin typeface="Lato"/>
                <a:ea typeface="Lato"/>
                <a:cs typeface="Lato"/>
                <a:sym typeface="Lato"/>
              </a:rPr>
              <a:t>Embrace the magic of </a:t>
            </a:r>
            <a:endParaRPr sz="3200">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3200"/>
              <a:buFont typeface="Arial"/>
              <a:buNone/>
            </a:pPr>
            <a:r>
              <a:rPr lang="en-GB" sz="3200">
                <a:solidFill>
                  <a:schemeClr val="dk1"/>
                </a:solidFill>
                <a:latin typeface="Lato"/>
                <a:ea typeface="Lato"/>
                <a:cs typeface="Lato"/>
                <a:sym typeface="Lato"/>
              </a:rPr>
              <a:t>Christmas with essential</a:t>
            </a:r>
            <a:endParaRPr sz="3200">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3200"/>
              <a:buFont typeface="Arial"/>
              <a:buNone/>
            </a:pPr>
            <a:r>
              <a:rPr lang="en-GB" sz="3200">
                <a:solidFill>
                  <a:schemeClr val="dk1"/>
                </a:solidFill>
                <a:latin typeface="Lato"/>
                <a:ea typeface="Lato"/>
                <a:cs typeface="Lato"/>
                <a:sym typeface="Lato"/>
              </a:rPr>
              <a:t>oils</a:t>
            </a:r>
            <a:endParaRPr sz="3200">
              <a:solidFill>
                <a:schemeClr val="dk1"/>
              </a:solidFill>
              <a:latin typeface="Lato"/>
              <a:ea typeface="Lato"/>
              <a:cs typeface="Lato"/>
              <a:sym typeface="Lato"/>
            </a:endParaRPr>
          </a:p>
        </p:txBody>
      </p:sp>
      <p:pic>
        <p:nvPicPr>
          <p:cNvPr id="127" name="Google Shape;127;p19"/>
          <p:cNvPicPr preferRelativeResize="0"/>
          <p:nvPr/>
        </p:nvPicPr>
        <p:blipFill rotWithShape="1">
          <a:blip r:embed="rId3">
            <a:alphaModFix/>
          </a:blip>
          <a:srcRect/>
          <a:stretch/>
        </p:blipFill>
        <p:spPr>
          <a:xfrm>
            <a:off x="-31750" y="5076825"/>
            <a:ext cx="2514601" cy="2514601"/>
          </a:xfrm>
          <a:prstGeom prst="rect">
            <a:avLst/>
          </a:prstGeom>
          <a:noFill/>
          <a:ln>
            <a:noFill/>
          </a:ln>
        </p:spPr>
      </p:pic>
      <p:pic>
        <p:nvPicPr>
          <p:cNvPr id="128" name="Google Shape;128;p19"/>
          <p:cNvPicPr preferRelativeResize="0"/>
          <p:nvPr/>
        </p:nvPicPr>
        <p:blipFill rotWithShape="1">
          <a:blip r:embed="rId4">
            <a:alphaModFix/>
          </a:blip>
          <a:srcRect/>
          <a:stretch/>
        </p:blipFill>
        <p:spPr>
          <a:xfrm>
            <a:off x="-31749" y="2522866"/>
            <a:ext cx="2514600" cy="2514600"/>
          </a:xfrm>
          <a:prstGeom prst="rect">
            <a:avLst/>
          </a:prstGeom>
          <a:noFill/>
          <a:ln>
            <a:noFill/>
          </a:ln>
        </p:spPr>
      </p:pic>
      <p:pic>
        <p:nvPicPr>
          <p:cNvPr id="129" name="Google Shape;129;p19"/>
          <p:cNvPicPr preferRelativeResize="0"/>
          <p:nvPr/>
        </p:nvPicPr>
        <p:blipFill rotWithShape="1">
          <a:blip r:embed="rId5">
            <a:alphaModFix/>
          </a:blip>
          <a:srcRect/>
          <a:stretch/>
        </p:blipFill>
        <p:spPr>
          <a:xfrm>
            <a:off x="8179137" y="5076825"/>
            <a:ext cx="2514263" cy="2514263"/>
          </a:xfrm>
          <a:prstGeom prst="rect">
            <a:avLst/>
          </a:prstGeom>
          <a:noFill/>
          <a:ln>
            <a:noFill/>
          </a:ln>
        </p:spPr>
      </p:pic>
      <p:pic>
        <p:nvPicPr>
          <p:cNvPr id="130" name="Google Shape;130;p19"/>
          <p:cNvPicPr preferRelativeResize="0"/>
          <p:nvPr/>
        </p:nvPicPr>
        <p:blipFill rotWithShape="1">
          <a:blip r:embed="rId6">
            <a:alphaModFix/>
          </a:blip>
          <a:srcRect t="1136"/>
          <a:stretch/>
        </p:blipFill>
        <p:spPr>
          <a:xfrm>
            <a:off x="8178799" y="0"/>
            <a:ext cx="2514601" cy="2486026"/>
          </a:xfrm>
          <a:prstGeom prst="rect">
            <a:avLst/>
          </a:prstGeom>
          <a:noFill/>
          <a:ln>
            <a:noFill/>
          </a:ln>
        </p:spPr>
      </p:pic>
      <p:pic>
        <p:nvPicPr>
          <p:cNvPr id="131" name="Google Shape;131;p19"/>
          <p:cNvPicPr preferRelativeResize="0"/>
          <p:nvPr/>
        </p:nvPicPr>
        <p:blipFill rotWithShape="1">
          <a:blip r:embed="rId7">
            <a:alphaModFix/>
          </a:blip>
          <a:srcRect/>
          <a:stretch/>
        </p:blipFill>
        <p:spPr>
          <a:xfrm>
            <a:off x="8179137" y="2522866"/>
            <a:ext cx="2514263" cy="2514263"/>
          </a:xfrm>
          <a:prstGeom prst="rect">
            <a:avLst/>
          </a:prstGeom>
          <a:noFill/>
          <a:ln>
            <a:noFill/>
          </a:ln>
        </p:spPr>
      </p:pic>
      <p:pic>
        <p:nvPicPr>
          <p:cNvPr id="132" name="Google Shape;132;p19"/>
          <p:cNvPicPr preferRelativeResize="0"/>
          <p:nvPr/>
        </p:nvPicPr>
        <p:blipFill rotWithShape="1">
          <a:blip r:embed="rId8">
            <a:alphaModFix/>
          </a:blip>
          <a:srcRect t="1880"/>
          <a:stretch/>
        </p:blipFill>
        <p:spPr>
          <a:xfrm>
            <a:off x="-50801" y="0"/>
            <a:ext cx="2533651" cy="2486025"/>
          </a:xfrm>
          <a:prstGeom prst="rect">
            <a:avLst/>
          </a:prstGeom>
          <a:noFill/>
          <a:ln>
            <a:noFill/>
          </a:ln>
        </p:spPr>
      </p:pic>
      <p:pic>
        <p:nvPicPr>
          <p:cNvPr id="133" name="Google Shape;133;p19"/>
          <p:cNvPicPr preferRelativeResize="0"/>
          <p:nvPr/>
        </p:nvPicPr>
        <p:blipFill rotWithShape="1">
          <a:blip r:embed="rId9">
            <a:alphaModFix/>
          </a:blip>
          <a:srcRect/>
          <a:stretch/>
        </p:blipFill>
        <p:spPr>
          <a:xfrm>
            <a:off x="4279901" y="218460"/>
            <a:ext cx="2001479" cy="20014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8"/>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8" name="Google Shape;448;p2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2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28"/>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28"/>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2" name="Google Shape;452;p28"/>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2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2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2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28"/>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28"/>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2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2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2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2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2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2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2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2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2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2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2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2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28"/>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28"/>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28"/>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3" name="Google Shape;473;p28"/>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4" name="Google Shape;474;p28"/>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28"/>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28"/>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Canadian Balsam</a:t>
            </a:r>
            <a:br>
              <a:rPr lang="en-GB" sz="3200"/>
            </a:br>
            <a:r>
              <a:rPr lang="en-GB" sz="2400" b="0" i="1"/>
              <a:t>(</a:t>
            </a:r>
            <a:r>
              <a:rPr lang="en-GB" sz="2500" b="0" i="1"/>
              <a:t>Abies balsamea</a:t>
            </a:r>
            <a:r>
              <a:rPr lang="en-GB" sz="2400" b="0" i="1"/>
              <a:t>)</a:t>
            </a:r>
            <a:br>
              <a:rPr lang="en-GB" sz="2400" b="0" i="1"/>
            </a:br>
            <a:endParaRPr sz="3200" b="0" i="1"/>
          </a:p>
        </p:txBody>
      </p:sp>
      <p:sp>
        <p:nvSpPr>
          <p:cNvPr id="477" name="Google Shape;477;p28"/>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478" name="Google Shape;478;p28"/>
          <p:cNvSpPr txBox="1"/>
          <p:nvPr/>
        </p:nvSpPr>
        <p:spPr>
          <a:xfrm>
            <a:off x="2011234" y="1550793"/>
            <a:ext cx="66696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100"/>
              <a:t>This oil warms and relieves sore, stiff muscles and joints. It is ideal for arthritis especially if it is combined with </a:t>
            </a:r>
            <a:r>
              <a:rPr lang="en-GB" sz="2100" b="1"/>
              <a:t>plai</a:t>
            </a:r>
            <a:r>
              <a:rPr lang="en-GB" sz="2100"/>
              <a:t> and perhaps </a:t>
            </a:r>
            <a:r>
              <a:rPr lang="en-GB" sz="2100" b="1"/>
              <a:t>sweet orange</a:t>
            </a:r>
            <a:r>
              <a:rPr lang="en-GB" sz="2100"/>
              <a:t> both of which are anti-inflammatory.</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It also has an uplifting quality which makes it useful for depression and stress</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Fir essential oils have stimulating properties which will help with fatigue, nervous exhaustion or the daily stresses of life.</a:t>
            </a:r>
            <a:endParaRPr sz="2100"/>
          </a:p>
          <a:p>
            <a:pPr marL="0" lvl="0" indent="0" algn="l" rtl="0">
              <a:spcBef>
                <a:spcPts val="0"/>
              </a:spcBef>
              <a:spcAft>
                <a:spcPts val="0"/>
              </a:spcAft>
              <a:buClr>
                <a:schemeClr val="dk1"/>
              </a:buClr>
              <a:buSzPts val="1100"/>
              <a:buFont typeface="Arial"/>
              <a:buNone/>
            </a:pPr>
            <a:endParaRPr sz="2100"/>
          </a:p>
        </p:txBody>
      </p:sp>
      <p:pic>
        <p:nvPicPr>
          <p:cNvPr id="479" name="Google Shape;479;p28"/>
          <p:cNvPicPr preferRelativeResize="0"/>
          <p:nvPr/>
        </p:nvPicPr>
        <p:blipFill rotWithShape="1">
          <a:blip r:embed="rId5">
            <a:alphaModFix/>
          </a:blip>
          <a:srcRect l="35051" r="35051"/>
          <a:stretch/>
        </p:blipFill>
        <p:spPr>
          <a:xfrm>
            <a:off x="8888822" y="0"/>
            <a:ext cx="1807696" cy="7562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9"/>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29"/>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9"/>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9"/>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29"/>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29"/>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29"/>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29"/>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4" name="Google Shape;494;p29"/>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29"/>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29"/>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29"/>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29"/>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29"/>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29"/>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29"/>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29"/>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29"/>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29"/>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29"/>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29"/>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29"/>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29"/>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9" name="Google Shape;509;p29"/>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29"/>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29"/>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2" name="Google Shape;512;p29"/>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3" name="Google Shape;513;p29"/>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4" name="Google Shape;514;p29"/>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29"/>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Cinnamon Leaf</a:t>
            </a:r>
            <a:br>
              <a:rPr lang="en-GB" sz="3200"/>
            </a:br>
            <a:r>
              <a:rPr lang="en-GB" sz="2400" b="0" i="1"/>
              <a:t>(Cinnamomum verum)</a:t>
            </a:r>
            <a:br>
              <a:rPr lang="en-GB" sz="2400" b="0" i="1"/>
            </a:br>
            <a:endParaRPr sz="3200" b="0" i="1"/>
          </a:p>
        </p:txBody>
      </p:sp>
      <p:sp>
        <p:nvSpPr>
          <p:cNvPr id="516" name="Google Shape;516;p29"/>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517" name="Google Shape;517;p29"/>
          <p:cNvSpPr txBox="1"/>
          <p:nvPr/>
        </p:nvSpPr>
        <p:spPr>
          <a:xfrm>
            <a:off x="2011225" y="1401575"/>
            <a:ext cx="6669600" cy="564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900"/>
              <a:t>Cinnamon has</a:t>
            </a:r>
            <a:r>
              <a:rPr lang="en-GB" sz="1900" i="0" u="none" strike="noStrike" cap="none">
                <a:solidFill>
                  <a:srgbClr val="000000"/>
                </a:solidFill>
              </a:rPr>
              <a:t> a warming and antispasmodic effect on the body, and can be used in a blend for easing muscular aches and pains, arthritis and rheumatism.</a:t>
            </a:r>
            <a:endParaRPr sz="1500"/>
          </a:p>
          <a:p>
            <a:pPr marL="0" marR="0" lvl="0" indent="0" algn="l" rtl="0">
              <a:lnSpc>
                <a:spcPct val="100000"/>
              </a:lnSpc>
              <a:spcBef>
                <a:spcPts val="0"/>
              </a:spcBef>
              <a:spcAft>
                <a:spcPts val="0"/>
              </a:spcAft>
              <a:buClr>
                <a:srgbClr val="000000"/>
              </a:buClr>
              <a:buSzPts val="1800"/>
              <a:buFont typeface="Arial"/>
              <a:buNone/>
            </a:pPr>
            <a:endParaRPr sz="19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1900" i="0" u="none" strike="noStrike" cap="none">
                <a:solidFill>
                  <a:srgbClr val="000000"/>
                </a:solidFill>
              </a:rPr>
              <a:t>A stomach massage with a blend containing cinnamon can help a sluggish digestion especially when aggravated by cold food.</a:t>
            </a:r>
            <a:endParaRPr sz="19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endParaRPr sz="1900"/>
          </a:p>
          <a:p>
            <a:pPr marL="0" marR="0" lvl="0" indent="0" algn="l" rtl="0">
              <a:lnSpc>
                <a:spcPct val="100000"/>
              </a:lnSpc>
              <a:spcBef>
                <a:spcPts val="0"/>
              </a:spcBef>
              <a:spcAft>
                <a:spcPts val="0"/>
              </a:spcAft>
              <a:buClr>
                <a:srgbClr val="000000"/>
              </a:buClr>
              <a:buSzPts val="1800"/>
              <a:buFont typeface="Arial"/>
              <a:buNone/>
            </a:pPr>
            <a:r>
              <a:rPr lang="en-GB" sz="1900" i="0" u="none" strike="noStrike" cap="none">
                <a:solidFill>
                  <a:srgbClr val="000000"/>
                </a:solidFill>
              </a:rPr>
              <a:t>Diffuse some cinnamon into the air to help ease coughs and colds and stop them from spreading as it is highly antiseptic.</a:t>
            </a:r>
            <a:endParaRPr sz="1500"/>
          </a:p>
          <a:p>
            <a:pPr marL="0" marR="0" lvl="0" indent="0" algn="l" rtl="0">
              <a:lnSpc>
                <a:spcPct val="100000"/>
              </a:lnSpc>
              <a:spcBef>
                <a:spcPts val="0"/>
              </a:spcBef>
              <a:spcAft>
                <a:spcPts val="0"/>
              </a:spcAft>
              <a:buClr>
                <a:srgbClr val="000000"/>
              </a:buClr>
              <a:buSzPts val="1800"/>
              <a:buFont typeface="Arial"/>
              <a:buNone/>
            </a:pPr>
            <a:endParaRPr sz="19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1900" i="0" u="none" strike="noStrike" cap="none">
                <a:solidFill>
                  <a:srgbClr val="000000"/>
                </a:solidFill>
              </a:rPr>
              <a:t>Cinnamon is good for drowsiness and can boost energy levels if you are suffering from exhaustion or burn-out.  </a:t>
            </a:r>
            <a:r>
              <a:rPr lang="en-GB" sz="1900"/>
              <a:t>Blend</a:t>
            </a:r>
            <a:r>
              <a:rPr lang="en-GB" sz="1900" i="0" u="none" strike="noStrike" cap="none">
                <a:solidFill>
                  <a:srgbClr val="000000"/>
                </a:solidFill>
              </a:rPr>
              <a:t> it with ginger and lemon essential oil for an instant pick me up.</a:t>
            </a:r>
            <a:endParaRPr sz="1500"/>
          </a:p>
          <a:p>
            <a:pPr marL="0" marR="0" lvl="0" indent="0" algn="l" rtl="0">
              <a:lnSpc>
                <a:spcPct val="100000"/>
              </a:lnSpc>
              <a:spcBef>
                <a:spcPts val="0"/>
              </a:spcBef>
              <a:spcAft>
                <a:spcPts val="0"/>
              </a:spcAft>
              <a:buClr>
                <a:srgbClr val="000000"/>
              </a:buClr>
              <a:buSzPts val="1800"/>
              <a:buFont typeface="Arial"/>
              <a:buNone/>
            </a:pPr>
            <a:endParaRPr sz="19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1900" i="0" u="none" strike="noStrike" cap="none">
                <a:solidFill>
                  <a:srgbClr val="000000"/>
                </a:solidFill>
              </a:rPr>
              <a:t>Battaglia states that this oil is beneficial during convalescence as it warming and uplifting but </a:t>
            </a:r>
            <a:r>
              <a:rPr lang="en-GB" sz="1900" b="1" i="0" u="none" strike="noStrike" cap="none">
                <a:solidFill>
                  <a:srgbClr val="000000"/>
                </a:solidFill>
              </a:rPr>
              <a:t>always use in very low dilutions as it can be a</a:t>
            </a:r>
            <a:r>
              <a:rPr lang="en-GB" sz="1900" b="1"/>
              <a:t> skin irritant</a:t>
            </a:r>
            <a:r>
              <a:rPr lang="en-GB" sz="1900" b="1" i="0" u="none" strike="noStrike" cap="none">
                <a:solidFill>
                  <a:srgbClr val="000000"/>
                </a:solidFill>
              </a:rPr>
              <a:t>.</a:t>
            </a:r>
            <a:endParaRPr sz="1500" b="1"/>
          </a:p>
        </p:txBody>
      </p:sp>
      <p:pic>
        <p:nvPicPr>
          <p:cNvPr id="518" name="Google Shape;518;p29" descr="Free photos of Cinnamon stick"/>
          <p:cNvPicPr preferRelativeResize="0"/>
          <p:nvPr/>
        </p:nvPicPr>
        <p:blipFill rotWithShape="1">
          <a:blip r:embed="rId5">
            <a:alphaModFix/>
          </a:blip>
          <a:srcRect l="50968" r="33193"/>
          <a:stretch/>
        </p:blipFill>
        <p:spPr>
          <a:xfrm>
            <a:off x="8896486" y="0"/>
            <a:ext cx="1796913" cy="756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6" name="Google Shape;526;p30"/>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7" name="Google Shape;527;p30"/>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8" name="Google Shape;528;p30"/>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9" name="Google Shape;529;p30"/>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0" name="Google Shape;530;p30"/>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1" name="Google Shape;531;p30"/>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30"/>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30"/>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30"/>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30"/>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30"/>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30"/>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30"/>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30"/>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30"/>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30"/>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2" name="Google Shape;542;p30"/>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30"/>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4" name="Google Shape;544;p30"/>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p30"/>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6" name="Google Shape;546;p30"/>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7" name="Google Shape;547;p30"/>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30"/>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9" name="Google Shape;549;p30"/>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0" name="Google Shape;550;p30"/>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30"/>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30"/>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3" name="Google Shape;553;p30"/>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4" name="Google Shape;554;p30"/>
          <p:cNvSpPr txBox="1">
            <a:spLocks noGrp="1"/>
          </p:cNvSpPr>
          <p:nvPr>
            <p:ph type="title"/>
          </p:nvPr>
        </p:nvSpPr>
        <p:spPr>
          <a:xfrm>
            <a:off x="2018825" y="430223"/>
            <a:ext cx="6768300" cy="11430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🎄Christmas blend for wreaths/table decorations🎄</a:t>
            </a:r>
            <a:br>
              <a:rPr lang="en-GB" sz="3200"/>
            </a:br>
            <a:br>
              <a:rPr lang="en-GB" sz="2400" b="0" i="1"/>
            </a:br>
            <a:endParaRPr sz="3200" b="0" i="1"/>
          </a:p>
        </p:txBody>
      </p:sp>
      <p:sp>
        <p:nvSpPr>
          <p:cNvPr id="555" name="Google Shape;555;p30"/>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556" name="Google Shape;556;p30"/>
          <p:cNvSpPr txBox="1"/>
          <p:nvPr/>
        </p:nvSpPr>
        <p:spPr>
          <a:xfrm>
            <a:off x="2011225" y="1945175"/>
            <a:ext cx="6669600" cy="429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a:t>These three oils blend beautifully together:</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Canadian Balsam is reminiscent of Christmas trees, Cinnamon has that spicy warm aroma </a:t>
            </a:r>
            <a:endParaRPr sz="2100"/>
          </a:p>
          <a:p>
            <a:pPr marL="0" marR="0" lvl="0" indent="0" algn="l" rtl="0">
              <a:lnSpc>
                <a:spcPct val="100000"/>
              </a:lnSpc>
              <a:spcBef>
                <a:spcPts val="0"/>
              </a:spcBef>
              <a:spcAft>
                <a:spcPts val="0"/>
              </a:spcAft>
              <a:buClr>
                <a:srgbClr val="000000"/>
              </a:buClr>
              <a:buSzPts val="1800"/>
              <a:buFont typeface="Arial"/>
              <a:buNone/>
            </a:pPr>
            <a:r>
              <a:rPr lang="en-GB" sz="2100"/>
              <a:t>Tangerine softens and sweetens the blend.</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Just put a few drops neat onto the decoration or using a plant spray bottle, you can add them to water, shake and spray on to the decoration or around the room before your guests are due to arrive.</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b="1"/>
              <a:t>Do not spray near a naked flame as oils are highly flammable.</a:t>
            </a:r>
            <a:endParaRPr sz="2100" b="1"/>
          </a:p>
        </p:txBody>
      </p:sp>
      <p:pic>
        <p:nvPicPr>
          <p:cNvPr id="557" name="Google Shape;557;p30"/>
          <p:cNvPicPr preferRelativeResize="0"/>
          <p:nvPr/>
        </p:nvPicPr>
        <p:blipFill rotWithShape="1">
          <a:blip r:embed="rId5">
            <a:alphaModFix/>
          </a:blip>
          <a:srcRect l="28499" r="28495"/>
          <a:stretch/>
        </p:blipFill>
        <p:spPr>
          <a:xfrm>
            <a:off x="8896486" y="0"/>
            <a:ext cx="1796915" cy="756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1"/>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5" name="Google Shape;565;p31"/>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3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3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p3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3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0" name="Google Shape;570;p3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1" name="Google Shape;571;p3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2" name="Google Shape;572;p3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3" name="Google Shape;573;p3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p3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5" name="Google Shape;575;p3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p3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7" name="Google Shape;577;p3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3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3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3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3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3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3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3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5" name="Google Shape;585;p3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3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3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3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3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3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3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3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3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Pine</a:t>
            </a:r>
            <a:br>
              <a:rPr lang="en-GB" sz="3200"/>
            </a:br>
            <a:r>
              <a:rPr lang="en-GB" sz="2400" b="0" i="1"/>
              <a:t>(Pinus </a:t>
            </a:r>
            <a:r>
              <a:rPr lang="en-GB" sz="2200" b="0" i="1"/>
              <a:t>sylvestris</a:t>
            </a:r>
            <a:r>
              <a:rPr lang="en-GB" sz="2400" b="0" i="1"/>
              <a:t>)</a:t>
            </a:r>
            <a:br>
              <a:rPr lang="en-GB" sz="2400" b="0" i="1"/>
            </a:br>
            <a:endParaRPr sz="3200" b="0" i="1"/>
          </a:p>
        </p:txBody>
      </p:sp>
      <p:sp>
        <p:nvSpPr>
          <p:cNvPr id="594" name="Google Shape;594;p3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595" name="Google Shape;595;p31"/>
          <p:cNvSpPr txBox="1"/>
          <p:nvPr/>
        </p:nvSpPr>
        <p:spPr>
          <a:xfrm>
            <a:off x="2011234" y="1550793"/>
            <a:ext cx="66696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Pine is a powerful pulmonary antiseptic and a good expectorant, so use it in steam inhalations for colds and flu and the coughs associated with them, as well as for bronchitis.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This oil has a stimulating effect on the circulation and can help relieve the pain of arthritis and overworked and tight muscles.  It blends beautifully with </a:t>
            </a:r>
            <a:r>
              <a:rPr lang="en-GB" sz="2000" b="1">
                <a:solidFill>
                  <a:schemeClr val="dk1"/>
                </a:solidFill>
              </a:rPr>
              <a:t>sweet orange</a:t>
            </a:r>
            <a:r>
              <a:rPr lang="en-GB" sz="2000">
                <a:solidFill>
                  <a:schemeClr val="dk1"/>
                </a:solidFill>
              </a:rPr>
              <a:t> for this.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Its action as an adrenal cortex stimulant enhances the general tonic effect on the body and it ranks alongside rosemary and thyme as one of the most effective oils for fatigue and nervous debility.</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Fischer Rizzi recommends it following an illness that leaves one feeling weak and debilitated.</a:t>
            </a:r>
            <a:endParaRPr sz="2000">
              <a:solidFill>
                <a:schemeClr val="dk1"/>
              </a:solidFill>
            </a:endParaRPr>
          </a:p>
        </p:txBody>
      </p:sp>
      <p:pic>
        <p:nvPicPr>
          <p:cNvPr id="596" name="Google Shape;596;p31"/>
          <p:cNvPicPr preferRelativeResize="0"/>
          <p:nvPr/>
        </p:nvPicPr>
        <p:blipFill rotWithShape="1">
          <a:blip r:embed="rId5">
            <a:alphaModFix/>
          </a:blip>
          <a:srcRect t="32191" b="32191"/>
          <a:stretch/>
        </p:blipFill>
        <p:spPr>
          <a:xfrm rot="-5400000">
            <a:off x="6009690" y="2879136"/>
            <a:ext cx="7562849" cy="1804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2"/>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4" name="Google Shape;604;p32"/>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5" name="Google Shape;605;p32"/>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32"/>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32"/>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32"/>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32"/>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32"/>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32"/>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32"/>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32"/>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32"/>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32"/>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32"/>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7" name="Google Shape;617;p32"/>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32"/>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9" name="Google Shape;619;p32"/>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0" name="Google Shape;620;p32"/>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1" name="Google Shape;621;p32"/>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2" name="Google Shape;622;p32"/>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3" name="Google Shape;623;p32"/>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32"/>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32"/>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32"/>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32"/>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32"/>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32"/>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32"/>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1" name="Google Shape;631;p32"/>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32"/>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Pine</a:t>
            </a:r>
            <a:br>
              <a:rPr lang="en-GB" sz="3200"/>
            </a:br>
            <a:r>
              <a:rPr lang="en-GB" sz="2400" b="0" i="1"/>
              <a:t>(Pinus </a:t>
            </a:r>
            <a:r>
              <a:rPr lang="en-GB" sz="2200" b="0" i="1"/>
              <a:t>sylvestris</a:t>
            </a:r>
            <a:r>
              <a:rPr lang="en-GB" sz="2400" b="0" i="1"/>
              <a:t>)</a:t>
            </a:r>
            <a:br>
              <a:rPr lang="en-GB" sz="2400" b="0" i="1"/>
            </a:br>
            <a:endParaRPr sz="3200" b="0" i="1"/>
          </a:p>
        </p:txBody>
      </p:sp>
      <p:sp>
        <p:nvSpPr>
          <p:cNvPr id="633" name="Google Shape;633;p32"/>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634" name="Google Shape;634;p32"/>
          <p:cNvSpPr txBox="1"/>
          <p:nvPr/>
        </p:nvSpPr>
        <p:spPr>
          <a:xfrm>
            <a:off x="2011271" y="1516268"/>
            <a:ext cx="66696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b="1">
                <a:solidFill>
                  <a:schemeClr val="dk1"/>
                </a:solidFill>
              </a:rPr>
              <a:t>Mojay</a:t>
            </a:r>
            <a:r>
              <a:rPr lang="en-GB" sz="2000">
                <a:solidFill>
                  <a:schemeClr val="dk1"/>
                </a:solidFill>
              </a:rPr>
              <a:t> suggests that this oil is psychologically fortifying.  Pine “opens up the chest, instils positivity and helps restore self-confidence …it disperses melancholy and counteracts pessimism, working to reawaken our instinctive connection to life”</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b="1">
                <a:solidFill>
                  <a:schemeClr val="dk1"/>
                </a:solidFill>
              </a:rPr>
              <a:t>Worwood </a:t>
            </a:r>
            <a:r>
              <a:rPr lang="en-GB" sz="2000">
                <a:solidFill>
                  <a:schemeClr val="dk1"/>
                </a:solidFill>
              </a:rPr>
              <a:t>suggests that if you want to refresh the smell of your Christmas tree, spray it with a mixture of 300 mls of water to which 6 drops of pine oil has been added.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Also try putting pine cones in a large plastic bag with a ball of cotton wool to which you have added 2 drops of pine oil. Seal the bag and leave overnight, in the morning you can decorate them with ribbons . These ribbons can be dipped in 250 mls of water to which 6 drops of a citrus oil has been added, they can then be dried.</a:t>
            </a:r>
            <a:endParaRPr sz="2000">
              <a:solidFill>
                <a:schemeClr val="dk1"/>
              </a:solidFill>
            </a:endParaRPr>
          </a:p>
        </p:txBody>
      </p:sp>
      <p:pic>
        <p:nvPicPr>
          <p:cNvPr id="635" name="Google Shape;635;p32"/>
          <p:cNvPicPr preferRelativeResize="0"/>
          <p:nvPr/>
        </p:nvPicPr>
        <p:blipFill rotWithShape="1">
          <a:blip r:embed="rId5">
            <a:alphaModFix/>
          </a:blip>
          <a:srcRect t="32191" b="32191"/>
          <a:stretch/>
        </p:blipFill>
        <p:spPr>
          <a:xfrm rot="-5400000">
            <a:off x="6009690" y="2879136"/>
            <a:ext cx="7562849" cy="1804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3"/>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3" name="Google Shape;643;p33"/>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33"/>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33"/>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33"/>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p33"/>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33"/>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p33"/>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p33"/>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1" name="Google Shape;651;p33"/>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p33"/>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33"/>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4" name="Google Shape;654;p33"/>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p33"/>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6" name="Google Shape;656;p33"/>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7" name="Google Shape;657;p33"/>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8" name="Google Shape;658;p33"/>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9" name="Google Shape;659;p33"/>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33"/>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1" name="Google Shape;661;p33"/>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33"/>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3" name="Google Shape;663;p33"/>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4" name="Google Shape;664;p33"/>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5" name="Google Shape;665;p33"/>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6" name="Google Shape;666;p33"/>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7" name="Google Shape;667;p33"/>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8" name="Google Shape;668;p33"/>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9" name="Google Shape;669;p33"/>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0" name="Google Shape;670;p33"/>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33"/>
          <p:cNvSpPr txBox="1">
            <a:spLocks noGrp="1"/>
          </p:cNvSpPr>
          <p:nvPr>
            <p:ph type="title"/>
          </p:nvPr>
        </p:nvSpPr>
        <p:spPr>
          <a:xfrm>
            <a:off x="2018825" y="430224"/>
            <a:ext cx="6768300" cy="9714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🎄A beautiful blend to recreate the aromas of Christmas🎄</a:t>
            </a:r>
            <a:br>
              <a:rPr lang="en-GB" sz="2400" b="0" i="1"/>
            </a:br>
            <a:endParaRPr sz="3200" b="0" i="1"/>
          </a:p>
        </p:txBody>
      </p:sp>
      <p:sp>
        <p:nvSpPr>
          <p:cNvPr id="672" name="Google Shape;672;p33"/>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673" name="Google Shape;673;p33"/>
          <p:cNvSpPr txBox="1"/>
          <p:nvPr/>
        </p:nvSpPr>
        <p:spPr>
          <a:xfrm>
            <a:off x="2011225" y="1550810"/>
            <a:ext cx="6669600" cy="235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100"/>
              <a:t>Add these three oils to a diffuser or to your Christmas decorations to enhance the smell of your home over the festive period.</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Cinnamon</a:t>
            </a:r>
            <a:endParaRPr sz="2100"/>
          </a:p>
          <a:p>
            <a:pPr marL="0" lvl="0" indent="0" algn="l" rtl="0">
              <a:spcBef>
                <a:spcPts val="0"/>
              </a:spcBef>
              <a:spcAft>
                <a:spcPts val="0"/>
              </a:spcAft>
              <a:buClr>
                <a:schemeClr val="dk1"/>
              </a:buClr>
              <a:buSzPts val="1100"/>
              <a:buFont typeface="Arial"/>
              <a:buNone/>
            </a:pPr>
            <a:r>
              <a:rPr lang="en-GB" sz="2100"/>
              <a:t>Nutmeg</a:t>
            </a:r>
            <a:endParaRPr sz="2100"/>
          </a:p>
          <a:p>
            <a:pPr marL="0" lvl="0" indent="0" algn="l" rtl="0">
              <a:spcBef>
                <a:spcPts val="0"/>
              </a:spcBef>
              <a:spcAft>
                <a:spcPts val="0"/>
              </a:spcAft>
              <a:buClr>
                <a:schemeClr val="dk1"/>
              </a:buClr>
              <a:buSzPts val="1100"/>
              <a:buFont typeface="Arial"/>
              <a:buNone/>
            </a:pPr>
            <a:r>
              <a:rPr lang="en-GB" sz="2100"/>
              <a:t>Canadian Balsam or Pine</a:t>
            </a:r>
            <a:endParaRPr sz="2100"/>
          </a:p>
        </p:txBody>
      </p:sp>
      <p:pic>
        <p:nvPicPr>
          <p:cNvPr id="674" name="Google Shape;674;p33"/>
          <p:cNvPicPr preferRelativeResize="0"/>
          <p:nvPr/>
        </p:nvPicPr>
        <p:blipFill rotWithShape="1">
          <a:blip r:embed="rId5">
            <a:alphaModFix/>
          </a:blip>
          <a:srcRect t="37210" b="37213"/>
          <a:stretch/>
        </p:blipFill>
        <p:spPr>
          <a:xfrm rot="5400000">
            <a:off x="5943425" y="2814275"/>
            <a:ext cx="7562849" cy="193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34"/>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2" name="Google Shape;682;p34"/>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34"/>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34"/>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34"/>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34"/>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34"/>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8" name="Google Shape;688;p34"/>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9" name="Google Shape;689;p34"/>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0" name="Google Shape;690;p34"/>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1" name="Google Shape;691;p34"/>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2" name="Google Shape;692;p34"/>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3" name="Google Shape;693;p34"/>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34"/>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34"/>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34"/>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34"/>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34"/>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34"/>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34"/>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34"/>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34"/>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34"/>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34"/>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34"/>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34"/>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34"/>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34"/>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34"/>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34"/>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Juniper Berry</a:t>
            </a:r>
            <a:br>
              <a:rPr lang="en-GB" sz="3200"/>
            </a:br>
            <a:r>
              <a:rPr lang="en-GB" sz="2400" b="0" i="1"/>
              <a:t>(Juniperus communis)</a:t>
            </a:r>
            <a:br>
              <a:rPr lang="en-GB" sz="2400" b="0" i="1"/>
            </a:br>
            <a:endParaRPr sz="3200" b="0" i="1"/>
          </a:p>
        </p:txBody>
      </p:sp>
      <p:sp>
        <p:nvSpPr>
          <p:cNvPr id="711" name="Google Shape;711;p34"/>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712" name="Google Shape;712;p34"/>
          <p:cNvSpPr txBox="1"/>
          <p:nvPr/>
        </p:nvSpPr>
        <p:spPr>
          <a:xfrm>
            <a:off x="2011234" y="1550793"/>
            <a:ext cx="6669600" cy="4402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Because it helps the body to eliminate toxins, in particular, uric acid, juniper is a very important oil in treating arthritis, gout and rheumatism especially when the pain is of a cold, cramping nature.  It is also a diuretic which helps detoxification.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This oil is a good domestic disinfectant during epidemics (use in a spray).  It can also be used to freshen the air.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Juniper berry oil can help with cases of stress, anxiety and general burn-out. Its overall effect on the emotional system is one of strengthening and cleansing, helping to dispel negative emotions such as insecurity, loneliness, sadness and guilt.</a:t>
            </a:r>
            <a:endParaRPr sz="2000"/>
          </a:p>
        </p:txBody>
      </p:sp>
      <p:pic>
        <p:nvPicPr>
          <p:cNvPr id="713" name="Google Shape;713;p34" descr="Free photos of Forest"/>
          <p:cNvPicPr preferRelativeResize="0"/>
          <p:nvPr/>
        </p:nvPicPr>
        <p:blipFill rotWithShape="1">
          <a:blip r:embed="rId5">
            <a:alphaModFix/>
          </a:blip>
          <a:srcRect l="41419" r="42685"/>
          <a:stretch/>
        </p:blipFill>
        <p:spPr>
          <a:xfrm>
            <a:off x="8787125" y="142250"/>
            <a:ext cx="1845324" cy="584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5"/>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1" name="Google Shape;721;p35"/>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3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3" name="Google Shape;723;p35"/>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4" name="Google Shape;724;p35"/>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5" name="Google Shape;725;p35"/>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6" name="Google Shape;726;p3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p3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8" name="Google Shape;728;p3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9" name="Google Shape;729;p35"/>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0" name="Google Shape;730;p35"/>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3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2" name="Google Shape;732;p3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3" name="Google Shape;733;p3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4" name="Google Shape;734;p3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5" name="Google Shape;735;p3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3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7" name="Google Shape;737;p3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3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3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3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3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3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35"/>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35"/>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35"/>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35"/>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35"/>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8" name="Google Shape;748;p35"/>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9" name="Google Shape;749;p35"/>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Lemon</a:t>
            </a:r>
            <a:br>
              <a:rPr lang="en-GB" sz="3200"/>
            </a:br>
            <a:r>
              <a:rPr lang="en-GB" sz="2400" b="0" i="1"/>
              <a:t>(Citrus Limon)</a:t>
            </a:r>
            <a:br>
              <a:rPr lang="en-GB" sz="2400" b="0" i="1"/>
            </a:br>
            <a:endParaRPr sz="3200" b="0" i="1"/>
          </a:p>
        </p:txBody>
      </p:sp>
      <p:sp>
        <p:nvSpPr>
          <p:cNvPr id="750" name="Google Shape;750;p35"/>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751" name="Google Shape;751;p35"/>
          <p:cNvSpPr txBox="1"/>
          <p:nvPr/>
        </p:nvSpPr>
        <p:spPr>
          <a:xfrm>
            <a:off x="2011234" y="1550793"/>
            <a:ext cx="6669600" cy="4710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Lemon oil produces an alkaline reaction in the body and is of great value in the treatment of all conditions which indicate an excess of acidity in the system particularly rheumatism, gout and arthritis.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Lemon oil has the ability to stimulate white blood cells which protect the body against infection.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It is also an antiviral oil, and is indicated for coughs and colds especially where characterised by yellow or green catarrh.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In addition, it is an aerial antiseptic making it excellent for airborne viruses and to protect the family against epidemics.</a:t>
            </a:r>
            <a:endParaRPr sz="2000">
              <a:solidFill>
                <a:schemeClr val="dk1"/>
              </a:solidFill>
            </a:endParaRPr>
          </a:p>
        </p:txBody>
      </p:sp>
      <p:pic>
        <p:nvPicPr>
          <p:cNvPr id="752" name="Google Shape;752;p35"/>
          <p:cNvPicPr preferRelativeResize="0"/>
          <p:nvPr/>
        </p:nvPicPr>
        <p:blipFill rotWithShape="1">
          <a:blip r:embed="rId5">
            <a:alphaModFix/>
          </a:blip>
          <a:srcRect l="38162" r="38162"/>
          <a:stretch/>
        </p:blipFill>
        <p:spPr>
          <a:xfrm>
            <a:off x="8787125" y="142250"/>
            <a:ext cx="1845323" cy="5841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36"/>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0" name="Google Shape;760;p36"/>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1" name="Google Shape;761;p36"/>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2" name="Google Shape;762;p36"/>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3" name="Google Shape;763;p36"/>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4" name="Google Shape;764;p36"/>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5" name="Google Shape;765;p36"/>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6" name="Google Shape;766;p36"/>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7" name="Google Shape;767;p36"/>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8" name="Google Shape;768;p36"/>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9" name="Google Shape;769;p36"/>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0" name="Google Shape;770;p36"/>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1" name="Google Shape;771;p36"/>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2" name="Google Shape;772;p36"/>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3" name="Google Shape;773;p36"/>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36"/>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5" name="Google Shape;775;p36"/>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6" name="Google Shape;776;p36"/>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7" name="Google Shape;777;p36"/>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8" name="Google Shape;778;p36"/>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9" name="Google Shape;779;p36"/>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0" name="Google Shape;780;p36"/>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1" name="Google Shape;781;p36"/>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2" name="Google Shape;782;p36"/>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3" name="Google Shape;783;p36"/>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4" name="Google Shape;784;p36"/>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5" name="Google Shape;785;p36"/>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6" name="Google Shape;786;p36"/>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7" name="Google Shape;787;p36"/>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8" name="Google Shape;788;p36"/>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Lemon</a:t>
            </a:r>
            <a:br>
              <a:rPr lang="en-GB" sz="3200"/>
            </a:br>
            <a:r>
              <a:rPr lang="en-GB" sz="2400" b="0" i="1"/>
              <a:t>(Citrus Limon)</a:t>
            </a:r>
            <a:br>
              <a:rPr lang="en-GB" sz="2400" b="0" i="1"/>
            </a:br>
            <a:endParaRPr sz="3200" b="0" i="1"/>
          </a:p>
        </p:txBody>
      </p:sp>
      <p:sp>
        <p:nvSpPr>
          <p:cNvPr id="789" name="Google Shape;789;p36"/>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790" name="Google Shape;790;p36"/>
          <p:cNvSpPr txBox="1"/>
          <p:nvPr/>
        </p:nvSpPr>
        <p:spPr>
          <a:xfrm>
            <a:off x="2011234" y="1550793"/>
            <a:ext cx="6669600" cy="409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As you might expect due to its use in cleaning products lemon is cleansing both physically and mentally.</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Vaporising lemon oil helps to clear the mind and sharpen focus, as was illustrated in a Japanese study which showed that whilst diffusing lemon oil throughout a busy office building, typing errors had decreased by 54%.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It is also said to help to dispel negative emotions such as guilt, jealousy and regret.</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Mojay states that Lemon ‘rescues a mind bogged down by burdens decisions and obstacles’.</a:t>
            </a:r>
            <a:endParaRPr sz="2000">
              <a:solidFill>
                <a:schemeClr val="dk1"/>
              </a:solidFill>
            </a:endParaRPr>
          </a:p>
        </p:txBody>
      </p:sp>
      <p:pic>
        <p:nvPicPr>
          <p:cNvPr id="791" name="Google Shape;791;p36"/>
          <p:cNvPicPr preferRelativeResize="0"/>
          <p:nvPr/>
        </p:nvPicPr>
        <p:blipFill rotWithShape="1">
          <a:blip r:embed="rId5">
            <a:alphaModFix/>
          </a:blip>
          <a:srcRect l="38162" r="38162"/>
          <a:stretch/>
        </p:blipFill>
        <p:spPr>
          <a:xfrm>
            <a:off x="8787125" y="142250"/>
            <a:ext cx="1845323" cy="5841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37"/>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9" name="Google Shape;799;p37"/>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0" name="Google Shape;800;p37"/>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1" name="Google Shape;801;p37"/>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2" name="Google Shape;802;p37"/>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3" name="Google Shape;803;p37"/>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4" name="Google Shape;804;p37"/>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5" name="Google Shape;805;p37"/>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6" name="Google Shape;806;p37"/>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7" name="Google Shape;807;p37"/>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8" name="Google Shape;808;p37"/>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9" name="Google Shape;809;p37"/>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0" name="Google Shape;810;p37"/>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1" name="Google Shape;811;p37"/>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2" name="Google Shape;812;p37"/>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37"/>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4" name="Google Shape;814;p37"/>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5" name="Google Shape;815;p37"/>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6" name="Google Shape;816;p37"/>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37"/>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8" name="Google Shape;818;p37"/>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37"/>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37"/>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1" name="Google Shape;821;p37"/>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2" name="Google Shape;822;p37"/>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37"/>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4" name="Google Shape;824;p37"/>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5" name="Google Shape;825;p37"/>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6" name="Google Shape;826;p37"/>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7" name="Google Shape;827;p37"/>
          <p:cNvSpPr txBox="1">
            <a:spLocks noGrp="1"/>
          </p:cNvSpPr>
          <p:nvPr>
            <p:ph type="title"/>
          </p:nvPr>
        </p:nvSpPr>
        <p:spPr>
          <a:xfrm>
            <a:off x="2018825" y="430224"/>
            <a:ext cx="6768300" cy="11205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🎄A blend to clean and refresh a room🎄</a:t>
            </a:r>
            <a:br>
              <a:rPr lang="en-GB" sz="3200"/>
            </a:br>
            <a:br>
              <a:rPr lang="en-GB" sz="2400" b="0" i="1"/>
            </a:br>
            <a:endParaRPr sz="3200" b="0" i="1"/>
          </a:p>
        </p:txBody>
      </p:sp>
      <p:sp>
        <p:nvSpPr>
          <p:cNvPr id="828" name="Google Shape;828;p37"/>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829" name="Google Shape;829;p37"/>
          <p:cNvSpPr txBox="1"/>
          <p:nvPr/>
        </p:nvSpPr>
        <p:spPr>
          <a:xfrm>
            <a:off x="2011225" y="1945175"/>
            <a:ext cx="6669600" cy="364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100">
                <a:solidFill>
                  <a:schemeClr val="dk1"/>
                </a:solidFill>
              </a:rPr>
              <a:t>If, towards the end of the day, your room feels overcrowded and smells a little stale or if there are germs around try diffusing the following three oils:</a:t>
            </a:r>
            <a:endParaRPr sz="2100">
              <a:solidFill>
                <a:schemeClr val="dk1"/>
              </a:solidFill>
            </a:endParaRPr>
          </a:p>
          <a:p>
            <a:pPr marL="0" lvl="0" indent="0" algn="l" rtl="0">
              <a:spcBef>
                <a:spcPts val="0"/>
              </a:spcBef>
              <a:spcAft>
                <a:spcPts val="0"/>
              </a:spcAft>
              <a:buClr>
                <a:schemeClr val="dk1"/>
              </a:buClr>
              <a:buSzPts val="1100"/>
              <a:buFont typeface="Arial"/>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GB" sz="2100">
                <a:solidFill>
                  <a:schemeClr val="dk1"/>
                </a:solidFill>
              </a:rPr>
              <a:t>Pine - cleansing and invigorating, smells like Christmas</a:t>
            </a:r>
            <a:endParaRPr sz="2100">
              <a:solidFill>
                <a:schemeClr val="dk1"/>
              </a:solidFill>
            </a:endParaRPr>
          </a:p>
          <a:p>
            <a:pPr marL="0" lvl="0" indent="0" algn="l" rtl="0">
              <a:spcBef>
                <a:spcPts val="0"/>
              </a:spcBef>
              <a:spcAft>
                <a:spcPts val="0"/>
              </a:spcAft>
              <a:buClr>
                <a:schemeClr val="dk1"/>
              </a:buClr>
              <a:buSzPts val="1100"/>
              <a:buFont typeface="Arial"/>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GB" sz="2100">
                <a:solidFill>
                  <a:schemeClr val="dk1"/>
                </a:solidFill>
              </a:rPr>
              <a:t>Juniper - an excellent disinfectant </a:t>
            </a:r>
            <a:endParaRPr sz="2100">
              <a:solidFill>
                <a:schemeClr val="dk1"/>
              </a:solidFill>
            </a:endParaRPr>
          </a:p>
          <a:p>
            <a:pPr marL="0" lvl="0" indent="0" algn="l" rtl="0">
              <a:spcBef>
                <a:spcPts val="0"/>
              </a:spcBef>
              <a:spcAft>
                <a:spcPts val="0"/>
              </a:spcAft>
              <a:buClr>
                <a:schemeClr val="dk1"/>
              </a:buClr>
              <a:buSzPts val="1100"/>
              <a:buFont typeface="Arial"/>
              <a:buNone/>
            </a:pPr>
            <a:endParaRPr sz="2100">
              <a:solidFill>
                <a:schemeClr val="dk1"/>
              </a:solidFill>
            </a:endParaRPr>
          </a:p>
          <a:p>
            <a:pPr marL="0" lvl="0" indent="0" algn="l" rtl="0">
              <a:spcBef>
                <a:spcPts val="0"/>
              </a:spcBef>
              <a:spcAft>
                <a:spcPts val="0"/>
              </a:spcAft>
              <a:buClr>
                <a:schemeClr val="dk1"/>
              </a:buClr>
              <a:buSzPts val="1100"/>
              <a:buFont typeface="Arial"/>
              <a:buNone/>
            </a:pPr>
            <a:r>
              <a:rPr lang="en-GB" sz="2100">
                <a:solidFill>
                  <a:schemeClr val="dk1"/>
                </a:solidFill>
              </a:rPr>
              <a:t>Lemon - an aerial antiseptic</a:t>
            </a:r>
            <a:endParaRPr sz="2100">
              <a:solidFill>
                <a:schemeClr val="dk1"/>
              </a:solidFill>
            </a:endParaRPr>
          </a:p>
          <a:p>
            <a:pPr marL="0" lvl="0" indent="0" algn="l" rtl="0">
              <a:spcBef>
                <a:spcPts val="0"/>
              </a:spcBef>
              <a:spcAft>
                <a:spcPts val="0"/>
              </a:spcAft>
              <a:buClr>
                <a:schemeClr val="dk1"/>
              </a:buClr>
              <a:buSzPts val="1100"/>
              <a:buFont typeface="Arial"/>
              <a:buNone/>
            </a:pPr>
            <a:endParaRPr sz="2100">
              <a:solidFill>
                <a:schemeClr val="dk1"/>
              </a:solidFill>
            </a:endParaRPr>
          </a:p>
        </p:txBody>
      </p:sp>
      <p:pic>
        <p:nvPicPr>
          <p:cNvPr id="830" name="Google Shape;830;p37"/>
          <p:cNvPicPr preferRelativeResize="0"/>
          <p:nvPr/>
        </p:nvPicPr>
        <p:blipFill rotWithShape="1">
          <a:blip r:embed="rId5">
            <a:alphaModFix/>
          </a:blip>
          <a:srcRect l="38689" r="38689"/>
          <a:stretch/>
        </p:blipFill>
        <p:spPr>
          <a:xfrm>
            <a:off x="8787125" y="142250"/>
            <a:ext cx="1845324" cy="7347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p:nvPr/>
        </p:nvSpPr>
        <p:spPr>
          <a:xfrm>
            <a:off x="0" y="0"/>
            <a:ext cx="1803171" cy="7562850"/>
          </a:xfrm>
          <a:prstGeom prst="rect">
            <a:avLst/>
          </a:prstGeom>
          <a:solidFill>
            <a:srgbClr val="F9F4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20"/>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20"/>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20"/>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20"/>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20"/>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20"/>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20"/>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20"/>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20"/>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20"/>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20"/>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20"/>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20"/>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20"/>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20"/>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20"/>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20"/>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0"/>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0"/>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0"/>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0"/>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0"/>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0"/>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0"/>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20"/>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20"/>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0"/>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20"/>
          <p:cNvSpPr txBox="1">
            <a:spLocks noGrp="1"/>
          </p:cNvSpPr>
          <p:nvPr>
            <p:ph type="title"/>
          </p:nvPr>
        </p:nvSpPr>
        <p:spPr>
          <a:xfrm>
            <a:off x="2047138" y="351522"/>
            <a:ext cx="6768384" cy="443711"/>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🎄Why is aromatherapy important at Christmas?🎄</a:t>
            </a:r>
            <a:endParaRPr/>
          </a:p>
        </p:txBody>
      </p:sp>
      <p:sp>
        <p:nvSpPr>
          <p:cNvPr id="169" name="Google Shape;169;p20"/>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4F4B4D"/>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a:solidFill>
                  <a:srgbClr val="4F4B4D"/>
                </a:solidFill>
                <a:latin typeface="Lato"/>
                <a:ea typeface="Lato"/>
                <a:cs typeface="Lato"/>
                <a:sym typeface="Lato"/>
              </a:rPr>
              <a:t>December</a:t>
            </a:r>
            <a:r>
              <a:rPr lang="en-GB" sz="800" b="1" i="0" u="none" strike="noStrike" cap="none">
                <a:solidFill>
                  <a:srgbClr val="4F4B4D"/>
                </a:solidFill>
                <a:latin typeface="Lato"/>
                <a:ea typeface="Lato"/>
                <a:cs typeface="Lato"/>
                <a:sym typeface="Lato"/>
              </a:rPr>
              <a:t> </a:t>
            </a:r>
            <a:r>
              <a:rPr lang="en-GB" sz="800" b="1">
                <a:solidFill>
                  <a:srgbClr val="4F4B4D"/>
                </a:solidFill>
                <a:latin typeface="Lato"/>
                <a:ea typeface="Lato"/>
                <a:cs typeface="Lato"/>
                <a:sym typeface="Lato"/>
              </a:rPr>
              <a:t>2024</a:t>
            </a:r>
            <a:endParaRPr sz="800" b="0" i="0" u="none" strike="noStrike" cap="none">
              <a:solidFill>
                <a:schemeClr val="dk1"/>
              </a:solidFill>
              <a:latin typeface="Lato Black"/>
              <a:ea typeface="Lato Black"/>
              <a:cs typeface="Lato Black"/>
              <a:sym typeface="Lato Black"/>
            </a:endParaRPr>
          </a:p>
        </p:txBody>
      </p:sp>
      <p:sp>
        <p:nvSpPr>
          <p:cNvPr id="170" name="Google Shape;170;p20"/>
          <p:cNvSpPr txBox="1"/>
          <p:nvPr/>
        </p:nvSpPr>
        <p:spPr>
          <a:xfrm>
            <a:off x="1803175" y="2010750"/>
            <a:ext cx="6937500" cy="38604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0"/>
              </a:spcBef>
              <a:spcAft>
                <a:spcPts val="0"/>
              </a:spcAft>
              <a:buClr>
                <a:schemeClr val="dk1"/>
              </a:buClr>
              <a:buSzPts val="2400"/>
              <a:buChar char="●"/>
            </a:pPr>
            <a:r>
              <a:rPr lang="en-GB" sz="2400">
                <a:solidFill>
                  <a:schemeClr val="dk1"/>
                </a:solidFill>
              </a:rPr>
              <a:t>This time of year is all about aromas - fir trees, cooking, citrus fruits, clove, cinnamon etc</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GB" sz="2400">
                <a:solidFill>
                  <a:schemeClr val="dk1"/>
                </a:solidFill>
              </a:rPr>
              <a:t>Aromatherapy can trigger memories for people reminding them of happy times</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GB" sz="2400">
                <a:solidFill>
                  <a:schemeClr val="dk1"/>
                </a:solidFill>
              </a:rPr>
              <a:t>All of the commonly used essential oils over this period have both emotional and physical healing properties as well.</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GB" sz="2400">
                <a:solidFill>
                  <a:schemeClr val="dk1"/>
                </a:solidFill>
              </a:rPr>
              <a:t>We can create blends to uplift spirits, evoke an atmosphere and make us feel better</a:t>
            </a:r>
            <a:endParaRPr sz="3000">
              <a:solidFill>
                <a:schemeClr val="dk1"/>
              </a:solidFill>
              <a:latin typeface="Lato"/>
              <a:ea typeface="Lato"/>
              <a:cs typeface="Lato"/>
              <a:sym typeface="Lato"/>
            </a:endParaRPr>
          </a:p>
        </p:txBody>
      </p:sp>
      <p:pic>
        <p:nvPicPr>
          <p:cNvPr id="171" name="Google Shape;171;p20" descr="brown round wooden ornament on green leaves"/>
          <p:cNvPicPr preferRelativeResize="0"/>
          <p:nvPr/>
        </p:nvPicPr>
        <p:blipFill rotWithShape="1">
          <a:blip r:embed="rId5">
            <a:alphaModFix/>
          </a:blip>
          <a:srcRect l="27685" r="38408"/>
          <a:stretch/>
        </p:blipFill>
        <p:spPr>
          <a:xfrm>
            <a:off x="8890225" y="0"/>
            <a:ext cx="1803175" cy="7562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8"/>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8" name="Google Shape;838;p3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9" name="Google Shape;839;p3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0" name="Google Shape;840;p38"/>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1" name="Google Shape;841;p38"/>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38"/>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3" name="Google Shape;843;p3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3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5" name="Google Shape;845;p3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6" name="Google Shape;846;p38"/>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7" name="Google Shape;847;p38"/>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3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9" name="Google Shape;849;p3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0" name="Google Shape;850;p3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3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2" name="Google Shape;852;p3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3" name="Google Shape;853;p3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4" name="Google Shape;854;p3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5" name="Google Shape;855;p3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6" name="Google Shape;856;p3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7" name="Google Shape;857;p3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8" name="Google Shape;858;p3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9" name="Google Shape;859;p3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0" name="Google Shape;860;p38"/>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1" name="Google Shape;861;p38"/>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2" name="Google Shape;862;p38"/>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3" name="Google Shape;863;p38"/>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4" name="Google Shape;864;p38"/>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5" name="Google Shape;865;p38"/>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6" name="Google Shape;866;p38"/>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Sweet Orange</a:t>
            </a:r>
            <a:br>
              <a:rPr lang="en-GB" sz="3200"/>
            </a:br>
            <a:r>
              <a:rPr lang="en-GB" sz="2400" b="0" i="1"/>
              <a:t>(Citrus sinensis)</a:t>
            </a:r>
            <a:br>
              <a:rPr lang="en-GB" sz="2400" b="0" i="1"/>
            </a:br>
            <a:endParaRPr sz="3200" b="0" i="1"/>
          </a:p>
        </p:txBody>
      </p:sp>
      <p:sp>
        <p:nvSpPr>
          <p:cNvPr id="867" name="Google Shape;867;p38"/>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868" name="Google Shape;868;p38"/>
          <p:cNvSpPr txBox="1"/>
          <p:nvPr/>
        </p:nvSpPr>
        <p:spPr>
          <a:xfrm>
            <a:off x="2011234" y="1550793"/>
            <a:ext cx="6669600" cy="4710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Peter Holmes describes the actions of sweet orange as ‘moderate and ideal for any conditions needing a gentle touch.’</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It has a normalising effect on the muscular actions of the stomach, therefore can be used to help with constipation as well as diarrhoea.  It is a tonic of the digestive system and  its antispasmodic and carminative properties make it suitable for the treatment of types of stomach issues.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In 2009  a study published in the European Journal of Medical Research found that orange oil demonstrated the most anti-inflammatory properties of essential oils. It is therefore recommended for any inflammatory condition.</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latin typeface="Lato"/>
              <a:ea typeface="Lato"/>
              <a:cs typeface="Lato"/>
              <a:sym typeface="Lato"/>
            </a:endParaRPr>
          </a:p>
        </p:txBody>
      </p:sp>
      <p:pic>
        <p:nvPicPr>
          <p:cNvPr id="869" name="Google Shape;869;p38"/>
          <p:cNvPicPr preferRelativeResize="0"/>
          <p:nvPr/>
        </p:nvPicPr>
        <p:blipFill rotWithShape="1">
          <a:blip r:embed="rId5">
            <a:alphaModFix/>
          </a:blip>
          <a:srcRect t="32191" b="32191"/>
          <a:stretch/>
        </p:blipFill>
        <p:spPr>
          <a:xfrm rot="-5400000">
            <a:off x="6009690" y="2879136"/>
            <a:ext cx="7562849" cy="18045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39"/>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7" name="Google Shape;877;p39"/>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8" name="Google Shape;878;p39"/>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9" name="Google Shape;879;p39"/>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0" name="Google Shape;880;p39"/>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1" name="Google Shape;881;p39"/>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2" name="Google Shape;882;p39"/>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3" name="Google Shape;883;p39"/>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4" name="Google Shape;884;p39"/>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5" name="Google Shape;885;p39"/>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39"/>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7" name="Google Shape;887;p39"/>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8" name="Google Shape;888;p39"/>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9" name="Google Shape;889;p39"/>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0" name="Google Shape;890;p39"/>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1" name="Google Shape;891;p39"/>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2" name="Google Shape;892;p39"/>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3" name="Google Shape;893;p39"/>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4" name="Google Shape;894;p39"/>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5" name="Google Shape;895;p39"/>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6" name="Google Shape;896;p39"/>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7" name="Google Shape;897;p39"/>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8" name="Google Shape;898;p39"/>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9" name="Google Shape;899;p39"/>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0" name="Google Shape;900;p39"/>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1" name="Google Shape;901;p39"/>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2" name="Google Shape;902;p39"/>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3" name="Google Shape;903;p39"/>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4" name="Google Shape;904;p39"/>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5" name="Google Shape;905;p39"/>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Sweet Orange</a:t>
            </a:r>
            <a:br>
              <a:rPr lang="en-GB" sz="3200"/>
            </a:br>
            <a:r>
              <a:rPr lang="en-GB" sz="2400" b="0" i="1"/>
              <a:t>(Citrus sinensis)</a:t>
            </a:r>
            <a:br>
              <a:rPr lang="en-GB" sz="2400" b="0" i="1"/>
            </a:br>
            <a:endParaRPr sz="3200" b="0" i="1"/>
          </a:p>
        </p:txBody>
      </p:sp>
      <p:sp>
        <p:nvSpPr>
          <p:cNvPr id="906" name="Google Shape;906;p39"/>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907" name="Google Shape;907;p39"/>
          <p:cNvSpPr txBox="1"/>
          <p:nvPr/>
        </p:nvSpPr>
        <p:spPr>
          <a:xfrm>
            <a:off x="2011234" y="1550793"/>
            <a:ext cx="6669600" cy="532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Orange is one of several oils that can be used to combat insomnia, particularly if it is caused by stress or depression.</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Because of its cheery aroma orange is the perfect oil for people who suffer from SAD or winter blues.  It is also a general anti-depressant and can be used for stress or over-anxiety making it ideal for Christmas!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A 2014 study published in the Journal of Complementary Therapies of Medicine found that olfactory stimulation using orange and rose oils induces physiological and psychological relaxation. They found that this oil  increased  ‘comfortable, relaxed and natural  feelings.’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000">
              <a:solidFill>
                <a:schemeClr val="dk1"/>
              </a:solidFill>
              <a:latin typeface="Lato"/>
              <a:ea typeface="Lato"/>
              <a:cs typeface="Lato"/>
              <a:sym typeface="Lato"/>
            </a:endParaRPr>
          </a:p>
        </p:txBody>
      </p:sp>
      <p:pic>
        <p:nvPicPr>
          <p:cNvPr id="908" name="Google Shape;908;p39"/>
          <p:cNvPicPr preferRelativeResize="0"/>
          <p:nvPr/>
        </p:nvPicPr>
        <p:blipFill rotWithShape="1">
          <a:blip r:embed="rId5">
            <a:alphaModFix/>
          </a:blip>
          <a:srcRect t="32191" b="32191"/>
          <a:stretch/>
        </p:blipFill>
        <p:spPr>
          <a:xfrm rot="-5400000">
            <a:off x="6009690" y="2879136"/>
            <a:ext cx="7562849" cy="18045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0"/>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6" name="Google Shape;916;p40"/>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7" name="Google Shape;917;p40"/>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8" name="Google Shape;918;p40"/>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9" name="Google Shape;919;p40"/>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0" name="Google Shape;920;p40"/>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1" name="Google Shape;921;p40"/>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2" name="Google Shape;922;p40"/>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3" name="Google Shape;923;p40"/>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4" name="Google Shape;924;p40"/>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5" name="Google Shape;925;p40"/>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6" name="Google Shape;926;p40"/>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7" name="Google Shape;927;p40"/>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8" name="Google Shape;928;p40"/>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9" name="Google Shape;929;p40"/>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0" name="Google Shape;930;p40"/>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1" name="Google Shape;931;p40"/>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2" name="Google Shape;932;p40"/>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3" name="Google Shape;933;p40"/>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4" name="Google Shape;934;p40"/>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5" name="Google Shape;935;p40"/>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6" name="Google Shape;936;p40"/>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7" name="Google Shape;937;p40"/>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8" name="Google Shape;938;p40"/>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9" name="Google Shape;939;p40"/>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0" name="Google Shape;940;p40"/>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1" name="Google Shape;941;p40"/>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2" name="Google Shape;942;p40"/>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3" name="Google Shape;943;p40"/>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4" name="Google Shape;944;p40"/>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Ho (Ho ho!!) Leaf</a:t>
            </a:r>
            <a:br>
              <a:rPr lang="en-GB" sz="3200"/>
            </a:br>
            <a:r>
              <a:rPr lang="en-GB" sz="2400" b="0" i="1"/>
              <a:t>(Cinnamomum camphora c.t. linalool)</a:t>
            </a:r>
            <a:br>
              <a:rPr lang="en-GB" sz="2400" b="0" i="1"/>
            </a:br>
            <a:endParaRPr sz="3200" b="0" i="1"/>
          </a:p>
        </p:txBody>
      </p:sp>
      <p:sp>
        <p:nvSpPr>
          <p:cNvPr id="945" name="Google Shape;945;p40"/>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946" name="Google Shape;946;p40"/>
          <p:cNvSpPr txBox="1"/>
          <p:nvPr/>
        </p:nvSpPr>
        <p:spPr>
          <a:xfrm>
            <a:off x="1912425" y="1550800"/>
            <a:ext cx="6768300" cy="461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a:t>This oil is high in the component linalool and is almost chemically identical to Rosewood so can be used instead.</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Ho Leaf is a good anti-infective and is useful for respiratory, intestinal and other infections where it is equally anti-bacterial, antiviral and antifungal.</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Penny Price recommends it for relieving topical pain (such as sunburn) and as a skincare active (for problem skin and for relieving skin stress). ‘It can be helpful to relieve the itching and redness of acne, and help with candida, dermatitis, dry skin, eczema, scar tissue and stretch marks.</a:t>
            </a:r>
            <a:endParaRPr sz="2100"/>
          </a:p>
        </p:txBody>
      </p:sp>
      <p:pic>
        <p:nvPicPr>
          <p:cNvPr id="947" name="Google Shape;947;p40"/>
          <p:cNvPicPr preferRelativeResize="0"/>
          <p:nvPr/>
        </p:nvPicPr>
        <p:blipFill rotWithShape="1">
          <a:blip r:embed="rId5">
            <a:alphaModFix/>
          </a:blip>
          <a:srcRect l="42049" r="42047"/>
          <a:stretch/>
        </p:blipFill>
        <p:spPr>
          <a:xfrm>
            <a:off x="8888819" y="0"/>
            <a:ext cx="1804580" cy="7562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41"/>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5" name="Google Shape;955;p41"/>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6" name="Google Shape;956;p4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7" name="Google Shape;957;p41"/>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8" name="Google Shape;958;p41"/>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9" name="Google Shape;959;p41"/>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0" name="Google Shape;960;p4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1" name="Google Shape;961;p4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2" name="Google Shape;962;p4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3" name="Google Shape;963;p41"/>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4" name="Google Shape;964;p41"/>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5" name="Google Shape;965;p4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6" name="Google Shape;966;p4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7" name="Google Shape;967;p4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8" name="Google Shape;968;p4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9" name="Google Shape;969;p4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0" name="Google Shape;970;p4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1" name="Google Shape;971;p4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2" name="Google Shape;972;p4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3" name="Google Shape;973;p4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4" name="Google Shape;974;p4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5" name="Google Shape;975;p4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6" name="Google Shape;976;p4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7" name="Google Shape;977;p41"/>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8" name="Google Shape;978;p41"/>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9" name="Google Shape;979;p41"/>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0" name="Google Shape;980;p41"/>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1" name="Google Shape;981;p41"/>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2" name="Google Shape;982;p41"/>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3" name="Google Shape;983;p41"/>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Ho Leaf</a:t>
            </a:r>
            <a:br>
              <a:rPr lang="en-GB" sz="3200"/>
            </a:br>
            <a:r>
              <a:rPr lang="en-GB" sz="2400" b="0" i="1"/>
              <a:t>(Cinnamomum camphora c.t. linalool)</a:t>
            </a:r>
            <a:br>
              <a:rPr lang="en-GB" sz="2400" b="0" i="1"/>
            </a:br>
            <a:endParaRPr sz="3200" b="0" i="1"/>
          </a:p>
        </p:txBody>
      </p:sp>
      <p:sp>
        <p:nvSpPr>
          <p:cNvPr id="984" name="Google Shape;984;p41"/>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985" name="Google Shape;985;p41"/>
          <p:cNvSpPr txBox="1"/>
          <p:nvPr/>
        </p:nvSpPr>
        <p:spPr>
          <a:xfrm>
            <a:off x="1912425" y="1550800"/>
            <a:ext cx="67683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200"/>
              <a:t>In an article in Aromatherapy Today (1998) John Kerr recommended it ‘when someone is feeling weary and overburdened with problems’ as it is so calming. </a:t>
            </a:r>
            <a:endParaRPr sz="2200"/>
          </a:p>
          <a:p>
            <a:pPr marL="0" marR="0" lvl="0" indent="0" algn="l" rtl="0">
              <a:lnSpc>
                <a:spcPct val="100000"/>
              </a:lnSpc>
              <a:spcBef>
                <a:spcPts val="0"/>
              </a:spcBef>
              <a:spcAft>
                <a:spcPts val="0"/>
              </a:spcAft>
              <a:buClr>
                <a:srgbClr val="000000"/>
              </a:buClr>
              <a:buSzPts val="1800"/>
              <a:buFont typeface="Arial"/>
              <a:buNone/>
            </a:pPr>
            <a:endParaRPr sz="2200"/>
          </a:p>
          <a:p>
            <a:pPr marL="0" marR="0" lvl="0" indent="0" algn="l" rtl="0">
              <a:lnSpc>
                <a:spcPct val="100000"/>
              </a:lnSpc>
              <a:spcBef>
                <a:spcPts val="0"/>
              </a:spcBef>
              <a:spcAft>
                <a:spcPts val="0"/>
              </a:spcAft>
              <a:buClr>
                <a:srgbClr val="000000"/>
              </a:buClr>
              <a:buSzPts val="1800"/>
              <a:buFont typeface="Arial"/>
              <a:buNone/>
            </a:pPr>
            <a:r>
              <a:rPr lang="en-GB" sz="2200"/>
              <a:t>Peter Holmes says that it ‘acts as a nervous restorative for weak conditions with fatigue.’</a:t>
            </a:r>
            <a:endParaRPr sz="2200"/>
          </a:p>
          <a:p>
            <a:pPr marL="0" marR="0" lvl="0" indent="0" algn="l" rtl="0">
              <a:lnSpc>
                <a:spcPct val="100000"/>
              </a:lnSpc>
              <a:spcBef>
                <a:spcPts val="0"/>
              </a:spcBef>
              <a:spcAft>
                <a:spcPts val="0"/>
              </a:spcAft>
              <a:buClr>
                <a:srgbClr val="000000"/>
              </a:buClr>
              <a:buSzPts val="1800"/>
              <a:buFont typeface="Arial"/>
              <a:buNone/>
            </a:pPr>
            <a:endParaRPr sz="2200"/>
          </a:p>
          <a:p>
            <a:pPr marL="0" marR="0" lvl="0" indent="0" algn="l" rtl="0">
              <a:lnSpc>
                <a:spcPct val="100000"/>
              </a:lnSpc>
              <a:spcBef>
                <a:spcPts val="0"/>
              </a:spcBef>
              <a:spcAft>
                <a:spcPts val="0"/>
              </a:spcAft>
              <a:buClr>
                <a:srgbClr val="000000"/>
              </a:buClr>
              <a:buSzPts val="1800"/>
              <a:buFont typeface="Arial"/>
              <a:buNone/>
            </a:pPr>
            <a:r>
              <a:rPr lang="en-GB" sz="2200"/>
              <a:t>The main chemical component, linalool has been found to have a relaxing effect, and inhalation of linalool vapours does have a sedating effect producing calmness and sleepiness. Using one or two drops on the pillow at night to induce sleep works in much the same way as Lavender essential oil, which also contains linalool.</a:t>
            </a:r>
            <a:endParaRPr sz="2100"/>
          </a:p>
        </p:txBody>
      </p:sp>
      <p:pic>
        <p:nvPicPr>
          <p:cNvPr id="986" name="Google Shape;986;p41"/>
          <p:cNvPicPr preferRelativeResize="0"/>
          <p:nvPr/>
        </p:nvPicPr>
        <p:blipFill rotWithShape="1">
          <a:blip r:embed="rId5">
            <a:alphaModFix/>
          </a:blip>
          <a:srcRect l="42049" r="42047"/>
          <a:stretch/>
        </p:blipFill>
        <p:spPr>
          <a:xfrm>
            <a:off x="8888819" y="0"/>
            <a:ext cx="1804580" cy="7562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42"/>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4" name="Google Shape;994;p42"/>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5" name="Google Shape;995;p42"/>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6" name="Google Shape;996;p42"/>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7" name="Google Shape;997;p42"/>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8" name="Google Shape;998;p42"/>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9" name="Google Shape;999;p42"/>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0" name="Google Shape;1000;p42"/>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1" name="Google Shape;1001;p42"/>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2" name="Google Shape;1002;p42"/>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3" name="Google Shape;1003;p42"/>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4" name="Google Shape;1004;p42"/>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5" name="Google Shape;1005;p42"/>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6" name="Google Shape;1006;p42"/>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7" name="Google Shape;1007;p42"/>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8" name="Google Shape;1008;p42"/>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9" name="Google Shape;1009;p42"/>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0" name="Google Shape;1010;p42"/>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1" name="Google Shape;1011;p42"/>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2" name="Google Shape;1012;p42"/>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3" name="Google Shape;1013;p42"/>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4" name="Google Shape;1014;p42"/>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5" name="Google Shape;1015;p42"/>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6" name="Google Shape;1016;p42"/>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7" name="Google Shape;1017;p42"/>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8" name="Google Shape;1018;p42"/>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9" name="Google Shape;1019;p42"/>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0" name="Google Shape;1020;p42"/>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1" name="Google Shape;1021;p42"/>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2" name="Google Shape;1022;p42"/>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Cedarwood</a:t>
            </a:r>
            <a:br>
              <a:rPr lang="en-GB" sz="3200"/>
            </a:br>
            <a:r>
              <a:rPr lang="en-GB" sz="2400" b="0" i="1"/>
              <a:t>(Cedrus atlantica)</a:t>
            </a:r>
            <a:br>
              <a:rPr lang="en-GB" sz="2400" b="0" i="1"/>
            </a:br>
            <a:endParaRPr sz="3200" b="0" i="1"/>
          </a:p>
        </p:txBody>
      </p:sp>
      <p:sp>
        <p:nvSpPr>
          <p:cNvPr id="1023" name="Google Shape;1023;p42"/>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024" name="Google Shape;1024;p42"/>
          <p:cNvSpPr txBox="1"/>
          <p:nvPr/>
        </p:nvSpPr>
        <p:spPr>
          <a:xfrm>
            <a:off x="2011234" y="1550793"/>
            <a:ext cx="6669600" cy="494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i="0" u="none" strike="noStrike" cap="none">
                <a:solidFill>
                  <a:srgbClr val="000000"/>
                </a:solidFill>
              </a:rPr>
              <a:t>In common with </a:t>
            </a:r>
            <a:r>
              <a:rPr lang="en-GB" sz="2100"/>
              <a:t>canadian balsam </a:t>
            </a:r>
            <a:r>
              <a:rPr lang="en-GB" sz="2100" i="0" u="none" strike="noStrike" cap="none">
                <a:solidFill>
                  <a:srgbClr val="000000"/>
                </a:solidFill>
              </a:rPr>
              <a:t>and pine, cedarwood smells like Christmas!</a:t>
            </a:r>
            <a:endParaRPr sz="1700"/>
          </a:p>
          <a:p>
            <a:pPr marL="0" marR="0" lvl="0" indent="0" algn="l" rtl="0">
              <a:lnSpc>
                <a:spcPct val="100000"/>
              </a:lnSpc>
              <a:spcBef>
                <a:spcPts val="0"/>
              </a:spcBef>
              <a:spcAft>
                <a:spcPts val="0"/>
              </a:spcAft>
              <a:buClr>
                <a:srgbClr val="000000"/>
              </a:buClr>
              <a:buSzPts val="1800"/>
              <a:buFont typeface="Arial"/>
              <a:buNone/>
            </a:pPr>
            <a:endParaRPr sz="21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2100" i="0" u="none" strike="noStrike" cap="none">
                <a:solidFill>
                  <a:srgbClr val="000000"/>
                </a:solidFill>
              </a:rPr>
              <a:t>Fatigue can really set in during December due to the short days and the stress which the festivities often produce. Cedarwood is excellent for lethargy and can also help with insomnia.</a:t>
            </a:r>
            <a:endParaRPr sz="1700"/>
          </a:p>
          <a:p>
            <a:pPr marL="0" marR="0" lvl="0" indent="0" algn="l" rtl="0">
              <a:lnSpc>
                <a:spcPct val="100000"/>
              </a:lnSpc>
              <a:spcBef>
                <a:spcPts val="0"/>
              </a:spcBef>
              <a:spcAft>
                <a:spcPts val="0"/>
              </a:spcAft>
              <a:buClr>
                <a:srgbClr val="000000"/>
              </a:buClr>
              <a:buSzPts val="1800"/>
              <a:buFont typeface="Arial"/>
              <a:buNone/>
            </a:pPr>
            <a:endParaRPr sz="21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2100" i="0" u="none" strike="noStrike" cap="none">
                <a:solidFill>
                  <a:srgbClr val="000000"/>
                </a:solidFill>
              </a:rPr>
              <a:t>Cedarwood is a very good oil for treating catarrh and chronic bronchitis where it will kill bacteria and act as a decongestant, it is especially useful when mucus has accumulated in the lungs leading to infection.</a:t>
            </a:r>
            <a:endParaRPr sz="1700"/>
          </a:p>
          <a:p>
            <a:pPr marL="0" marR="0" lvl="0" indent="0" algn="l" rtl="0">
              <a:lnSpc>
                <a:spcPct val="100000"/>
              </a:lnSpc>
              <a:spcBef>
                <a:spcPts val="0"/>
              </a:spcBef>
              <a:spcAft>
                <a:spcPts val="0"/>
              </a:spcAft>
              <a:buClr>
                <a:srgbClr val="000000"/>
              </a:buClr>
              <a:buSzPts val="1800"/>
              <a:buFont typeface="Arial"/>
              <a:buNone/>
            </a:pPr>
            <a:endParaRPr sz="2100" i="0" u="none" strike="noStrike" cap="none">
              <a:solidFill>
                <a:srgbClr val="000000"/>
              </a:solidFill>
            </a:endParaRPr>
          </a:p>
          <a:p>
            <a:pPr marL="0" marR="0" lvl="0" indent="0" algn="l" rtl="0">
              <a:lnSpc>
                <a:spcPct val="100000"/>
              </a:lnSpc>
              <a:spcBef>
                <a:spcPts val="0"/>
              </a:spcBef>
              <a:spcAft>
                <a:spcPts val="0"/>
              </a:spcAft>
              <a:buClr>
                <a:srgbClr val="000000"/>
              </a:buClr>
              <a:buSzPts val="1800"/>
              <a:buFont typeface="Arial"/>
              <a:buNone/>
            </a:pPr>
            <a:r>
              <a:rPr lang="en-GB" sz="2100" i="0" u="none" strike="noStrike" cap="none">
                <a:solidFill>
                  <a:srgbClr val="000000"/>
                </a:solidFill>
              </a:rPr>
              <a:t>Cedarwood is said to help with insecurity, giving strength and fortitude.</a:t>
            </a:r>
            <a:endParaRPr sz="1700"/>
          </a:p>
        </p:txBody>
      </p:sp>
      <p:pic>
        <p:nvPicPr>
          <p:cNvPr id="1025" name="Google Shape;1025;p42" descr="Cedarwood Essential Oil: 14 Uses for Skin, Hair &amp; More - Dr. Axe"/>
          <p:cNvPicPr preferRelativeResize="0"/>
          <p:nvPr/>
        </p:nvPicPr>
        <p:blipFill rotWithShape="1">
          <a:blip r:embed="rId5">
            <a:alphaModFix/>
          </a:blip>
          <a:srcRect t="47743"/>
          <a:stretch/>
        </p:blipFill>
        <p:spPr>
          <a:xfrm rot="5400000">
            <a:off x="6008980" y="2879841"/>
            <a:ext cx="7562849" cy="180317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43"/>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3" name="Google Shape;1033;p43"/>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4" name="Google Shape;1034;p43"/>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5" name="Google Shape;1035;p43"/>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6" name="Google Shape;1036;p43"/>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7" name="Google Shape;1037;p43"/>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8" name="Google Shape;1038;p43"/>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9" name="Google Shape;1039;p43"/>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0" name="Google Shape;1040;p43"/>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1" name="Google Shape;1041;p43"/>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2" name="Google Shape;1042;p43"/>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3" name="Google Shape;1043;p43"/>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4" name="Google Shape;1044;p43"/>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5" name="Google Shape;1045;p43"/>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6" name="Google Shape;1046;p43"/>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7" name="Google Shape;1047;p43"/>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8" name="Google Shape;1048;p43"/>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9" name="Google Shape;1049;p43"/>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0" name="Google Shape;1050;p43"/>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1" name="Google Shape;1051;p43"/>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2" name="Google Shape;1052;p43"/>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3" name="Google Shape;1053;p43"/>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4" name="Google Shape;1054;p43"/>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5" name="Google Shape;1055;p43"/>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6" name="Google Shape;1056;p43"/>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7" name="Google Shape;1057;p43"/>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8" name="Google Shape;1058;p43"/>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9" name="Google Shape;1059;p43"/>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0" name="Google Shape;1060;p43"/>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1" name="Google Shape;1061;p43"/>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🎄Blend to help you sleep🎄</a:t>
            </a:r>
            <a:br>
              <a:rPr lang="en-GB" sz="3200"/>
            </a:br>
            <a:br>
              <a:rPr lang="en-GB" sz="2400" b="0" i="1"/>
            </a:br>
            <a:endParaRPr sz="3200" b="0" i="1"/>
          </a:p>
        </p:txBody>
      </p:sp>
      <p:sp>
        <p:nvSpPr>
          <p:cNvPr id="1062" name="Google Shape;1062;p43"/>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063" name="Google Shape;1063;p43"/>
          <p:cNvSpPr txBox="1"/>
          <p:nvPr/>
        </p:nvSpPr>
        <p:spPr>
          <a:xfrm>
            <a:off x="2011234" y="1550793"/>
            <a:ext cx="6669600" cy="494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a:t>Try diffusing these three oils in your bedroom or night. Also don’t forget that a warm bath an hour or two before bedtime can help a person unwind and fall asleep faster as it will help lower core temperature which is a circadian sleep signal.</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To 10 mls of unperfumed foam bath add a total of 4-7 drops of:</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800"/>
              <a:buFont typeface="Arial"/>
              <a:buNone/>
            </a:pPr>
            <a:r>
              <a:rPr lang="en-GB" sz="2100" b="1">
                <a:solidFill>
                  <a:schemeClr val="dk1"/>
                </a:solidFill>
              </a:rPr>
              <a:t>Sweet Orange</a:t>
            </a:r>
            <a:r>
              <a:rPr lang="en-GB" sz="2100">
                <a:solidFill>
                  <a:schemeClr val="dk1"/>
                </a:solidFill>
              </a:rPr>
              <a:t> - good for insomnia especially if caused by stress</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b="1"/>
              <a:t>Ho Leaf </a:t>
            </a:r>
            <a:r>
              <a:rPr lang="en-GB" sz="2100"/>
              <a:t>- a sedative</a:t>
            </a:r>
            <a:endParaRPr sz="2100"/>
          </a:p>
          <a:p>
            <a:pPr marL="0" lvl="0" indent="0" algn="l" rtl="0">
              <a:spcBef>
                <a:spcPts val="0"/>
              </a:spcBef>
              <a:spcAft>
                <a:spcPts val="0"/>
              </a:spcAft>
              <a:buClr>
                <a:schemeClr val="dk1"/>
              </a:buClr>
              <a:buSzPts val="11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b="1"/>
              <a:t>Cedarwood</a:t>
            </a:r>
            <a:r>
              <a:rPr lang="en-GB" sz="2100"/>
              <a:t> - calming and good for stress</a:t>
            </a:r>
            <a:endParaRPr sz="2100"/>
          </a:p>
        </p:txBody>
      </p:sp>
      <p:pic>
        <p:nvPicPr>
          <p:cNvPr id="1064" name="Google Shape;1064;p43" descr="Cedarwood Essential Oil: 14 Uses for Skin, Hair &amp; More - Dr. Axe"/>
          <p:cNvPicPr preferRelativeResize="0"/>
          <p:nvPr/>
        </p:nvPicPr>
        <p:blipFill rotWithShape="1">
          <a:blip r:embed="rId5">
            <a:alphaModFix/>
          </a:blip>
          <a:srcRect t="47742"/>
          <a:stretch/>
        </p:blipFill>
        <p:spPr>
          <a:xfrm rot="5400000">
            <a:off x="6008979" y="2879841"/>
            <a:ext cx="7562850" cy="18031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44"/>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2" name="Google Shape;1072;p44"/>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3" name="Google Shape;1073;p44"/>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4" name="Google Shape;1074;p44"/>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5" name="Google Shape;1075;p44"/>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6" name="Google Shape;1076;p44"/>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7" name="Google Shape;1077;p44"/>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8" name="Google Shape;1078;p44"/>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9" name="Google Shape;1079;p44"/>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0" name="Google Shape;1080;p44"/>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1" name="Google Shape;1081;p44"/>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2" name="Google Shape;1082;p44"/>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3" name="Google Shape;1083;p44"/>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4" name="Google Shape;1084;p44"/>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5" name="Google Shape;1085;p44"/>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6" name="Google Shape;1086;p44"/>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7" name="Google Shape;1087;p44"/>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8" name="Google Shape;1088;p44"/>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9" name="Google Shape;1089;p44"/>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0" name="Google Shape;1090;p44"/>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1" name="Google Shape;1091;p44"/>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2" name="Google Shape;1092;p44"/>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3" name="Google Shape;1093;p44"/>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4" name="Google Shape;1094;p44"/>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5" name="Google Shape;1095;p44"/>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6" name="Google Shape;1096;p44"/>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7" name="Google Shape;1097;p44"/>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8" name="Google Shape;1098;p44"/>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9" name="Google Shape;1099;p44"/>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0" name="Google Shape;1100;p44"/>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Frankincense</a:t>
            </a:r>
            <a:br>
              <a:rPr lang="en-GB" sz="3200"/>
            </a:br>
            <a:r>
              <a:rPr lang="en-GB" sz="2400" b="0" i="1"/>
              <a:t>(Boswellia carterii)</a:t>
            </a:r>
            <a:br>
              <a:rPr lang="en-GB" sz="2400" b="0" i="1"/>
            </a:br>
            <a:endParaRPr sz="3200" b="0" i="1"/>
          </a:p>
        </p:txBody>
      </p:sp>
      <p:sp>
        <p:nvSpPr>
          <p:cNvPr id="1101" name="Google Shape;1101;p44"/>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102" name="Google Shape;1102;p44"/>
          <p:cNvSpPr txBox="1"/>
          <p:nvPr/>
        </p:nvSpPr>
        <p:spPr>
          <a:xfrm>
            <a:off x="2011234" y="1550793"/>
            <a:ext cx="66696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200"/>
              <a:t>Frankincense possesses anti-catarrhal and expectorant properties, which make it useful for bronchitis and asthma, especially when associated with nervous tension.</a:t>
            </a:r>
            <a:endParaRPr sz="2200"/>
          </a:p>
          <a:p>
            <a:pPr marL="0" marR="0" lvl="0" indent="0" algn="l" rtl="0">
              <a:lnSpc>
                <a:spcPct val="100000"/>
              </a:lnSpc>
              <a:spcBef>
                <a:spcPts val="0"/>
              </a:spcBef>
              <a:spcAft>
                <a:spcPts val="0"/>
              </a:spcAft>
              <a:buClr>
                <a:srgbClr val="000000"/>
              </a:buClr>
              <a:buSzPts val="1800"/>
              <a:buFont typeface="Arial"/>
              <a:buNone/>
            </a:pPr>
            <a:endParaRPr sz="2200"/>
          </a:p>
          <a:p>
            <a:pPr marL="0" marR="0" lvl="0" indent="0" algn="l" rtl="0">
              <a:lnSpc>
                <a:spcPct val="100000"/>
              </a:lnSpc>
              <a:spcBef>
                <a:spcPts val="0"/>
              </a:spcBef>
              <a:spcAft>
                <a:spcPts val="0"/>
              </a:spcAft>
              <a:buClr>
                <a:srgbClr val="000000"/>
              </a:buClr>
              <a:buSzPts val="1800"/>
              <a:buFont typeface="Arial"/>
              <a:buNone/>
            </a:pPr>
            <a:r>
              <a:rPr lang="en-GB" sz="2200"/>
              <a:t>It is one of the best oils for treating dull, wrinkled or ageing skin.  The Egyptians used it in rejuvenating face masks, and it does really seem to have a rejuvenating effect.  </a:t>
            </a:r>
            <a:endParaRPr sz="2200"/>
          </a:p>
          <a:p>
            <a:pPr marL="0" marR="0" lvl="0" indent="0" algn="l" rtl="0">
              <a:lnSpc>
                <a:spcPct val="100000"/>
              </a:lnSpc>
              <a:spcBef>
                <a:spcPts val="0"/>
              </a:spcBef>
              <a:spcAft>
                <a:spcPts val="0"/>
              </a:spcAft>
              <a:buClr>
                <a:srgbClr val="000000"/>
              </a:buClr>
              <a:buSzPts val="1800"/>
              <a:buFont typeface="Arial"/>
              <a:buNone/>
            </a:pPr>
            <a:endParaRPr sz="2200"/>
          </a:p>
          <a:p>
            <a:pPr marL="0" marR="0" lvl="0" indent="0" algn="l" rtl="0">
              <a:lnSpc>
                <a:spcPct val="100000"/>
              </a:lnSpc>
              <a:spcBef>
                <a:spcPts val="0"/>
              </a:spcBef>
              <a:spcAft>
                <a:spcPts val="0"/>
              </a:spcAft>
              <a:buClr>
                <a:srgbClr val="000000"/>
              </a:buClr>
              <a:buSzPts val="1800"/>
              <a:buFont typeface="Arial"/>
              <a:buNone/>
            </a:pPr>
            <a:r>
              <a:rPr lang="en-GB" sz="2200"/>
              <a:t>It is a cytophylactic/anti-oxidant oil so is useful not only for mature skins but also scars and stretch marks.</a:t>
            </a:r>
            <a:endParaRPr sz="2200"/>
          </a:p>
        </p:txBody>
      </p:sp>
      <p:pic>
        <p:nvPicPr>
          <p:cNvPr id="1103" name="Google Shape;1103;p44"/>
          <p:cNvPicPr preferRelativeResize="0"/>
          <p:nvPr/>
        </p:nvPicPr>
        <p:blipFill rotWithShape="1">
          <a:blip r:embed="rId5">
            <a:alphaModFix/>
          </a:blip>
          <a:srcRect t="38489" b="38486"/>
          <a:stretch/>
        </p:blipFill>
        <p:spPr>
          <a:xfrm rot="5400000">
            <a:off x="6008980" y="2879839"/>
            <a:ext cx="7562847" cy="18031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5"/>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1" name="Google Shape;1111;p45"/>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2" name="Google Shape;1112;p4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3" name="Google Shape;1113;p45"/>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4" name="Google Shape;1114;p45"/>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5" name="Google Shape;1115;p45"/>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6" name="Google Shape;1116;p4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7" name="Google Shape;1117;p4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8" name="Google Shape;1118;p4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9" name="Google Shape;1119;p45"/>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0" name="Google Shape;1120;p45"/>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1" name="Google Shape;1121;p4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2" name="Google Shape;1122;p4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3" name="Google Shape;1123;p4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4" name="Google Shape;1124;p4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5" name="Google Shape;1125;p4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6" name="Google Shape;1126;p4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7" name="Google Shape;1127;p4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8" name="Google Shape;1128;p4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9" name="Google Shape;1129;p4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0" name="Google Shape;1130;p4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1" name="Google Shape;1131;p4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2" name="Google Shape;1132;p4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3" name="Google Shape;1133;p45"/>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4" name="Google Shape;1134;p45"/>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5" name="Google Shape;1135;p45"/>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6" name="Google Shape;1136;p45"/>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7" name="Google Shape;1137;p45"/>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8" name="Google Shape;1138;p45"/>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9" name="Google Shape;1139;p45"/>
          <p:cNvSpPr txBox="1">
            <a:spLocks noGrp="1"/>
          </p:cNvSpPr>
          <p:nvPr>
            <p:ph type="title"/>
          </p:nvPr>
        </p:nvSpPr>
        <p:spPr>
          <a:xfrm>
            <a:off x="2018829" y="430226"/>
            <a:ext cx="67683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Frankincense</a:t>
            </a:r>
            <a:br>
              <a:rPr lang="en-GB" sz="3200"/>
            </a:br>
            <a:r>
              <a:rPr lang="en-GB" sz="2400" b="0" i="1"/>
              <a:t>(Boswellia carterii)</a:t>
            </a:r>
            <a:br>
              <a:rPr lang="en-GB" sz="2400" b="0" i="1"/>
            </a:br>
            <a:endParaRPr sz="3200" b="0" i="1"/>
          </a:p>
        </p:txBody>
      </p:sp>
      <p:sp>
        <p:nvSpPr>
          <p:cNvPr id="1140" name="Google Shape;1140;p45"/>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141" name="Google Shape;1141;p45"/>
          <p:cNvSpPr txBox="1"/>
          <p:nvPr/>
        </p:nvSpPr>
        <p:spPr>
          <a:xfrm>
            <a:off x="2011234" y="1550793"/>
            <a:ext cx="6669600" cy="449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200"/>
              <a:t>It is a valuable oil for its effect on the mind being both soothing and stimulating at once, it can help the depressed person to get moving again.  It seems to be particularly helpful for people suffering from the effects of traumatic experiences in their past. </a:t>
            </a:r>
            <a:endParaRPr sz="2200"/>
          </a:p>
          <a:p>
            <a:pPr marL="0" lvl="0" indent="0" algn="l" rtl="0">
              <a:spcBef>
                <a:spcPts val="0"/>
              </a:spcBef>
              <a:spcAft>
                <a:spcPts val="0"/>
              </a:spcAft>
              <a:buClr>
                <a:schemeClr val="dk1"/>
              </a:buClr>
              <a:buSzPts val="1100"/>
              <a:buFont typeface="Arial"/>
              <a:buNone/>
            </a:pPr>
            <a:endParaRPr sz="2200"/>
          </a:p>
          <a:p>
            <a:pPr marL="0" lvl="0" indent="0" algn="l" rtl="0">
              <a:spcBef>
                <a:spcPts val="0"/>
              </a:spcBef>
              <a:spcAft>
                <a:spcPts val="0"/>
              </a:spcAft>
              <a:buClr>
                <a:schemeClr val="dk1"/>
              </a:buClr>
              <a:buSzPts val="1100"/>
              <a:buFont typeface="Arial"/>
              <a:buNone/>
            </a:pPr>
            <a:r>
              <a:rPr lang="en-GB" sz="2200"/>
              <a:t>On a day-to-day level it may be used for states of mental agitation and worry, or whenever the mind is distracted and overwhelmed by too many thoughts.</a:t>
            </a:r>
            <a:endParaRPr sz="2200"/>
          </a:p>
          <a:p>
            <a:pPr marL="0" marR="0" lvl="0" indent="0" algn="l" rtl="0">
              <a:lnSpc>
                <a:spcPct val="100000"/>
              </a:lnSpc>
              <a:spcBef>
                <a:spcPts val="0"/>
              </a:spcBef>
              <a:spcAft>
                <a:spcPts val="0"/>
              </a:spcAft>
              <a:buClr>
                <a:srgbClr val="000000"/>
              </a:buClr>
              <a:buSzPts val="1800"/>
              <a:buFont typeface="Arial"/>
              <a:buNone/>
            </a:pPr>
            <a:endParaRPr sz="2200"/>
          </a:p>
          <a:p>
            <a:pPr marL="0" marR="0" lvl="0" indent="0" algn="l" rtl="0">
              <a:lnSpc>
                <a:spcPct val="100000"/>
              </a:lnSpc>
              <a:spcBef>
                <a:spcPts val="0"/>
              </a:spcBef>
              <a:spcAft>
                <a:spcPts val="0"/>
              </a:spcAft>
              <a:buClr>
                <a:srgbClr val="000000"/>
              </a:buClr>
              <a:buSzPts val="1800"/>
              <a:buFont typeface="Arial"/>
              <a:buNone/>
            </a:pPr>
            <a:r>
              <a:rPr lang="en-GB" sz="2200"/>
              <a:t>Frankincense is a beautiful oil for helping you sleep when the mind is overactive.</a:t>
            </a:r>
            <a:endParaRPr sz="2200"/>
          </a:p>
        </p:txBody>
      </p:sp>
      <p:pic>
        <p:nvPicPr>
          <p:cNvPr id="1142" name="Google Shape;1142;p45"/>
          <p:cNvPicPr preferRelativeResize="0"/>
          <p:nvPr/>
        </p:nvPicPr>
        <p:blipFill rotWithShape="1">
          <a:blip r:embed="rId5">
            <a:alphaModFix/>
          </a:blip>
          <a:srcRect t="38489" b="38486"/>
          <a:stretch/>
        </p:blipFill>
        <p:spPr>
          <a:xfrm rot="5400000">
            <a:off x="6008980" y="2879839"/>
            <a:ext cx="7562847" cy="180317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6"/>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0" name="Google Shape;1150;p46"/>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1" name="Google Shape;1151;p46"/>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2" name="Google Shape;1152;p46"/>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3" name="Google Shape;1153;p46"/>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4" name="Google Shape;1154;p46"/>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5" name="Google Shape;1155;p46"/>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6" name="Google Shape;1156;p46"/>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7" name="Google Shape;1157;p46"/>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p46"/>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9" name="Google Shape;1159;p46"/>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0" name="Google Shape;1160;p46"/>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1" name="Google Shape;1161;p46"/>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2" name="Google Shape;1162;p46"/>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3" name="Google Shape;1163;p46"/>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4" name="Google Shape;1164;p46"/>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5" name="Google Shape;1165;p46"/>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6" name="Google Shape;1166;p46"/>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7" name="Google Shape;1167;p46"/>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8" name="Google Shape;1168;p46"/>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9" name="Google Shape;1169;p46"/>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0" name="Google Shape;1170;p46"/>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1" name="Google Shape;1171;p46"/>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2" name="Google Shape;1172;p46"/>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3" name="Google Shape;1173;p46"/>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4" name="Google Shape;1174;p46"/>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5" name="Google Shape;1175;p46"/>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6" name="Google Shape;1176;p46"/>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7" name="Google Shape;1177;p46"/>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8" name="Google Shape;1178;p46"/>
          <p:cNvSpPr txBox="1">
            <a:spLocks noGrp="1"/>
          </p:cNvSpPr>
          <p:nvPr>
            <p:ph type="title"/>
          </p:nvPr>
        </p:nvSpPr>
        <p:spPr>
          <a:xfrm>
            <a:off x="2018825" y="430224"/>
            <a:ext cx="6768300" cy="9714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Nutmeg</a:t>
            </a:r>
            <a:br>
              <a:rPr lang="en-GB" sz="3200"/>
            </a:br>
            <a:r>
              <a:rPr lang="en-GB" sz="2400" b="0" i="1"/>
              <a:t>(Myristica fragrans)</a:t>
            </a:r>
            <a:br>
              <a:rPr lang="en-GB" sz="2400" b="0" i="1"/>
            </a:br>
            <a:endParaRPr sz="3200" b="0" i="1"/>
          </a:p>
        </p:txBody>
      </p:sp>
      <p:sp>
        <p:nvSpPr>
          <p:cNvPr id="1179" name="Google Shape;1179;p46"/>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180" name="Google Shape;1180;p46"/>
          <p:cNvSpPr txBox="1"/>
          <p:nvPr/>
        </p:nvSpPr>
        <p:spPr>
          <a:xfrm>
            <a:off x="2011225" y="1550810"/>
            <a:ext cx="6669600" cy="494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100"/>
              <a:t>The essential oil of Nutmeg is indicated for cold, damp and weak conditions.</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Physically it is useful for both acute and chronic rheumatic pain (eg arthritis) where it is an analgesic as well as an anti-inflammatory.  In addition it is a circulatory stimulant.</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Nutmeg is reputed to be one of the best essential ois for digestive and intestinal conditions. It is recommended for conditions such as colitis, and inflammatory bowel disease and is a particularly effective remedy for diarrhoea.</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Nutmeg is also recommended for general fatigue</a:t>
            </a:r>
            <a:endParaRPr sz="2100"/>
          </a:p>
        </p:txBody>
      </p:sp>
      <p:pic>
        <p:nvPicPr>
          <p:cNvPr id="1181" name="Google Shape;1181;p46"/>
          <p:cNvPicPr preferRelativeResize="0"/>
          <p:nvPr/>
        </p:nvPicPr>
        <p:blipFill rotWithShape="1">
          <a:blip r:embed="rId5">
            <a:alphaModFix/>
          </a:blip>
          <a:srcRect t="31060" b="31060"/>
          <a:stretch/>
        </p:blipFill>
        <p:spPr>
          <a:xfrm rot="5400000">
            <a:off x="5955187" y="2826039"/>
            <a:ext cx="7562852" cy="19107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47"/>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9" name="Google Shape;1189;p47"/>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47"/>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1" name="Google Shape;1191;p47"/>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47"/>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47"/>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47"/>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47"/>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47"/>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7" name="Google Shape;1197;p47"/>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8" name="Google Shape;1198;p47"/>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9" name="Google Shape;1199;p47"/>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0" name="Google Shape;1200;p47"/>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1" name="Google Shape;1201;p47"/>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2" name="Google Shape;1202;p47"/>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3" name="Google Shape;1203;p47"/>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4" name="Google Shape;1204;p47"/>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5" name="Google Shape;1205;p47"/>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6" name="Google Shape;1206;p47"/>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47"/>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8" name="Google Shape;1208;p47"/>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9" name="Google Shape;1209;p47"/>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0" name="Google Shape;1210;p47"/>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1" name="Google Shape;1211;p47"/>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2" name="Google Shape;1212;p47"/>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3" name="Google Shape;1213;p47"/>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4" name="Google Shape;1214;p47"/>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5" name="Google Shape;1215;p47"/>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6" name="Google Shape;1216;p47"/>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7" name="Google Shape;1217;p47"/>
          <p:cNvSpPr txBox="1">
            <a:spLocks noGrp="1"/>
          </p:cNvSpPr>
          <p:nvPr>
            <p:ph type="title"/>
          </p:nvPr>
        </p:nvSpPr>
        <p:spPr>
          <a:xfrm>
            <a:off x="2018825" y="430224"/>
            <a:ext cx="6768300" cy="9714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Nutmeg</a:t>
            </a:r>
            <a:br>
              <a:rPr lang="en-GB" sz="3200"/>
            </a:br>
            <a:r>
              <a:rPr lang="en-GB" sz="2400" b="0" i="1"/>
              <a:t>(Myristica fragrans)</a:t>
            </a:r>
            <a:br>
              <a:rPr lang="en-GB" sz="2400" b="0" i="1"/>
            </a:br>
            <a:endParaRPr sz="3200" b="0" i="1"/>
          </a:p>
        </p:txBody>
      </p:sp>
      <p:sp>
        <p:nvSpPr>
          <p:cNvPr id="1218" name="Google Shape;1218;p47"/>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219" name="Google Shape;1219;p47"/>
          <p:cNvSpPr txBox="1"/>
          <p:nvPr/>
        </p:nvSpPr>
        <p:spPr>
          <a:xfrm>
            <a:off x="2011225" y="1550810"/>
            <a:ext cx="6669600" cy="4617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100"/>
              <a:t>Nutmeg has been found to be a MAO inhibitor (Faucon 2016)  which means it helps treat depression, this can be very useful at this time of year.</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Peter Holmes states that the fragrance is for those who feel weak, vulnerable, unprotected and easily hurt by others.</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a:t>Diffusing Nutmeg is reputed to bring calm and comfort into the home, a beautiful ambience for Christmas.</a:t>
            </a:r>
            <a:endParaRPr sz="2100"/>
          </a:p>
          <a:p>
            <a:pPr marL="0" lvl="0" indent="0" algn="l" rtl="0">
              <a:spcBef>
                <a:spcPts val="0"/>
              </a:spcBef>
              <a:spcAft>
                <a:spcPts val="0"/>
              </a:spcAft>
              <a:buClr>
                <a:schemeClr val="dk1"/>
              </a:buClr>
              <a:buSzPts val="1100"/>
              <a:buFont typeface="Arial"/>
              <a:buNone/>
            </a:pPr>
            <a:endParaRPr sz="2100"/>
          </a:p>
          <a:p>
            <a:pPr marL="0" lvl="0" indent="0" algn="l" rtl="0">
              <a:spcBef>
                <a:spcPts val="0"/>
              </a:spcBef>
              <a:spcAft>
                <a:spcPts val="0"/>
              </a:spcAft>
              <a:buClr>
                <a:schemeClr val="dk1"/>
              </a:buClr>
              <a:buSzPts val="1100"/>
              <a:buFont typeface="Arial"/>
              <a:buNone/>
            </a:pPr>
            <a:r>
              <a:rPr lang="en-GB" sz="2100" b="1"/>
              <a:t>Do not use on sensitive skin or in large doses as it is reputed to cause hallucinations, paranoia and vomiting!</a:t>
            </a:r>
            <a:endParaRPr sz="2100" b="1"/>
          </a:p>
        </p:txBody>
      </p:sp>
      <p:pic>
        <p:nvPicPr>
          <p:cNvPr id="1220" name="Google Shape;1220;p47"/>
          <p:cNvPicPr preferRelativeResize="0"/>
          <p:nvPr/>
        </p:nvPicPr>
        <p:blipFill rotWithShape="1">
          <a:blip r:embed="rId5">
            <a:alphaModFix/>
          </a:blip>
          <a:srcRect t="31060" b="31060"/>
          <a:stretch/>
        </p:blipFill>
        <p:spPr>
          <a:xfrm rot="5400000">
            <a:off x="5955187" y="2826039"/>
            <a:ext cx="7562852" cy="1910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1" descr="green pine tree with fireflies"/>
          <p:cNvPicPr preferRelativeResize="0"/>
          <p:nvPr/>
        </p:nvPicPr>
        <p:blipFill rotWithShape="1">
          <a:blip r:embed="rId3">
            <a:alphaModFix amt="85000"/>
          </a:blip>
          <a:srcRect l="15893" r="5691"/>
          <a:stretch/>
        </p:blipFill>
        <p:spPr>
          <a:xfrm>
            <a:off x="1802064" y="0"/>
            <a:ext cx="8891336" cy="7562850"/>
          </a:xfrm>
          <a:prstGeom prst="rect">
            <a:avLst/>
          </a:prstGeom>
          <a:noFill/>
          <a:ln>
            <a:noFill/>
          </a:ln>
        </p:spPr>
      </p:pic>
      <p:sp>
        <p:nvSpPr>
          <p:cNvPr id="179" name="Google Shape;179;p2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21"/>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2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2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2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2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2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2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2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2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2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2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2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2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2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2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2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2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2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2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2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2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2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2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2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21"/>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2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Saturday Club</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December </a:t>
            </a:r>
            <a:r>
              <a:rPr lang="en-GB" sz="800" b="1">
                <a:solidFill>
                  <a:schemeClr val="dk1"/>
                </a:solidFill>
                <a:latin typeface="Lato"/>
                <a:ea typeface="Lato"/>
                <a:cs typeface="Lato"/>
                <a:sym typeface="Lato"/>
              </a:rPr>
              <a:t>2024</a:t>
            </a:r>
            <a:endParaRPr sz="800" b="0" i="0" u="none" strike="noStrike" cap="none">
              <a:solidFill>
                <a:schemeClr val="dk1"/>
              </a:solidFill>
              <a:latin typeface="Lato Black"/>
              <a:ea typeface="Lato Black"/>
              <a:cs typeface="Lato Black"/>
              <a:sym typeface="Lato Black"/>
            </a:endParaRPr>
          </a:p>
        </p:txBody>
      </p:sp>
      <p:sp>
        <p:nvSpPr>
          <p:cNvPr id="207" name="Google Shape;207;p21"/>
          <p:cNvSpPr/>
          <p:nvPr/>
        </p:nvSpPr>
        <p:spPr>
          <a:xfrm>
            <a:off x="1802065" y="2398880"/>
            <a:ext cx="8891335" cy="9922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1982319" y="2673134"/>
            <a:ext cx="8891336" cy="443711"/>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Using essential oils at Christmas</a:t>
            </a:r>
            <a:br>
              <a:rPr lang="en-GB" sz="3200"/>
            </a:b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48"/>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8" name="Google Shape;1228;p4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9" name="Google Shape;1229;p4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0" name="Google Shape;1230;p48"/>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1" name="Google Shape;1231;p48"/>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2" name="Google Shape;1232;p48"/>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3" name="Google Shape;1233;p4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4" name="Google Shape;1234;p4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5" name="Google Shape;1235;p4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6" name="Google Shape;1236;p48"/>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7" name="Google Shape;1237;p48"/>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8" name="Google Shape;1238;p4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9" name="Google Shape;1239;p4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0" name="Google Shape;1240;p4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1" name="Google Shape;1241;p4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2" name="Google Shape;1242;p4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3" name="Google Shape;1243;p4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4" name="Google Shape;1244;p4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5" name="Google Shape;1245;p4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6" name="Google Shape;1246;p4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7" name="Google Shape;1247;p4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8" name="Google Shape;1248;p4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9" name="Google Shape;1249;p4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0" name="Google Shape;1250;p48"/>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1" name="Google Shape;1251;p48"/>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2" name="Google Shape;1252;p48"/>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3" name="Google Shape;1253;p48"/>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4" name="Google Shape;1254;p48"/>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5" name="Google Shape;1255;p48"/>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6" name="Google Shape;1256;p48"/>
          <p:cNvSpPr txBox="1">
            <a:spLocks noGrp="1"/>
          </p:cNvSpPr>
          <p:nvPr>
            <p:ph type="title"/>
          </p:nvPr>
        </p:nvSpPr>
        <p:spPr>
          <a:xfrm>
            <a:off x="2018825" y="430224"/>
            <a:ext cx="6768300" cy="9714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🎄Another Christmas blend for the house 🎄</a:t>
            </a:r>
            <a:br>
              <a:rPr lang="en-GB" sz="3200"/>
            </a:br>
            <a:br>
              <a:rPr lang="en-GB" sz="2400" b="0" i="1"/>
            </a:br>
            <a:endParaRPr sz="3200" b="0" i="1"/>
          </a:p>
        </p:txBody>
      </p:sp>
      <p:sp>
        <p:nvSpPr>
          <p:cNvPr id="1257" name="Google Shape;1257;p48"/>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258" name="Google Shape;1258;p48"/>
          <p:cNvSpPr txBox="1"/>
          <p:nvPr/>
        </p:nvSpPr>
        <p:spPr>
          <a:xfrm>
            <a:off x="2011225" y="2044374"/>
            <a:ext cx="6669600" cy="409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000">
                <a:solidFill>
                  <a:schemeClr val="dk1"/>
                </a:solidFill>
              </a:rPr>
              <a:t>Try this fresh, citrusy and spicy blend to make your house smell more festive:</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Add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4 drops of pine</a:t>
            </a: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2 drops of tangerine</a:t>
            </a: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1 drop of cinnamon</a:t>
            </a: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1 drop of frankincense </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to 300 mls of water and spray around your rooms</a:t>
            </a:r>
            <a:endParaRPr sz="2000">
              <a:solidFill>
                <a:schemeClr val="dk1"/>
              </a:solidFill>
            </a:endParaRPr>
          </a:p>
          <a:p>
            <a:pPr marL="0" lvl="0" indent="0" algn="l" rtl="0">
              <a:spcBef>
                <a:spcPts val="0"/>
              </a:spcBef>
              <a:spcAft>
                <a:spcPts val="0"/>
              </a:spcAft>
              <a:buClr>
                <a:schemeClr val="dk1"/>
              </a:buClr>
              <a:buSzPts val="1100"/>
              <a:buFont typeface="Arial"/>
              <a:buNone/>
            </a:pPr>
            <a:endParaRPr sz="2000">
              <a:solidFill>
                <a:schemeClr val="dk1"/>
              </a:solidFill>
            </a:endParaRPr>
          </a:p>
          <a:p>
            <a:pPr marL="0" lvl="0" indent="0" algn="l" rtl="0">
              <a:spcBef>
                <a:spcPts val="0"/>
              </a:spcBef>
              <a:spcAft>
                <a:spcPts val="0"/>
              </a:spcAft>
              <a:buClr>
                <a:schemeClr val="dk1"/>
              </a:buClr>
              <a:buSzPts val="1100"/>
              <a:buFont typeface="Arial"/>
              <a:buNone/>
            </a:pPr>
            <a:r>
              <a:rPr lang="en-GB" sz="2000">
                <a:solidFill>
                  <a:schemeClr val="dk1"/>
                </a:solidFill>
              </a:rPr>
              <a:t>(Valerie Ann Worwood)</a:t>
            </a:r>
            <a:endParaRPr sz="2000">
              <a:solidFill>
                <a:schemeClr val="dk1"/>
              </a:solidFill>
            </a:endParaRPr>
          </a:p>
        </p:txBody>
      </p:sp>
      <p:pic>
        <p:nvPicPr>
          <p:cNvPr id="1259" name="Google Shape;1259;p48"/>
          <p:cNvPicPr preferRelativeResize="0"/>
          <p:nvPr/>
        </p:nvPicPr>
        <p:blipFill rotWithShape="1">
          <a:blip r:embed="rId5">
            <a:alphaModFix/>
          </a:blip>
          <a:srcRect t="32191" b="32191"/>
          <a:stretch/>
        </p:blipFill>
        <p:spPr>
          <a:xfrm rot="-5400000">
            <a:off x="6009690" y="2879136"/>
            <a:ext cx="7562849" cy="18045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pic>
        <p:nvPicPr>
          <p:cNvPr id="1266" name="Google Shape;1266;p49"/>
          <p:cNvPicPr preferRelativeResize="0"/>
          <p:nvPr/>
        </p:nvPicPr>
        <p:blipFill rotWithShape="1">
          <a:blip r:embed="rId3">
            <a:alphaModFix/>
          </a:blip>
          <a:srcRect l="5830" r="5830"/>
          <a:stretch/>
        </p:blipFill>
        <p:spPr>
          <a:xfrm>
            <a:off x="1802066" y="297"/>
            <a:ext cx="8907279" cy="7562554"/>
          </a:xfrm>
          <a:prstGeom prst="rect">
            <a:avLst/>
          </a:prstGeom>
          <a:noFill/>
          <a:ln>
            <a:noFill/>
          </a:ln>
        </p:spPr>
      </p:pic>
      <p:sp>
        <p:nvSpPr>
          <p:cNvPr id="1267" name="Google Shape;1267;p49"/>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8" name="Google Shape;1268;p49"/>
          <p:cNvSpPr/>
          <p:nvPr/>
        </p:nvSpPr>
        <p:spPr>
          <a:xfrm>
            <a:off x="419163" y="540004"/>
            <a:ext cx="971100" cy="82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9" name="Google Shape;1269;p49"/>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0" name="Google Shape;1270;p49"/>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1" name="Google Shape;1271;p49"/>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2" name="Google Shape;1272;p49"/>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3" name="Google Shape;1273;p49"/>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4" name="Google Shape;1274;p49"/>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5" name="Google Shape;1275;p49"/>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6" name="Google Shape;1276;p49"/>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7" name="Google Shape;1277;p49"/>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8" name="Google Shape;1278;p49"/>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9" name="Google Shape;1279;p49"/>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0" name="Google Shape;1280;p49"/>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1" name="Google Shape;1281;p49"/>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2" name="Google Shape;1282;p49"/>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3" name="Google Shape;1283;p49"/>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4" name="Google Shape;1284;p49"/>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5" name="Google Shape;1285;p49"/>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6" name="Google Shape;1286;p49"/>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7" name="Google Shape;1287;p49"/>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8" name="Google Shape;1288;p49"/>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9" name="Google Shape;1289;p49"/>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0" name="Google Shape;1290;p49"/>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1" name="Google Shape;1291;p49"/>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2" name="Google Shape;1292;p49"/>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3" name="Google Shape;1293;p49"/>
          <p:cNvSpPr/>
          <p:nvPr/>
        </p:nvSpPr>
        <p:spPr>
          <a:xfrm>
            <a:off x="569511" y="1066960"/>
            <a:ext cx="669900" cy="1098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4" name="Google Shape;1294;p49"/>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Saturday Club</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December </a:t>
            </a:r>
            <a:r>
              <a:rPr lang="en-GB" sz="800" b="1">
                <a:solidFill>
                  <a:schemeClr val="dk1"/>
                </a:solidFill>
                <a:latin typeface="Lato"/>
                <a:ea typeface="Lato"/>
                <a:cs typeface="Lato"/>
                <a:sym typeface="Lato"/>
              </a:rPr>
              <a:t>2024</a:t>
            </a:r>
            <a:endParaRPr sz="800" b="0" i="0" u="none" strike="noStrike" cap="none">
              <a:solidFill>
                <a:schemeClr val="dk1"/>
              </a:solidFill>
              <a:latin typeface="Lato Black"/>
              <a:ea typeface="Lato Black"/>
              <a:cs typeface="Lato Black"/>
              <a:sym typeface="Lato Black"/>
            </a:endParaRPr>
          </a:p>
        </p:txBody>
      </p:sp>
      <p:sp>
        <p:nvSpPr>
          <p:cNvPr id="1295" name="Google Shape;1295;p49"/>
          <p:cNvSpPr/>
          <p:nvPr/>
        </p:nvSpPr>
        <p:spPr>
          <a:xfrm>
            <a:off x="1802065" y="2398880"/>
            <a:ext cx="8907300" cy="992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6" name="Google Shape;1296;p49"/>
          <p:cNvSpPr txBox="1"/>
          <p:nvPr/>
        </p:nvSpPr>
        <p:spPr>
          <a:xfrm>
            <a:off x="1982325" y="2673125"/>
            <a:ext cx="8381100" cy="443700"/>
          </a:xfrm>
          <a:prstGeom prst="rect">
            <a:avLst/>
          </a:prstGeom>
          <a:noFill/>
          <a:ln>
            <a:noFill/>
          </a:ln>
        </p:spPr>
        <p:txBody>
          <a:bodyPr spcFirstLastPara="1" wrap="square" lIns="0" tIns="12700" rIns="0" bIns="0" anchor="t" anchorCtr="0">
            <a:noAutofit/>
          </a:bodyPr>
          <a:lstStyle/>
          <a:p>
            <a:pPr marL="12698" marR="0" lvl="0" indent="0" algn="ctr" rtl="0">
              <a:lnSpc>
                <a:spcPct val="100000"/>
              </a:lnSpc>
              <a:spcBef>
                <a:spcPts val="0"/>
              </a:spcBef>
              <a:spcAft>
                <a:spcPts val="0"/>
              </a:spcAft>
              <a:buClr>
                <a:srgbClr val="000000"/>
              </a:buClr>
              <a:buSzPts val="1400"/>
              <a:buFont typeface="Arial"/>
              <a:buNone/>
            </a:pPr>
            <a:r>
              <a:rPr lang="en-GB" sz="3200" b="1">
                <a:solidFill>
                  <a:schemeClr val="dk1"/>
                </a:solidFill>
                <a:latin typeface="Lato"/>
                <a:ea typeface="Lato"/>
                <a:cs typeface="Lato"/>
                <a:sym typeface="Lato"/>
              </a:rPr>
              <a:t>Beautiful Christmas Blends</a:t>
            </a:r>
            <a:endParaRPr sz="2000" b="1" i="0" u="none" strike="noStrike" cap="none">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Google Shape;1303;p50" descr="pre-lit Christmas tree with assorted Christmas tree ornaments"/>
          <p:cNvPicPr preferRelativeResize="0"/>
          <p:nvPr/>
        </p:nvPicPr>
        <p:blipFill rotWithShape="1">
          <a:blip r:embed="rId3">
            <a:alphaModFix/>
          </a:blip>
          <a:srcRect l="38369" r="25890"/>
          <a:stretch/>
        </p:blipFill>
        <p:spPr>
          <a:xfrm>
            <a:off x="0" y="0"/>
            <a:ext cx="1803174" cy="7562850"/>
          </a:xfrm>
          <a:prstGeom prst="rect">
            <a:avLst/>
          </a:prstGeom>
          <a:noFill/>
          <a:ln>
            <a:noFill/>
          </a:ln>
        </p:spPr>
      </p:pic>
      <p:sp>
        <p:nvSpPr>
          <p:cNvPr id="1304" name="Google Shape;1304;p50"/>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5" name="Google Shape;1305;p50"/>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6" name="Google Shape;1306;p50"/>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7" name="Google Shape;1307;p50"/>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8" name="Google Shape;1308;p50"/>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9" name="Google Shape;1309;p50"/>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0" name="Google Shape;1310;p50"/>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1" name="Google Shape;1311;p50"/>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2" name="Google Shape;1312;p50"/>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3" name="Google Shape;1313;p50"/>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4" name="Google Shape;1314;p50"/>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5" name="Google Shape;1315;p50"/>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6" name="Google Shape;1316;p50"/>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7" name="Google Shape;1317;p50"/>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8" name="Google Shape;1318;p50"/>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9" name="Google Shape;1319;p50"/>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0" name="Google Shape;1320;p50"/>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1" name="Google Shape;1321;p50"/>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2" name="Google Shape;1322;p50"/>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3" name="Google Shape;1323;p50"/>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4" name="Google Shape;1324;p50"/>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5" name="Google Shape;1325;p50"/>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6" name="Google Shape;1326;p50"/>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7" name="Google Shape;1327;p50"/>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8" name="Google Shape;1328;p50"/>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9" name="Google Shape;1329;p50"/>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0" name="Google Shape;1330;p50"/>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1" name="Google Shape;1331;p50"/>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lt1"/>
                </a:solidFill>
                <a:latin typeface="Lato"/>
                <a:ea typeface="Lato"/>
                <a:cs typeface="Lato"/>
                <a:sym typeface="Lato"/>
              </a:rPr>
              <a:t>Saturday Club</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lt1"/>
                </a:solidFill>
                <a:latin typeface="Lato"/>
                <a:ea typeface="Lato"/>
                <a:cs typeface="Lato"/>
                <a:sym typeface="Lato"/>
              </a:rPr>
              <a:t>December </a:t>
            </a:r>
            <a:r>
              <a:rPr lang="en-GB" sz="800" b="1">
                <a:solidFill>
                  <a:schemeClr val="lt1"/>
                </a:solidFill>
                <a:latin typeface="Lato"/>
                <a:ea typeface="Lato"/>
                <a:cs typeface="Lato"/>
                <a:sym typeface="Lato"/>
              </a:rPr>
              <a:t>2024</a:t>
            </a:r>
            <a:endParaRPr sz="800" b="0" i="0" u="none" strike="noStrike" cap="none">
              <a:solidFill>
                <a:schemeClr val="lt1"/>
              </a:solidFill>
              <a:latin typeface="Lato Black"/>
              <a:ea typeface="Lato Black"/>
              <a:cs typeface="Lato Black"/>
              <a:sym typeface="Lato Black"/>
            </a:endParaRPr>
          </a:p>
        </p:txBody>
      </p:sp>
      <p:sp>
        <p:nvSpPr>
          <p:cNvPr id="1332" name="Google Shape;1332;p50"/>
          <p:cNvSpPr txBox="1"/>
          <p:nvPr/>
        </p:nvSpPr>
        <p:spPr>
          <a:xfrm>
            <a:off x="1922600" y="1024424"/>
            <a:ext cx="6848100" cy="4189200"/>
          </a:xfrm>
          <a:prstGeom prst="rect">
            <a:avLst/>
          </a:prstGeom>
          <a:noFill/>
          <a:ln>
            <a:noFill/>
          </a:ln>
        </p:spPr>
        <p:txBody>
          <a:bodyPr spcFirstLastPara="1" wrap="square" lIns="91425" tIns="45700" rIns="91425" bIns="45700" anchor="t" anchorCtr="0">
            <a:spAutoFit/>
          </a:bodyPr>
          <a:lstStyle/>
          <a:p>
            <a:pPr marL="457200" marR="0" lvl="0" indent="-375165" algn="l" rtl="0">
              <a:lnSpc>
                <a:spcPct val="100000"/>
              </a:lnSpc>
              <a:spcBef>
                <a:spcPts val="0"/>
              </a:spcBef>
              <a:spcAft>
                <a:spcPts val="0"/>
              </a:spcAft>
              <a:buClr>
                <a:srgbClr val="000000"/>
              </a:buClr>
              <a:buSzPts val="2308"/>
              <a:buFont typeface="Noto Sans Symbols"/>
              <a:buChar char="▪"/>
            </a:pPr>
            <a:r>
              <a:rPr lang="en-GB" sz="2000" b="0" i="0" u="none" strike="noStrike" cap="none">
                <a:solidFill>
                  <a:srgbClr val="000000"/>
                </a:solidFill>
                <a:latin typeface="Lato"/>
                <a:ea typeface="Lato"/>
                <a:cs typeface="Lato"/>
                <a:sym typeface="Lato"/>
              </a:rPr>
              <a:t>As well as diffusing the following oils, you can add these blends to a nasal inhaler for the person to sniff when they need some extra support</a:t>
            </a:r>
            <a:r>
              <a:rPr lang="en-GB" sz="2000">
                <a:latin typeface="Lato"/>
                <a:ea typeface="Lato"/>
                <a:cs typeface="Lato"/>
                <a:sym typeface="Lato"/>
              </a:rPr>
              <a:t> or</a:t>
            </a:r>
            <a:r>
              <a:rPr lang="en-GB" sz="2000" b="0" i="0" u="none" strike="noStrike" cap="none">
                <a:solidFill>
                  <a:srgbClr val="000000"/>
                </a:solidFill>
                <a:latin typeface="Lato"/>
                <a:ea typeface="Lato"/>
                <a:cs typeface="Lato"/>
                <a:sym typeface="Lato"/>
              </a:rPr>
              <a:t> in an evening bath to help them relax </a:t>
            </a:r>
            <a:endParaRPr/>
          </a:p>
          <a:p>
            <a:pPr marL="457200" marR="0" lvl="0" indent="-228607" algn="l" rtl="0">
              <a:lnSpc>
                <a:spcPct val="100000"/>
              </a:lnSpc>
              <a:spcBef>
                <a:spcPts val="0"/>
              </a:spcBef>
              <a:spcAft>
                <a:spcPts val="0"/>
              </a:spcAft>
              <a:buClr>
                <a:srgbClr val="000000"/>
              </a:buClr>
              <a:buSzPts val="2308"/>
              <a:buFont typeface="Noto Sans Symbols"/>
              <a:buNone/>
            </a:pPr>
            <a:endParaRPr sz="2000" b="0" i="0" u="none" strike="noStrike" cap="none">
              <a:solidFill>
                <a:srgbClr val="000000"/>
              </a:solidFill>
              <a:latin typeface="Lato"/>
              <a:ea typeface="Lato"/>
              <a:cs typeface="Lato"/>
              <a:sym typeface="Lato"/>
            </a:endParaRPr>
          </a:p>
          <a:p>
            <a:pPr marL="457200" marR="0" lvl="0" indent="-375165" algn="l" rtl="0">
              <a:lnSpc>
                <a:spcPct val="100000"/>
              </a:lnSpc>
              <a:spcBef>
                <a:spcPts val="0"/>
              </a:spcBef>
              <a:spcAft>
                <a:spcPts val="0"/>
              </a:spcAft>
              <a:buClr>
                <a:srgbClr val="000000"/>
              </a:buClr>
              <a:buSzPts val="2308"/>
              <a:buFont typeface="Noto Sans Symbols"/>
              <a:buChar char="▪"/>
            </a:pPr>
            <a:r>
              <a:rPr lang="en-GB" sz="2000" b="0" i="0" u="none" strike="noStrike" cap="none">
                <a:solidFill>
                  <a:srgbClr val="000000"/>
                </a:solidFill>
                <a:latin typeface="Lato"/>
                <a:ea typeface="Lato"/>
                <a:cs typeface="Lato"/>
                <a:sym typeface="Lato"/>
              </a:rPr>
              <a:t>Add a total of 6 drops (2 drops of each) of them to 10 mls of carrier oil and either put them in a roller ball to apply to their pulse points or use as a massage oil to help with a variety of issues</a:t>
            </a:r>
            <a:endParaRPr sz="2000" b="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r>
              <a:rPr lang="en-GB" sz="2000" b="0" i="0" u="none" strike="noStrike" cap="none">
                <a:solidFill>
                  <a:srgbClr val="000000"/>
                </a:solidFill>
                <a:latin typeface="Lato"/>
                <a:ea typeface="Lato"/>
                <a:cs typeface="Lato"/>
                <a:sym typeface="Lato"/>
              </a:rPr>
              <a:t>.</a:t>
            </a:r>
            <a:endParaRPr sz="2000">
              <a:latin typeface="Lato"/>
              <a:ea typeface="Lato"/>
              <a:cs typeface="Lato"/>
              <a:sym typeface="Lato"/>
            </a:endParaRPr>
          </a:p>
          <a:p>
            <a:pPr marL="457200" marR="0" lvl="0" indent="-355607" algn="l" rtl="0">
              <a:lnSpc>
                <a:spcPct val="100000"/>
              </a:lnSpc>
              <a:spcBef>
                <a:spcPts val="0"/>
              </a:spcBef>
              <a:spcAft>
                <a:spcPts val="0"/>
              </a:spcAft>
              <a:buSzPts val="2000"/>
              <a:buFont typeface="Lato"/>
              <a:buChar char="▪"/>
            </a:pPr>
            <a:r>
              <a:rPr lang="en-GB" sz="2000">
                <a:latin typeface="Lato"/>
                <a:ea typeface="Lato"/>
                <a:cs typeface="Lato"/>
                <a:sym typeface="Lato"/>
              </a:rPr>
              <a:t>To make a massage blend add a total of 3 drops of essential oils to 10 mls or either carrier oil or white lotion.</a:t>
            </a:r>
            <a:endParaRPr sz="2000">
              <a:latin typeface="Lato"/>
              <a:ea typeface="Lato"/>
              <a:cs typeface="Lato"/>
              <a:sym typeface="Lato"/>
            </a:endParaRPr>
          </a:p>
        </p:txBody>
      </p:sp>
      <p:pic>
        <p:nvPicPr>
          <p:cNvPr id="1333" name="Google Shape;1333;p50" descr="Free photos of Christmas"/>
          <p:cNvPicPr preferRelativeResize="0"/>
          <p:nvPr/>
        </p:nvPicPr>
        <p:blipFill rotWithShape="1">
          <a:blip r:embed="rId6">
            <a:alphaModFix/>
          </a:blip>
          <a:srcRect l="12950" r="71180"/>
          <a:stretch/>
        </p:blipFill>
        <p:spPr>
          <a:xfrm flipH="1">
            <a:off x="8890224" y="0"/>
            <a:ext cx="1803175" cy="7562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51"/>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1" name="Google Shape;1341;p51"/>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2" name="Google Shape;1342;p5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3" name="Google Shape;1343;p5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4" name="Google Shape;1344;p5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5" name="Google Shape;1345;p5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6" name="Google Shape;1346;p5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7" name="Google Shape;1347;p5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8" name="Google Shape;1348;p5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9" name="Google Shape;1349;p5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0" name="Google Shape;1350;p5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1" name="Google Shape;1351;p5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2" name="Google Shape;1352;p5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3" name="Google Shape;1353;p5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4" name="Google Shape;1354;p5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5" name="Google Shape;1355;p5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6" name="Google Shape;1356;p5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7" name="Google Shape;1357;p5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8" name="Google Shape;1358;p5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9" name="Google Shape;1359;p5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0" name="Google Shape;1360;p5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1" name="Google Shape;1361;p5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2" name="Google Shape;1362;p5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3" name="Google Shape;1363;p5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4" name="Google Shape;1364;p5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5" name="Google Shape;1365;p5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6" name="Google Shape;1366;p5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7" name="Google Shape;1367;p5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8" name="Google Shape;1368;p5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9" name="Google Shape;1369;p51"/>
          <p:cNvSpPr txBox="1">
            <a:spLocks noGrp="1"/>
          </p:cNvSpPr>
          <p:nvPr>
            <p:ph type="title"/>
          </p:nvPr>
        </p:nvSpPr>
        <p:spPr>
          <a:xfrm>
            <a:off x="1998283" y="453762"/>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2800"/>
              <a:t>Blend for Joint Pain </a:t>
            </a:r>
            <a:endParaRPr sz="2800" b="0" i="1"/>
          </a:p>
        </p:txBody>
      </p:sp>
      <p:sp>
        <p:nvSpPr>
          <p:cNvPr id="1370" name="Google Shape;1370;p5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1371" name="Google Shape;1371;p51"/>
          <p:cNvSpPr txBox="1"/>
          <p:nvPr/>
        </p:nvSpPr>
        <p:spPr>
          <a:xfrm>
            <a:off x="1998283" y="953602"/>
            <a:ext cx="6669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of </a:t>
            </a:r>
            <a:r>
              <a:rPr lang="en-GB" sz="1800">
                <a:latin typeface="Lato"/>
                <a:ea typeface="Lato"/>
                <a:cs typeface="Lato"/>
                <a:sym typeface="Lato"/>
              </a:rPr>
              <a:t>Juniper</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of </a:t>
            </a:r>
            <a:r>
              <a:rPr lang="en-GB" sz="1800">
                <a:latin typeface="Lato"/>
                <a:ea typeface="Lato"/>
                <a:cs typeface="Lato"/>
                <a:sym typeface="Lato"/>
              </a:rPr>
              <a:t>Lemon</a:t>
            </a:r>
            <a:endParaRPr sz="18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a:latin typeface="Lato"/>
                <a:ea typeface="Lato"/>
                <a:cs typeface="Lato"/>
                <a:sym typeface="Lato"/>
              </a:rPr>
              <a:t>1 drop of Canadian Balsam</a:t>
            </a:r>
            <a:endParaRPr sz="1800">
              <a:latin typeface="Lato"/>
              <a:ea typeface="Lato"/>
              <a:cs typeface="Lato"/>
              <a:sym typeface="Lato"/>
            </a:endParaRPr>
          </a:p>
          <a:p>
            <a:pPr marL="0" marR="0" lvl="0" indent="0" algn="l" rtl="0">
              <a:lnSpc>
                <a:spcPct val="100000"/>
              </a:lnSpc>
              <a:spcBef>
                <a:spcPts val="0"/>
              </a:spcBef>
              <a:spcAft>
                <a:spcPts val="0"/>
              </a:spcAft>
              <a:buClr>
                <a:srgbClr val="000000"/>
              </a:buClr>
              <a:buSzPts val="1800"/>
              <a:buFont typeface="Arial"/>
              <a:buNone/>
            </a:pPr>
            <a:r>
              <a:rPr lang="en-GB" sz="1800">
                <a:latin typeface="Lato"/>
                <a:ea typeface="Lato"/>
                <a:cs typeface="Lato"/>
                <a:sym typeface="Lato"/>
              </a:rPr>
              <a:t>1</a:t>
            </a:r>
            <a:r>
              <a:rPr lang="en-GB" sz="1800" b="0" i="0" u="none" strike="noStrike" cap="none">
                <a:solidFill>
                  <a:srgbClr val="000000"/>
                </a:solidFill>
                <a:latin typeface="Lato"/>
                <a:ea typeface="Lato"/>
                <a:cs typeface="Lato"/>
                <a:sym typeface="Lato"/>
              </a:rPr>
              <a:t> drop of Nutmeg</a:t>
            </a:r>
            <a:endParaRPr/>
          </a:p>
        </p:txBody>
      </p:sp>
      <p:sp>
        <p:nvSpPr>
          <p:cNvPr id="1372" name="Google Shape;1372;p51"/>
          <p:cNvSpPr txBox="1"/>
          <p:nvPr/>
        </p:nvSpPr>
        <p:spPr>
          <a:xfrm>
            <a:off x="1998283" y="2727507"/>
            <a:ext cx="66696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a:t>
            </a:r>
            <a:r>
              <a:rPr lang="en-GB" sz="1800">
                <a:latin typeface="Lato"/>
                <a:ea typeface="Lato"/>
                <a:cs typeface="Lato"/>
                <a:sym typeface="Lato"/>
              </a:rPr>
              <a:t>Lemon</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Frankincense</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Pine</a:t>
            </a:r>
            <a:endParaRPr/>
          </a:p>
        </p:txBody>
      </p:sp>
      <p:sp>
        <p:nvSpPr>
          <p:cNvPr id="1373" name="Google Shape;1373;p51"/>
          <p:cNvSpPr txBox="1"/>
          <p:nvPr/>
        </p:nvSpPr>
        <p:spPr>
          <a:xfrm>
            <a:off x="2018829" y="2242200"/>
            <a:ext cx="6768384" cy="444972"/>
          </a:xfrm>
          <a:prstGeom prst="rect">
            <a:avLst/>
          </a:prstGeom>
          <a:noFill/>
          <a:ln>
            <a:noFill/>
          </a:ln>
        </p:spPr>
        <p:txBody>
          <a:bodyPr spcFirstLastPara="1" wrap="square" lIns="0" tIns="12700" rIns="0" bIns="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dk1"/>
                </a:solidFill>
                <a:latin typeface="Lato"/>
                <a:ea typeface="Lato"/>
                <a:cs typeface="Lato"/>
                <a:sym typeface="Lato"/>
              </a:rPr>
              <a:t>Blend for Christmas Coughs and Colds</a:t>
            </a:r>
            <a:endParaRPr sz="2800" b="0" i="1" u="none" strike="noStrike" cap="none">
              <a:solidFill>
                <a:schemeClr val="dk1"/>
              </a:solidFill>
              <a:latin typeface="Lato"/>
              <a:ea typeface="Lato"/>
              <a:cs typeface="Lato"/>
              <a:sym typeface="Lato"/>
            </a:endParaRPr>
          </a:p>
        </p:txBody>
      </p:sp>
      <p:sp>
        <p:nvSpPr>
          <p:cNvPr id="1374" name="Google Shape;1374;p51"/>
          <p:cNvSpPr txBox="1"/>
          <p:nvPr/>
        </p:nvSpPr>
        <p:spPr>
          <a:xfrm>
            <a:off x="1998283" y="3997094"/>
            <a:ext cx="6768384" cy="444972"/>
          </a:xfrm>
          <a:prstGeom prst="rect">
            <a:avLst/>
          </a:prstGeom>
          <a:noFill/>
          <a:ln>
            <a:noFill/>
          </a:ln>
        </p:spPr>
        <p:txBody>
          <a:bodyPr spcFirstLastPara="1" wrap="square" lIns="0" tIns="12700" rIns="0" bIns="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dk1"/>
                </a:solidFill>
                <a:latin typeface="Lato"/>
                <a:ea typeface="Lato"/>
                <a:cs typeface="Lato"/>
                <a:sym typeface="Lato"/>
              </a:rPr>
              <a:t>Happy Christmas Boost </a:t>
            </a:r>
            <a:r>
              <a:rPr lang="en-GB" sz="2400" b="0" i="0" u="none" strike="noStrike" cap="none">
                <a:solidFill>
                  <a:schemeClr val="dk1"/>
                </a:solidFill>
                <a:latin typeface="Lato"/>
                <a:ea typeface="Lato"/>
                <a:cs typeface="Lato"/>
                <a:sym typeface="Lato"/>
              </a:rPr>
              <a:t>(</a:t>
            </a:r>
            <a:r>
              <a:rPr lang="en-GB" sz="2400">
                <a:solidFill>
                  <a:schemeClr val="dk1"/>
                </a:solidFill>
                <a:latin typeface="Lato"/>
                <a:ea typeface="Lato"/>
                <a:cs typeface="Lato"/>
                <a:sym typeface="Lato"/>
              </a:rPr>
              <a:t>for fatigue</a:t>
            </a:r>
            <a:r>
              <a:rPr lang="en-GB" sz="2400" b="0" i="0" u="none" strike="noStrike" cap="none">
                <a:solidFill>
                  <a:schemeClr val="dk1"/>
                </a:solidFill>
                <a:latin typeface="Lato"/>
                <a:ea typeface="Lato"/>
                <a:cs typeface="Lato"/>
                <a:sym typeface="Lato"/>
              </a:rPr>
              <a:t>)</a:t>
            </a:r>
            <a:endParaRPr sz="2800" b="0" i="1" u="none" strike="noStrike" cap="none">
              <a:solidFill>
                <a:schemeClr val="dk1"/>
              </a:solidFill>
              <a:latin typeface="Lato"/>
              <a:ea typeface="Lato"/>
              <a:cs typeface="Lato"/>
              <a:sym typeface="Lato"/>
            </a:endParaRPr>
          </a:p>
        </p:txBody>
      </p:sp>
      <p:sp>
        <p:nvSpPr>
          <p:cNvPr id="1375" name="Google Shape;1375;p51"/>
          <p:cNvSpPr txBox="1"/>
          <p:nvPr/>
        </p:nvSpPr>
        <p:spPr>
          <a:xfrm>
            <a:off x="1998283" y="4499073"/>
            <a:ext cx="66696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of Canadian Balsam</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of Cedarwood</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of Juniper</a:t>
            </a:r>
            <a:endParaRPr/>
          </a:p>
        </p:txBody>
      </p:sp>
      <p:sp>
        <p:nvSpPr>
          <p:cNvPr id="1376" name="Google Shape;1376;p51"/>
          <p:cNvSpPr txBox="1"/>
          <p:nvPr/>
        </p:nvSpPr>
        <p:spPr>
          <a:xfrm>
            <a:off x="1998283" y="5761493"/>
            <a:ext cx="6768384" cy="444972"/>
          </a:xfrm>
          <a:prstGeom prst="rect">
            <a:avLst/>
          </a:prstGeom>
          <a:noFill/>
          <a:ln>
            <a:noFill/>
          </a:ln>
        </p:spPr>
        <p:txBody>
          <a:bodyPr spcFirstLastPara="1" wrap="square" lIns="0" tIns="12700" rIns="0" bIns="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dk1"/>
                </a:solidFill>
                <a:latin typeface="Lato"/>
                <a:ea typeface="Lato"/>
                <a:cs typeface="Lato"/>
                <a:sym typeface="Lato"/>
              </a:rPr>
              <a:t>Post Christmas Calm for Digestive Issues</a:t>
            </a:r>
            <a:endParaRPr sz="2800" b="0" i="1" u="none" strike="noStrike" cap="none">
              <a:solidFill>
                <a:schemeClr val="dk1"/>
              </a:solidFill>
              <a:latin typeface="Lato"/>
              <a:ea typeface="Lato"/>
              <a:cs typeface="Lato"/>
              <a:sym typeface="Lato"/>
            </a:endParaRPr>
          </a:p>
        </p:txBody>
      </p:sp>
      <p:sp>
        <p:nvSpPr>
          <p:cNvPr id="1377" name="Google Shape;1377;p51"/>
          <p:cNvSpPr txBox="1"/>
          <p:nvPr/>
        </p:nvSpPr>
        <p:spPr>
          <a:xfrm>
            <a:off x="2018829" y="6206465"/>
            <a:ext cx="66696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Sweet orange</a:t>
            </a:r>
            <a:endParaRPr/>
          </a:p>
          <a:p>
            <a:pPr marL="0" marR="0" lvl="0" indent="0" algn="l" rtl="0">
              <a:lnSpc>
                <a:spcPct val="100000"/>
              </a:lnSpc>
              <a:spcBef>
                <a:spcPts val="0"/>
              </a:spcBef>
              <a:spcAft>
                <a:spcPts val="0"/>
              </a:spcAft>
              <a:buClr>
                <a:srgbClr val="000000"/>
              </a:buClr>
              <a:buSzPts val="1800"/>
              <a:buFont typeface="Arial"/>
              <a:buNone/>
            </a:pPr>
            <a:r>
              <a:rPr lang="en-GB" sz="1800">
                <a:latin typeface="Lato"/>
                <a:ea typeface="Lato"/>
                <a:cs typeface="Lato"/>
                <a:sym typeface="Lato"/>
              </a:rPr>
              <a:t>1</a:t>
            </a:r>
            <a:r>
              <a:rPr lang="en-GB" sz="1800" b="0" i="0" u="none" strike="noStrike" cap="none">
                <a:solidFill>
                  <a:srgbClr val="000000"/>
                </a:solidFill>
                <a:latin typeface="Lato"/>
                <a:ea typeface="Lato"/>
                <a:cs typeface="Lato"/>
                <a:sym typeface="Lato"/>
              </a:rPr>
              <a:t> drop </a:t>
            </a:r>
            <a:r>
              <a:rPr lang="en-GB" sz="1800">
                <a:latin typeface="Lato"/>
                <a:ea typeface="Lato"/>
                <a:cs typeface="Lato"/>
                <a:sym typeface="Lato"/>
              </a:rPr>
              <a:t>Nutmeg or cinnamon</a:t>
            </a:r>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Lato"/>
                <a:ea typeface="Lato"/>
                <a:cs typeface="Lato"/>
                <a:sym typeface="Lato"/>
              </a:rPr>
              <a:t>2 drops Marjoram</a:t>
            </a:r>
            <a:endParaRPr/>
          </a:p>
        </p:txBody>
      </p:sp>
      <p:pic>
        <p:nvPicPr>
          <p:cNvPr id="1378" name="Google Shape;1378;p51" descr="closeup photo of tree with baubles"/>
          <p:cNvPicPr preferRelativeResize="0"/>
          <p:nvPr/>
        </p:nvPicPr>
        <p:blipFill rotWithShape="1">
          <a:blip r:embed="rId5">
            <a:alphaModFix/>
          </a:blip>
          <a:srcRect l="28237" r="35999"/>
          <a:stretch/>
        </p:blipFill>
        <p:spPr>
          <a:xfrm>
            <a:off x="8890225" y="0"/>
            <a:ext cx="1803175" cy="7562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52"/>
          <p:cNvSpPr/>
          <p:nvPr/>
        </p:nvSpPr>
        <p:spPr>
          <a:xfrm>
            <a:off x="0" y="0"/>
            <a:ext cx="1803283" cy="7562850"/>
          </a:xfrm>
          <a:prstGeom prst="rect">
            <a:avLst/>
          </a:prstGeom>
          <a:solidFill>
            <a:schemeClr val="lt1"/>
          </a:solidFill>
          <a:ln>
            <a:noFill/>
          </a:ln>
        </p:spPr>
        <p:txBody>
          <a:bodyPr spcFirstLastPara="1" wrap="square" lIns="92500" tIns="46225" rIns="92500" bIns="462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6" name="Google Shape;1386;p52"/>
          <p:cNvSpPr/>
          <p:nvPr/>
        </p:nvSpPr>
        <p:spPr>
          <a:xfrm>
            <a:off x="1803175" y="0"/>
            <a:ext cx="0" cy="2754221"/>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7" name="Google Shape;1387;p52"/>
          <p:cNvSpPr/>
          <p:nvPr/>
        </p:nvSpPr>
        <p:spPr>
          <a:xfrm>
            <a:off x="419163" y="540004"/>
            <a:ext cx="971107" cy="82840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8" name="Google Shape;1388;p52"/>
          <p:cNvSpPr/>
          <p:nvPr/>
        </p:nvSpPr>
        <p:spPr>
          <a:xfrm>
            <a:off x="473781" y="1215607"/>
            <a:ext cx="353014" cy="149837"/>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9" name="Google Shape;1389;p52"/>
          <p:cNvSpPr/>
          <p:nvPr/>
        </p:nvSpPr>
        <p:spPr>
          <a:xfrm>
            <a:off x="989970" y="1209841"/>
            <a:ext cx="353014" cy="149837"/>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0" name="Google Shape;1390;p52"/>
          <p:cNvSpPr/>
          <p:nvPr/>
        </p:nvSpPr>
        <p:spPr>
          <a:xfrm>
            <a:off x="586799" y="728179"/>
            <a:ext cx="624127" cy="641890"/>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1" name="Google Shape;1391;p52"/>
          <p:cNvSpPr/>
          <p:nvPr/>
        </p:nvSpPr>
        <p:spPr>
          <a:xfrm>
            <a:off x="614856" y="744788"/>
            <a:ext cx="291429" cy="599351"/>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2" name="Google Shape;1392;p52"/>
          <p:cNvSpPr/>
          <p:nvPr/>
        </p:nvSpPr>
        <p:spPr>
          <a:xfrm>
            <a:off x="906170" y="744788"/>
            <a:ext cx="291429" cy="599351"/>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3" name="Google Shape;1393;p52"/>
          <p:cNvSpPr/>
          <p:nvPr/>
        </p:nvSpPr>
        <p:spPr>
          <a:xfrm>
            <a:off x="705891" y="838438"/>
            <a:ext cx="200633" cy="412054"/>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4" name="Google Shape;1394;p52"/>
          <p:cNvSpPr/>
          <p:nvPr/>
        </p:nvSpPr>
        <p:spPr>
          <a:xfrm>
            <a:off x="906170" y="838438"/>
            <a:ext cx="200633" cy="412054"/>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5" name="Google Shape;1395;p52"/>
          <p:cNvSpPr/>
          <p:nvPr/>
        </p:nvSpPr>
        <p:spPr>
          <a:xfrm>
            <a:off x="743012" y="883424"/>
            <a:ext cx="59683" cy="50792"/>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6" name="Google Shape;1396;p52"/>
          <p:cNvSpPr/>
          <p:nvPr/>
        </p:nvSpPr>
        <p:spPr>
          <a:xfrm>
            <a:off x="803574" y="875198"/>
            <a:ext cx="0" cy="144758"/>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7" name="Google Shape;1397;p52"/>
          <p:cNvSpPr/>
          <p:nvPr/>
        </p:nvSpPr>
        <p:spPr>
          <a:xfrm>
            <a:off x="806500" y="875200"/>
            <a:ext cx="0" cy="14920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8" name="Google Shape;1398;p52"/>
          <p:cNvSpPr/>
          <p:nvPr/>
        </p:nvSpPr>
        <p:spPr>
          <a:xfrm>
            <a:off x="829716" y="895700"/>
            <a:ext cx="59683" cy="50792"/>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9" name="Google Shape;1399;p52"/>
          <p:cNvSpPr/>
          <p:nvPr/>
        </p:nvSpPr>
        <p:spPr>
          <a:xfrm>
            <a:off x="828654" y="887477"/>
            <a:ext cx="0" cy="144758"/>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0" name="Google Shape;1400;p52"/>
          <p:cNvSpPr/>
          <p:nvPr/>
        </p:nvSpPr>
        <p:spPr>
          <a:xfrm>
            <a:off x="825728" y="883169"/>
            <a:ext cx="0" cy="149203"/>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1" name="Google Shape;1401;p52"/>
          <p:cNvSpPr/>
          <p:nvPr/>
        </p:nvSpPr>
        <p:spPr>
          <a:xfrm>
            <a:off x="924408" y="939198"/>
            <a:ext cx="59683" cy="50792"/>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2" name="Google Shape;1402;p52"/>
          <p:cNvSpPr/>
          <p:nvPr/>
        </p:nvSpPr>
        <p:spPr>
          <a:xfrm>
            <a:off x="984970" y="930975"/>
            <a:ext cx="0" cy="144758"/>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3" name="Google Shape;1403;p52"/>
          <p:cNvSpPr/>
          <p:nvPr/>
        </p:nvSpPr>
        <p:spPr>
          <a:xfrm>
            <a:off x="987893" y="930977"/>
            <a:ext cx="0" cy="14920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4" name="Google Shape;1404;p52"/>
          <p:cNvSpPr/>
          <p:nvPr/>
        </p:nvSpPr>
        <p:spPr>
          <a:xfrm>
            <a:off x="1011111" y="951474"/>
            <a:ext cx="59683" cy="50792"/>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5" name="Google Shape;1405;p52"/>
          <p:cNvSpPr/>
          <p:nvPr/>
        </p:nvSpPr>
        <p:spPr>
          <a:xfrm>
            <a:off x="1010050" y="943251"/>
            <a:ext cx="0" cy="144758"/>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6" name="Google Shape;1406;p52"/>
          <p:cNvSpPr/>
          <p:nvPr/>
        </p:nvSpPr>
        <p:spPr>
          <a:xfrm>
            <a:off x="1007126" y="938945"/>
            <a:ext cx="0" cy="149203"/>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7" name="Google Shape;1407;p52"/>
          <p:cNvSpPr/>
          <p:nvPr/>
        </p:nvSpPr>
        <p:spPr>
          <a:xfrm>
            <a:off x="904871" y="754904"/>
            <a:ext cx="289523" cy="43808"/>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8" name="Google Shape;1408;p52"/>
          <p:cNvSpPr/>
          <p:nvPr/>
        </p:nvSpPr>
        <p:spPr>
          <a:xfrm>
            <a:off x="615441" y="754903"/>
            <a:ext cx="289523" cy="43808"/>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9" name="Google Shape;1409;p52"/>
          <p:cNvSpPr/>
          <p:nvPr/>
        </p:nvSpPr>
        <p:spPr>
          <a:xfrm>
            <a:off x="616468" y="786751"/>
            <a:ext cx="290158" cy="555543"/>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0" name="Google Shape;1410;p52"/>
          <p:cNvSpPr/>
          <p:nvPr/>
        </p:nvSpPr>
        <p:spPr>
          <a:xfrm>
            <a:off x="906170" y="786745"/>
            <a:ext cx="289523" cy="555543"/>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1" name="Google Shape;1411;p52"/>
          <p:cNvSpPr/>
          <p:nvPr/>
        </p:nvSpPr>
        <p:spPr>
          <a:xfrm>
            <a:off x="612278" y="743163"/>
            <a:ext cx="587937" cy="52063"/>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2" name="Google Shape;1412;p52"/>
          <p:cNvSpPr/>
          <p:nvPr/>
        </p:nvSpPr>
        <p:spPr>
          <a:xfrm>
            <a:off x="569511" y="1066960"/>
            <a:ext cx="669741" cy="1098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3" name="Google Shape;1413;p52"/>
          <p:cNvSpPr txBox="1">
            <a:spLocks noGrp="1"/>
          </p:cNvSpPr>
          <p:nvPr>
            <p:ph type="title"/>
          </p:nvPr>
        </p:nvSpPr>
        <p:spPr>
          <a:xfrm>
            <a:off x="2047142" y="351533"/>
            <a:ext cx="6768277" cy="736656"/>
          </a:xfrm>
          <a:prstGeom prst="rect">
            <a:avLst/>
          </a:prstGeom>
          <a:noFill/>
          <a:ln>
            <a:noFill/>
          </a:ln>
        </p:spPr>
        <p:txBody>
          <a:bodyPr spcFirstLastPara="1" wrap="square" lIns="0" tIns="12850" rIns="0" bIns="0" anchor="t" anchorCtr="0">
            <a:noAutofit/>
          </a:bodyPr>
          <a:lstStyle/>
          <a:p>
            <a:pPr marL="12700" lvl="0" indent="0" algn="l" rtl="0">
              <a:lnSpc>
                <a:spcPct val="100000"/>
              </a:lnSpc>
              <a:spcBef>
                <a:spcPts val="0"/>
              </a:spcBef>
              <a:spcAft>
                <a:spcPts val="0"/>
              </a:spcAft>
              <a:buSzPts val="1400"/>
              <a:buNone/>
            </a:pPr>
            <a:r>
              <a:rPr lang="en-GB" sz="3200"/>
              <a:t>Recommended books</a:t>
            </a:r>
            <a:endParaRPr sz="1400"/>
          </a:p>
        </p:txBody>
      </p:sp>
      <p:sp>
        <p:nvSpPr>
          <p:cNvPr id="1414" name="Google Shape;1414;p52"/>
          <p:cNvSpPr txBox="1"/>
          <p:nvPr/>
        </p:nvSpPr>
        <p:spPr>
          <a:xfrm>
            <a:off x="397390" y="1401585"/>
            <a:ext cx="1014259" cy="543890"/>
          </a:xfrm>
          <a:prstGeom prst="rect">
            <a:avLst/>
          </a:prstGeom>
          <a:noFill/>
          <a:ln>
            <a:noFill/>
          </a:ln>
        </p:spPr>
        <p:txBody>
          <a:bodyPr spcFirstLastPara="1" wrap="square" lIns="0" tIns="1285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4F4B4D"/>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a:solidFill>
                  <a:srgbClr val="4F4B4D"/>
                </a:solidFill>
                <a:latin typeface="Lato"/>
                <a:ea typeface="Lato"/>
                <a:cs typeface="Lato"/>
                <a:sym typeface="Lato"/>
              </a:rPr>
              <a:t>December</a:t>
            </a:r>
            <a:r>
              <a:rPr lang="en-GB" sz="800" b="1" i="0" u="none" strike="noStrike" cap="none">
                <a:solidFill>
                  <a:srgbClr val="4F4B4D"/>
                </a:solidFill>
                <a:latin typeface="Lato"/>
                <a:ea typeface="Lato"/>
                <a:cs typeface="Lato"/>
                <a:sym typeface="Lato"/>
              </a:rPr>
              <a:t>  2024</a:t>
            </a:r>
            <a:endParaRPr sz="800" b="0" i="0" u="none" strike="noStrike" cap="none">
              <a:solidFill>
                <a:schemeClr val="dk1"/>
              </a:solidFill>
              <a:latin typeface="Lato Black"/>
              <a:ea typeface="Lato Black"/>
              <a:cs typeface="Lato Black"/>
              <a:sym typeface="Lato Black"/>
            </a:endParaRPr>
          </a:p>
        </p:txBody>
      </p:sp>
      <p:sp>
        <p:nvSpPr>
          <p:cNvPr id="1415" name="Google Shape;1415;p52"/>
          <p:cNvSpPr txBox="1"/>
          <p:nvPr/>
        </p:nvSpPr>
        <p:spPr>
          <a:xfrm>
            <a:off x="1886489" y="1250478"/>
            <a:ext cx="6848400" cy="4834200"/>
          </a:xfrm>
          <a:prstGeom prst="rect">
            <a:avLst/>
          </a:prstGeom>
          <a:noFill/>
          <a:ln>
            <a:noFill/>
          </a:ln>
        </p:spPr>
        <p:txBody>
          <a:bodyPr spcFirstLastPara="1" wrap="square" lIns="92500" tIns="46225" rIns="92500" bIns="462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200" b="1" i="0" u="none" strike="noStrike" cap="none">
                <a:solidFill>
                  <a:srgbClr val="000000"/>
                </a:solidFill>
                <a:latin typeface="Lato"/>
                <a:ea typeface="Lato"/>
                <a:cs typeface="Lato"/>
                <a:sym typeface="Lato"/>
              </a:rPr>
              <a:t>Gabriel Mojay</a:t>
            </a:r>
            <a:r>
              <a:rPr lang="en-GB" sz="2200" b="0" i="0" u="none" strike="noStrike" cap="none">
                <a:solidFill>
                  <a:srgbClr val="000000"/>
                </a:solidFill>
                <a:latin typeface="Lato"/>
                <a:ea typeface="Lato"/>
                <a:cs typeface="Lato"/>
                <a:sym typeface="Lato"/>
              </a:rPr>
              <a:t> - Aromatherapy for Healing the Spirit: Restoring Emotional and Mental Balance with Essential Oils</a:t>
            </a: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r>
              <a:rPr lang="en-GB" sz="2200" b="1" i="0" u="none" strike="noStrike" cap="none">
                <a:solidFill>
                  <a:srgbClr val="000000"/>
                </a:solidFill>
                <a:latin typeface="Lato"/>
                <a:ea typeface="Lato"/>
                <a:cs typeface="Lato"/>
                <a:sym typeface="Lato"/>
              </a:rPr>
              <a:t>Peter Holmes</a:t>
            </a:r>
            <a:r>
              <a:rPr lang="en-GB" sz="2200" b="0" i="0" u="none" strike="noStrike" cap="none">
                <a:solidFill>
                  <a:srgbClr val="000000"/>
                </a:solidFill>
                <a:latin typeface="Lato"/>
                <a:ea typeface="Lato"/>
                <a:cs typeface="Lato"/>
                <a:sym typeface="Lato"/>
              </a:rPr>
              <a:t> - Aromatica: A Clinical Guide to Essential Oil Therapeutics. Principles and Profiles vols 1 and 2</a:t>
            </a: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endParaRPr sz="22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r>
              <a:rPr lang="en-GB" sz="2200" b="1" i="0" u="none" strike="noStrike" cap="none">
                <a:solidFill>
                  <a:srgbClr val="000000"/>
                </a:solidFill>
                <a:latin typeface="Lato"/>
                <a:ea typeface="Lato"/>
                <a:cs typeface="Lato"/>
                <a:sym typeface="Lato"/>
              </a:rPr>
              <a:t>Salvatore Battaglia</a:t>
            </a:r>
            <a:r>
              <a:rPr lang="en-GB" sz="2200" b="0" i="0" u="none" strike="noStrike" cap="none">
                <a:solidFill>
                  <a:srgbClr val="000000"/>
                </a:solidFill>
                <a:latin typeface="Lato"/>
                <a:ea typeface="Lato"/>
                <a:cs typeface="Lato"/>
                <a:sym typeface="Lato"/>
              </a:rPr>
              <a:t> - The Complete Guide to Aromatherapy</a:t>
            </a:r>
            <a:endParaRPr sz="2200">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endParaRPr sz="2200">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r>
              <a:rPr lang="en-GB" sz="2200" b="1">
                <a:latin typeface="Lato"/>
                <a:ea typeface="Lato"/>
                <a:cs typeface="Lato"/>
                <a:sym typeface="Lato"/>
              </a:rPr>
              <a:t>Fischer - Rizzi </a:t>
            </a:r>
            <a:r>
              <a:rPr lang="en-GB" sz="2200">
                <a:latin typeface="Lato"/>
                <a:ea typeface="Lato"/>
                <a:cs typeface="Lato"/>
                <a:sym typeface="Lato"/>
              </a:rPr>
              <a:t>- Complete Aromatherapy Handbook</a:t>
            </a:r>
            <a:endParaRPr sz="2200">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endParaRPr sz="2200">
              <a:latin typeface="Lato"/>
              <a:ea typeface="Lato"/>
              <a:cs typeface="Lato"/>
              <a:sym typeface="Lato"/>
            </a:endParaRPr>
          </a:p>
          <a:p>
            <a:pPr marL="0" marR="0" lvl="0" indent="0" algn="l" rtl="0">
              <a:lnSpc>
                <a:spcPct val="100000"/>
              </a:lnSpc>
              <a:spcBef>
                <a:spcPts val="0"/>
              </a:spcBef>
              <a:spcAft>
                <a:spcPts val="0"/>
              </a:spcAft>
              <a:buClr>
                <a:srgbClr val="000000"/>
              </a:buClr>
              <a:buSzPts val="2300"/>
              <a:buFont typeface="Arial"/>
              <a:buNone/>
            </a:pPr>
            <a:r>
              <a:rPr lang="en-GB" sz="2200" b="1">
                <a:latin typeface="Lato"/>
                <a:ea typeface="Lato"/>
                <a:cs typeface="Lato"/>
                <a:sym typeface="Lato"/>
              </a:rPr>
              <a:t>Valerie Ann Worwood </a:t>
            </a:r>
            <a:r>
              <a:rPr lang="en-GB" sz="2200">
                <a:latin typeface="Lato"/>
                <a:ea typeface="Lato"/>
                <a:cs typeface="Lato"/>
                <a:sym typeface="Lato"/>
              </a:rPr>
              <a:t>- The Fragrant Pharmacy</a:t>
            </a:r>
            <a:endParaRPr sz="2300" b="0" i="0" u="none" strike="noStrike" cap="none">
              <a:solidFill>
                <a:srgbClr val="000000"/>
              </a:solidFill>
              <a:latin typeface="Lato"/>
              <a:ea typeface="Lato"/>
              <a:cs typeface="Lato"/>
              <a:sym typeface="Lato"/>
            </a:endParaRPr>
          </a:p>
        </p:txBody>
      </p:sp>
      <p:pic>
        <p:nvPicPr>
          <p:cNvPr id="1416" name="Google Shape;1416;p52"/>
          <p:cNvPicPr preferRelativeResize="0"/>
          <p:nvPr/>
        </p:nvPicPr>
        <p:blipFill rotWithShape="1">
          <a:blip r:embed="rId5">
            <a:alphaModFix/>
          </a:blip>
          <a:srcRect l="38992" r="38992"/>
          <a:stretch/>
        </p:blipFill>
        <p:spPr>
          <a:xfrm>
            <a:off x="8817954" y="-191516"/>
            <a:ext cx="1803173" cy="75628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53"/>
          <p:cNvSpPr/>
          <p:nvPr/>
        </p:nvSpPr>
        <p:spPr>
          <a:xfrm>
            <a:off x="1803175" y="0"/>
            <a:ext cx="0" cy="7560309"/>
          </a:xfrm>
          <a:custGeom>
            <a:avLst/>
            <a:gdLst/>
            <a:ahLst/>
            <a:cxnLst/>
            <a:rect l="l" t="t" r="r" b="b"/>
            <a:pathLst>
              <a:path w="120000" h="7560309" extrusionOk="0">
                <a:moveTo>
                  <a:pt x="0" y="0"/>
                </a:moveTo>
                <a:lnTo>
                  <a:pt x="0" y="7560005"/>
                </a:lnTo>
              </a:path>
            </a:pathLst>
          </a:custGeom>
          <a:noFill/>
          <a:ln w="9525" cap="flat" cmpd="sng">
            <a:solidFill>
              <a:srgbClr val="A7A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4" name="Google Shape;1424;p53"/>
          <p:cNvSpPr txBox="1"/>
          <p:nvPr/>
        </p:nvSpPr>
        <p:spPr>
          <a:xfrm>
            <a:off x="2627734" y="1911867"/>
            <a:ext cx="5437929" cy="3913764"/>
          </a:xfrm>
          <a:prstGeom prst="rect">
            <a:avLst/>
          </a:prstGeom>
          <a:noFill/>
          <a:ln>
            <a:noFill/>
          </a:ln>
        </p:spPr>
        <p:txBody>
          <a:bodyPr spcFirstLastPara="1" wrap="square" lIns="0" tIns="83800" rIns="0" bIns="0" anchor="t" anchorCtr="0">
            <a:noAutofit/>
          </a:bodyPr>
          <a:lstStyle/>
          <a:p>
            <a:pPr marL="0" marR="0" lvl="0" indent="0" algn="ctr" rtl="0">
              <a:lnSpc>
                <a:spcPct val="100000"/>
              </a:lnSpc>
              <a:spcBef>
                <a:spcPts val="660"/>
              </a:spcBef>
              <a:spcAft>
                <a:spcPts val="0"/>
              </a:spcAft>
              <a:buClr>
                <a:srgbClr val="000000"/>
              </a:buClr>
              <a:buSzPts val="1600"/>
              <a:buFont typeface="Arial"/>
              <a:buNone/>
            </a:pPr>
            <a:r>
              <a:rPr lang="en-GB" sz="2000" b="1" i="0" u="none" strike="noStrike" cap="none" dirty="0">
                <a:solidFill>
                  <a:schemeClr val="dk1"/>
                </a:solidFill>
                <a:latin typeface="Lato"/>
                <a:ea typeface="Lato"/>
                <a:cs typeface="Lato"/>
                <a:sym typeface="Lato"/>
              </a:rPr>
              <a:t>Save 10% on the following Essential Oils</a:t>
            </a:r>
          </a:p>
          <a:p>
            <a:pPr marL="0" marR="0" lvl="0" indent="0" algn="ctr" rtl="0">
              <a:lnSpc>
                <a:spcPct val="100000"/>
              </a:lnSpc>
              <a:spcBef>
                <a:spcPts val="660"/>
              </a:spcBef>
              <a:spcAft>
                <a:spcPts val="0"/>
              </a:spcAft>
              <a:buClr>
                <a:srgbClr val="000000"/>
              </a:buClr>
              <a:buSzPts val="1600"/>
              <a:buFont typeface="Arial"/>
              <a:buNone/>
            </a:pPr>
            <a:r>
              <a:rPr lang="en-GB" sz="1800" dirty="0">
                <a:solidFill>
                  <a:schemeClr val="dk1"/>
                </a:solidFill>
                <a:latin typeface="Lato"/>
                <a:ea typeface="Lato"/>
                <a:cs typeface="Lato"/>
                <a:sym typeface="Lato"/>
              </a:rPr>
              <a:t>Tangerine</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Canadian Balsam</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Cinnamon Leaf </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Pine</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Juniper Berry </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Lemon</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Sweet Orange </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Ho Leaf </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Cedarwood Atlas</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Frankincense </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Nutmeg</a:t>
            </a:r>
            <a:br>
              <a:rPr lang="en-GB" sz="1800" dirty="0">
                <a:solidFill>
                  <a:schemeClr val="dk1"/>
                </a:solidFill>
                <a:latin typeface="Lato"/>
                <a:ea typeface="Lato"/>
                <a:cs typeface="Lato"/>
                <a:sym typeface="Lato"/>
              </a:rPr>
            </a:br>
            <a:r>
              <a:rPr lang="en-GB" sz="1800" dirty="0">
                <a:solidFill>
                  <a:schemeClr val="dk1"/>
                </a:solidFill>
                <a:latin typeface="Lato"/>
                <a:ea typeface="Lato"/>
                <a:cs typeface="Lato"/>
                <a:sym typeface="Lato"/>
              </a:rPr>
              <a:t>Marjoram </a:t>
            </a:r>
            <a:br>
              <a:rPr lang="en-GB" sz="1800" dirty="0">
                <a:solidFill>
                  <a:schemeClr val="dk1"/>
                </a:solidFill>
                <a:latin typeface="Lato"/>
                <a:ea typeface="Lato"/>
                <a:cs typeface="Lato"/>
                <a:sym typeface="Lato"/>
              </a:rPr>
            </a:br>
            <a:endParaRPr lang="en-GB" sz="1600" dirty="0">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1600"/>
              <a:buFont typeface="Arial"/>
              <a:buNone/>
            </a:pPr>
            <a:r>
              <a:rPr lang="en-GB" sz="2000" dirty="0">
                <a:solidFill>
                  <a:schemeClr val="dk1"/>
                </a:solidFill>
                <a:latin typeface="Lato"/>
                <a:ea typeface="Lato"/>
                <a:cs typeface="Lato"/>
                <a:sym typeface="Lato"/>
              </a:rPr>
              <a:t>Use Code</a:t>
            </a:r>
            <a:br>
              <a:rPr lang="en-GB" sz="2000" dirty="0">
                <a:solidFill>
                  <a:schemeClr val="dk1"/>
                </a:solidFill>
                <a:latin typeface="Lato"/>
                <a:ea typeface="Lato"/>
                <a:cs typeface="Lato"/>
                <a:sym typeface="Lato"/>
              </a:rPr>
            </a:br>
            <a:r>
              <a:rPr lang="en-GB" sz="2000" b="1" u="sng" dirty="0">
                <a:solidFill>
                  <a:srgbClr val="FF0000"/>
                </a:solidFill>
                <a:latin typeface="Lato"/>
                <a:ea typeface="Lato"/>
                <a:cs typeface="Lato"/>
                <a:sym typeface="Lato"/>
              </a:rPr>
              <a:t>CHRISTMASCLUB</a:t>
            </a:r>
          </a:p>
        </p:txBody>
      </p:sp>
      <p:pic>
        <p:nvPicPr>
          <p:cNvPr id="1425" name="Google Shape;1425;p53"/>
          <p:cNvPicPr preferRelativeResize="0"/>
          <p:nvPr/>
        </p:nvPicPr>
        <p:blipFill rotWithShape="1">
          <a:blip r:embed="rId3">
            <a:alphaModFix/>
          </a:blip>
          <a:srcRect/>
          <a:stretch/>
        </p:blipFill>
        <p:spPr>
          <a:xfrm>
            <a:off x="-31750" y="5076825"/>
            <a:ext cx="2514601" cy="2514601"/>
          </a:xfrm>
          <a:prstGeom prst="rect">
            <a:avLst/>
          </a:prstGeom>
          <a:noFill/>
          <a:ln>
            <a:noFill/>
          </a:ln>
        </p:spPr>
      </p:pic>
      <p:pic>
        <p:nvPicPr>
          <p:cNvPr id="1426" name="Google Shape;1426;p53"/>
          <p:cNvPicPr preferRelativeResize="0"/>
          <p:nvPr/>
        </p:nvPicPr>
        <p:blipFill rotWithShape="1">
          <a:blip r:embed="rId4">
            <a:alphaModFix/>
          </a:blip>
          <a:srcRect/>
          <a:stretch/>
        </p:blipFill>
        <p:spPr>
          <a:xfrm>
            <a:off x="-31749" y="2522866"/>
            <a:ext cx="2514600" cy="2514600"/>
          </a:xfrm>
          <a:prstGeom prst="rect">
            <a:avLst/>
          </a:prstGeom>
          <a:noFill/>
          <a:ln>
            <a:noFill/>
          </a:ln>
        </p:spPr>
      </p:pic>
      <p:pic>
        <p:nvPicPr>
          <p:cNvPr id="1427" name="Google Shape;1427;p53"/>
          <p:cNvPicPr preferRelativeResize="0"/>
          <p:nvPr/>
        </p:nvPicPr>
        <p:blipFill rotWithShape="1">
          <a:blip r:embed="rId5">
            <a:alphaModFix/>
          </a:blip>
          <a:srcRect/>
          <a:stretch/>
        </p:blipFill>
        <p:spPr>
          <a:xfrm>
            <a:off x="8179137" y="5076825"/>
            <a:ext cx="2514263" cy="2514263"/>
          </a:xfrm>
          <a:prstGeom prst="rect">
            <a:avLst/>
          </a:prstGeom>
          <a:noFill/>
          <a:ln>
            <a:noFill/>
          </a:ln>
        </p:spPr>
      </p:pic>
      <p:pic>
        <p:nvPicPr>
          <p:cNvPr id="1428" name="Google Shape;1428;p53"/>
          <p:cNvPicPr preferRelativeResize="0"/>
          <p:nvPr/>
        </p:nvPicPr>
        <p:blipFill rotWithShape="1">
          <a:blip r:embed="rId6">
            <a:alphaModFix/>
          </a:blip>
          <a:srcRect t="1136"/>
          <a:stretch/>
        </p:blipFill>
        <p:spPr>
          <a:xfrm>
            <a:off x="8178799" y="0"/>
            <a:ext cx="2514601" cy="2486026"/>
          </a:xfrm>
          <a:prstGeom prst="rect">
            <a:avLst/>
          </a:prstGeom>
          <a:noFill/>
          <a:ln>
            <a:noFill/>
          </a:ln>
        </p:spPr>
      </p:pic>
      <p:pic>
        <p:nvPicPr>
          <p:cNvPr id="1429" name="Google Shape;1429;p53"/>
          <p:cNvPicPr preferRelativeResize="0"/>
          <p:nvPr/>
        </p:nvPicPr>
        <p:blipFill rotWithShape="1">
          <a:blip r:embed="rId7">
            <a:alphaModFix/>
          </a:blip>
          <a:srcRect/>
          <a:stretch/>
        </p:blipFill>
        <p:spPr>
          <a:xfrm>
            <a:off x="8179137" y="2522866"/>
            <a:ext cx="2514263" cy="2514263"/>
          </a:xfrm>
          <a:prstGeom prst="rect">
            <a:avLst/>
          </a:prstGeom>
          <a:noFill/>
          <a:ln>
            <a:noFill/>
          </a:ln>
        </p:spPr>
      </p:pic>
      <p:pic>
        <p:nvPicPr>
          <p:cNvPr id="1430" name="Google Shape;1430;p53"/>
          <p:cNvPicPr preferRelativeResize="0"/>
          <p:nvPr/>
        </p:nvPicPr>
        <p:blipFill rotWithShape="1">
          <a:blip r:embed="rId8">
            <a:alphaModFix/>
          </a:blip>
          <a:srcRect t="1880"/>
          <a:stretch/>
        </p:blipFill>
        <p:spPr>
          <a:xfrm>
            <a:off x="-50801" y="0"/>
            <a:ext cx="2533651" cy="2486025"/>
          </a:xfrm>
          <a:prstGeom prst="rect">
            <a:avLst/>
          </a:prstGeom>
          <a:noFill/>
          <a:ln>
            <a:noFill/>
          </a:ln>
        </p:spPr>
      </p:pic>
      <p:pic>
        <p:nvPicPr>
          <p:cNvPr id="1431" name="Google Shape;1431;p53"/>
          <p:cNvPicPr preferRelativeResize="0"/>
          <p:nvPr/>
        </p:nvPicPr>
        <p:blipFill rotWithShape="1">
          <a:blip r:embed="rId9">
            <a:alphaModFix/>
          </a:blip>
          <a:srcRect/>
          <a:stretch/>
        </p:blipFill>
        <p:spPr>
          <a:xfrm>
            <a:off x="4589278" y="175931"/>
            <a:ext cx="1514843" cy="16422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2">
          <a:extLst>
            <a:ext uri="{FF2B5EF4-FFF2-40B4-BE49-F238E27FC236}">
              <a16:creationId xmlns:a16="http://schemas.microsoft.com/office/drawing/2014/main" id="{01808963-C234-CCC3-9360-5AF023C27AB7}"/>
            </a:ext>
          </a:extLst>
        </p:cNvPr>
        <p:cNvGrpSpPr/>
        <p:nvPr/>
      </p:nvGrpSpPr>
      <p:grpSpPr>
        <a:xfrm>
          <a:off x="0" y="0"/>
          <a:ext cx="0" cy="0"/>
          <a:chOff x="0" y="0"/>
          <a:chExt cx="0" cy="0"/>
        </a:xfrm>
      </p:grpSpPr>
      <p:sp>
        <p:nvSpPr>
          <p:cNvPr id="1423" name="Google Shape;1423;p53">
            <a:extLst>
              <a:ext uri="{FF2B5EF4-FFF2-40B4-BE49-F238E27FC236}">
                <a16:creationId xmlns:a16="http://schemas.microsoft.com/office/drawing/2014/main" id="{9A2CB543-244B-29DF-1E72-F5E7791D81C4}"/>
              </a:ext>
            </a:extLst>
          </p:cNvPr>
          <p:cNvSpPr/>
          <p:nvPr/>
        </p:nvSpPr>
        <p:spPr>
          <a:xfrm>
            <a:off x="1803175" y="0"/>
            <a:ext cx="0" cy="7560309"/>
          </a:xfrm>
          <a:custGeom>
            <a:avLst/>
            <a:gdLst/>
            <a:ahLst/>
            <a:cxnLst/>
            <a:rect l="l" t="t" r="r" b="b"/>
            <a:pathLst>
              <a:path w="120000" h="7560309" extrusionOk="0">
                <a:moveTo>
                  <a:pt x="0" y="0"/>
                </a:moveTo>
                <a:lnTo>
                  <a:pt x="0" y="7560005"/>
                </a:lnTo>
              </a:path>
            </a:pathLst>
          </a:custGeom>
          <a:noFill/>
          <a:ln w="9525" cap="flat" cmpd="sng">
            <a:solidFill>
              <a:srgbClr val="A7A9A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4" name="Google Shape;1424;p53">
            <a:extLst>
              <a:ext uri="{FF2B5EF4-FFF2-40B4-BE49-F238E27FC236}">
                <a16:creationId xmlns:a16="http://schemas.microsoft.com/office/drawing/2014/main" id="{BE9052B2-2A5B-FF9D-BDBA-26AA9FAC8B01}"/>
              </a:ext>
            </a:extLst>
          </p:cNvPr>
          <p:cNvSpPr txBox="1"/>
          <p:nvPr/>
        </p:nvSpPr>
        <p:spPr>
          <a:xfrm>
            <a:off x="927100" y="2485722"/>
            <a:ext cx="8725125" cy="3913764"/>
          </a:xfrm>
          <a:prstGeom prst="rect">
            <a:avLst/>
          </a:prstGeom>
          <a:noFill/>
          <a:ln>
            <a:noFill/>
          </a:ln>
        </p:spPr>
        <p:txBody>
          <a:bodyPr spcFirstLastPara="1" wrap="square" lIns="0" tIns="83800" rIns="0" bIns="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Lato"/>
                <a:ea typeface="Lato"/>
                <a:cs typeface="Lato"/>
                <a:sym typeface="Lato"/>
              </a:rPr>
              <a:t>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400"/>
              <a:buFont typeface="Arial"/>
              <a:buNone/>
            </a:pPr>
            <a:endParaRPr sz="1400" b="1" i="0" u="none" strike="noStrike" cap="none">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2800"/>
              <a:buFont typeface="Arial"/>
              <a:buNone/>
            </a:pPr>
            <a:r>
              <a:rPr lang="en-GB" sz="2800" b="0" i="0" u="none" strike="noStrike" cap="none">
                <a:solidFill>
                  <a:schemeClr val="dk1"/>
                </a:solidFill>
                <a:latin typeface="Lato"/>
                <a:ea typeface="Lato"/>
                <a:cs typeface="Lato"/>
                <a:sym typeface="Lato"/>
              </a:rPr>
              <a:t>Penny Price Academy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2800"/>
              <a:buFont typeface="Arial"/>
              <a:buNone/>
            </a:pPr>
            <a:r>
              <a:rPr lang="en-GB" sz="2800" b="0" i="0" u="none" strike="noStrike" cap="none">
                <a:solidFill>
                  <a:schemeClr val="dk1"/>
                </a:solidFill>
                <a:latin typeface="Lato"/>
                <a:ea typeface="Lato"/>
                <a:cs typeface="Lato"/>
                <a:sym typeface="Lato"/>
              </a:rPr>
              <a:t>of Aromatherapy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400"/>
              <a:buFont typeface="Arial"/>
              <a:buNone/>
            </a:pPr>
            <a:endParaRPr sz="1400" b="1" i="0" u="none" strike="noStrike" cap="none">
              <a:solidFill>
                <a:schemeClr val="dk1"/>
              </a:solidFill>
              <a:latin typeface="Lato"/>
              <a:ea typeface="Lato"/>
              <a:cs typeface="Lato"/>
              <a:sym typeface="Lato"/>
            </a:endParaRPr>
          </a:p>
          <a:p>
            <a:pPr marL="0" marR="0" lvl="0" indent="0" algn="ctr" rtl="0">
              <a:lnSpc>
                <a:spcPct val="100000"/>
              </a:lnSpc>
              <a:spcBef>
                <a:spcPts val="660"/>
              </a:spcBef>
              <a:spcAft>
                <a:spcPts val="0"/>
              </a:spcAft>
              <a:buClr>
                <a:srgbClr val="000000"/>
              </a:buClr>
              <a:buSzPts val="4000"/>
              <a:buFont typeface="Arial"/>
              <a:buNone/>
            </a:pPr>
            <a:r>
              <a:rPr lang="en-GB" sz="4000" b="1" i="0" u="none" strike="noStrike" cap="none">
                <a:solidFill>
                  <a:schemeClr val="dk1"/>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60"/>
              </a:spcBef>
              <a:spcAft>
                <a:spcPts val="0"/>
              </a:spcAft>
              <a:buClr>
                <a:srgbClr val="000000"/>
              </a:buClr>
              <a:buSzPts val="1600"/>
              <a:buFont typeface="Arial"/>
              <a:buNone/>
            </a:pPr>
            <a:endParaRPr sz="1600" b="0" i="0" u="none" strike="noStrike" cap="none">
              <a:solidFill>
                <a:schemeClr val="dk1"/>
              </a:solidFill>
              <a:latin typeface="Lato"/>
              <a:ea typeface="Lato"/>
              <a:cs typeface="Lato"/>
              <a:sym typeface="Lato"/>
            </a:endParaRPr>
          </a:p>
        </p:txBody>
      </p:sp>
      <p:pic>
        <p:nvPicPr>
          <p:cNvPr id="1425" name="Google Shape;1425;p53">
            <a:extLst>
              <a:ext uri="{FF2B5EF4-FFF2-40B4-BE49-F238E27FC236}">
                <a16:creationId xmlns:a16="http://schemas.microsoft.com/office/drawing/2014/main" id="{8792ED02-F218-87AB-E7E0-4CB96CDEA8D4}"/>
              </a:ext>
            </a:extLst>
          </p:cNvPr>
          <p:cNvPicPr preferRelativeResize="0"/>
          <p:nvPr/>
        </p:nvPicPr>
        <p:blipFill rotWithShape="1">
          <a:blip r:embed="rId3">
            <a:alphaModFix/>
          </a:blip>
          <a:srcRect/>
          <a:stretch/>
        </p:blipFill>
        <p:spPr>
          <a:xfrm>
            <a:off x="-31750" y="5076825"/>
            <a:ext cx="2514601" cy="2514601"/>
          </a:xfrm>
          <a:prstGeom prst="rect">
            <a:avLst/>
          </a:prstGeom>
          <a:noFill/>
          <a:ln>
            <a:noFill/>
          </a:ln>
        </p:spPr>
      </p:pic>
      <p:pic>
        <p:nvPicPr>
          <p:cNvPr id="1426" name="Google Shape;1426;p53">
            <a:extLst>
              <a:ext uri="{FF2B5EF4-FFF2-40B4-BE49-F238E27FC236}">
                <a16:creationId xmlns:a16="http://schemas.microsoft.com/office/drawing/2014/main" id="{0625FDC6-7E87-D727-DCCD-C5B5B4294486}"/>
              </a:ext>
            </a:extLst>
          </p:cNvPr>
          <p:cNvPicPr preferRelativeResize="0"/>
          <p:nvPr/>
        </p:nvPicPr>
        <p:blipFill rotWithShape="1">
          <a:blip r:embed="rId4">
            <a:alphaModFix/>
          </a:blip>
          <a:srcRect/>
          <a:stretch/>
        </p:blipFill>
        <p:spPr>
          <a:xfrm>
            <a:off x="-31749" y="2522866"/>
            <a:ext cx="2514600" cy="2514600"/>
          </a:xfrm>
          <a:prstGeom prst="rect">
            <a:avLst/>
          </a:prstGeom>
          <a:noFill/>
          <a:ln>
            <a:noFill/>
          </a:ln>
        </p:spPr>
      </p:pic>
      <p:pic>
        <p:nvPicPr>
          <p:cNvPr id="1427" name="Google Shape;1427;p53">
            <a:extLst>
              <a:ext uri="{FF2B5EF4-FFF2-40B4-BE49-F238E27FC236}">
                <a16:creationId xmlns:a16="http://schemas.microsoft.com/office/drawing/2014/main" id="{BB8DEFEB-117C-5FE3-0782-87FAFF7AED5D}"/>
              </a:ext>
            </a:extLst>
          </p:cNvPr>
          <p:cNvPicPr preferRelativeResize="0"/>
          <p:nvPr/>
        </p:nvPicPr>
        <p:blipFill rotWithShape="1">
          <a:blip r:embed="rId5">
            <a:alphaModFix/>
          </a:blip>
          <a:srcRect/>
          <a:stretch/>
        </p:blipFill>
        <p:spPr>
          <a:xfrm>
            <a:off x="8179137" y="5076825"/>
            <a:ext cx="2514263" cy="2514263"/>
          </a:xfrm>
          <a:prstGeom prst="rect">
            <a:avLst/>
          </a:prstGeom>
          <a:noFill/>
          <a:ln>
            <a:noFill/>
          </a:ln>
        </p:spPr>
      </p:pic>
      <p:pic>
        <p:nvPicPr>
          <p:cNvPr id="1428" name="Google Shape;1428;p53">
            <a:extLst>
              <a:ext uri="{FF2B5EF4-FFF2-40B4-BE49-F238E27FC236}">
                <a16:creationId xmlns:a16="http://schemas.microsoft.com/office/drawing/2014/main" id="{86132216-273B-A025-A8ED-1346ED588492}"/>
              </a:ext>
            </a:extLst>
          </p:cNvPr>
          <p:cNvPicPr preferRelativeResize="0"/>
          <p:nvPr/>
        </p:nvPicPr>
        <p:blipFill rotWithShape="1">
          <a:blip r:embed="rId6">
            <a:alphaModFix/>
          </a:blip>
          <a:srcRect t="1136"/>
          <a:stretch/>
        </p:blipFill>
        <p:spPr>
          <a:xfrm>
            <a:off x="8178799" y="0"/>
            <a:ext cx="2514601" cy="2486026"/>
          </a:xfrm>
          <a:prstGeom prst="rect">
            <a:avLst/>
          </a:prstGeom>
          <a:noFill/>
          <a:ln>
            <a:noFill/>
          </a:ln>
        </p:spPr>
      </p:pic>
      <p:pic>
        <p:nvPicPr>
          <p:cNvPr id="1429" name="Google Shape;1429;p53">
            <a:extLst>
              <a:ext uri="{FF2B5EF4-FFF2-40B4-BE49-F238E27FC236}">
                <a16:creationId xmlns:a16="http://schemas.microsoft.com/office/drawing/2014/main" id="{3A556C01-25E2-7050-8A91-96178EC8A591}"/>
              </a:ext>
            </a:extLst>
          </p:cNvPr>
          <p:cNvPicPr preferRelativeResize="0"/>
          <p:nvPr/>
        </p:nvPicPr>
        <p:blipFill rotWithShape="1">
          <a:blip r:embed="rId7">
            <a:alphaModFix/>
          </a:blip>
          <a:srcRect/>
          <a:stretch/>
        </p:blipFill>
        <p:spPr>
          <a:xfrm>
            <a:off x="8179137" y="2522866"/>
            <a:ext cx="2514263" cy="2514263"/>
          </a:xfrm>
          <a:prstGeom prst="rect">
            <a:avLst/>
          </a:prstGeom>
          <a:noFill/>
          <a:ln>
            <a:noFill/>
          </a:ln>
        </p:spPr>
      </p:pic>
      <p:pic>
        <p:nvPicPr>
          <p:cNvPr id="1430" name="Google Shape;1430;p53">
            <a:extLst>
              <a:ext uri="{FF2B5EF4-FFF2-40B4-BE49-F238E27FC236}">
                <a16:creationId xmlns:a16="http://schemas.microsoft.com/office/drawing/2014/main" id="{264E2BE3-5CD8-5EDF-F2A4-E8E9260A9F8C}"/>
              </a:ext>
            </a:extLst>
          </p:cNvPr>
          <p:cNvPicPr preferRelativeResize="0"/>
          <p:nvPr/>
        </p:nvPicPr>
        <p:blipFill rotWithShape="1">
          <a:blip r:embed="rId8">
            <a:alphaModFix/>
          </a:blip>
          <a:srcRect t="1880"/>
          <a:stretch/>
        </p:blipFill>
        <p:spPr>
          <a:xfrm>
            <a:off x="-50801" y="0"/>
            <a:ext cx="2533651" cy="2486025"/>
          </a:xfrm>
          <a:prstGeom prst="rect">
            <a:avLst/>
          </a:prstGeom>
          <a:noFill/>
          <a:ln>
            <a:noFill/>
          </a:ln>
        </p:spPr>
      </p:pic>
      <p:pic>
        <p:nvPicPr>
          <p:cNvPr id="1431" name="Google Shape;1431;p53">
            <a:extLst>
              <a:ext uri="{FF2B5EF4-FFF2-40B4-BE49-F238E27FC236}">
                <a16:creationId xmlns:a16="http://schemas.microsoft.com/office/drawing/2014/main" id="{4A87123A-E04D-A910-2A05-9D0F35A90A83}"/>
              </a:ext>
            </a:extLst>
          </p:cNvPr>
          <p:cNvPicPr preferRelativeResize="0"/>
          <p:nvPr/>
        </p:nvPicPr>
        <p:blipFill rotWithShape="1">
          <a:blip r:embed="rId9">
            <a:alphaModFix/>
          </a:blip>
          <a:srcRect/>
          <a:stretch/>
        </p:blipFill>
        <p:spPr>
          <a:xfrm>
            <a:off x="4279901" y="218460"/>
            <a:ext cx="2001479" cy="2001479"/>
          </a:xfrm>
          <a:prstGeom prst="rect">
            <a:avLst/>
          </a:prstGeom>
          <a:noFill/>
          <a:ln>
            <a:noFill/>
          </a:ln>
        </p:spPr>
      </p:pic>
    </p:spTree>
    <p:extLst>
      <p:ext uri="{BB962C8B-B14F-4D97-AF65-F5344CB8AC3E}">
        <p14:creationId xmlns:p14="http://schemas.microsoft.com/office/powerpoint/2010/main" val="323727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22"/>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22"/>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22"/>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22"/>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22"/>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22"/>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22"/>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22"/>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22"/>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22"/>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22"/>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22"/>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22"/>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22"/>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22"/>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22"/>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p22"/>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22"/>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22"/>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22"/>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22"/>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22"/>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22"/>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22"/>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22"/>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22"/>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22"/>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22"/>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22"/>
          <p:cNvSpPr txBox="1">
            <a:spLocks noGrp="1"/>
          </p:cNvSpPr>
          <p:nvPr>
            <p:ph type="title"/>
          </p:nvPr>
        </p:nvSpPr>
        <p:spPr>
          <a:xfrm>
            <a:off x="2018825" y="430225"/>
            <a:ext cx="6402300" cy="1234200"/>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2400" b="0"/>
              <a:t>🎄</a:t>
            </a:r>
            <a:r>
              <a:rPr lang="en-GB" sz="2400"/>
              <a:t> </a:t>
            </a:r>
            <a:r>
              <a:rPr lang="en-GB" sz="3200"/>
              <a:t>Making your house smell more            festive </a:t>
            </a:r>
            <a:r>
              <a:rPr lang="en-GB" sz="3200" b="0"/>
              <a:t> </a:t>
            </a:r>
            <a:r>
              <a:rPr lang="en-GB" sz="2400" b="0"/>
              <a:t>🎄</a:t>
            </a:r>
            <a:br>
              <a:rPr lang="en-GB" sz="2400" b="0" i="1"/>
            </a:br>
            <a:endParaRPr sz="3200" b="0" i="1"/>
          </a:p>
        </p:txBody>
      </p:sp>
      <p:sp>
        <p:nvSpPr>
          <p:cNvPr id="245" name="Google Shape;245;p22"/>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246" name="Google Shape;246;p22"/>
          <p:cNvSpPr txBox="1"/>
          <p:nvPr/>
        </p:nvSpPr>
        <p:spPr>
          <a:xfrm>
            <a:off x="2011225" y="1664425"/>
            <a:ext cx="65739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b="1"/>
              <a:t>Christmas cards and wrapping paper </a:t>
            </a:r>
            <a:r>
              <a:rPr lang="en-GB" sz="2100"/>
              <a:t>- try adding a drop of your favourite Christmas oil to the corner of the wrapping paper. </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Also you can dab some on gift tags and inside Christmas cards.</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Alternatively leave the wrapping paper or cards overnight in a sealed bag with a cotton ball to which two drops of essential oil have been added.</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b="1"/>
              <a:t>Wreaths and table decorations</a:t>
            </a:r>
            <a:r>
              <a:rPr lang="en-GB" sz="2100"/>
              <a:t> - try adding a few drops of essential oil to them to make them smell festive.</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b="1"/>
              <a:t>Christmas decorations</a:t>
            </a:r>
            <a:r>
              <a:rPr lang="en-GB" sz="2100"/>
              <a:t> - Enhance Christmas decorations like pinecones, felt ornaments, and fabric stockings with a touch of your favourite aromas.</a:t>
            </a:r>
            <a:endParaRPr sz="1700"/>
          </a:p>
        </p:txBody>
      </p:sp>
      <p:pic>
        <p:nvPicPr>
          <p:cNvPr id="247" name="Google Shape;247;p22"/>
          <p:cNvPicPr preferRelativeResize="0"/>
          <p:nvPr/>
        </p:nvPicPr>
        <p:blipFill rotWithShape="1">
          <a:blip r:embed="rId5">
            <a:alphaModFix/>
          </a:blip>
          <a:srcRect l="34616" r="34616"/>
          <a:stretch/>
        </p:blipFill>
        <p:spPr>
          <a:xfrm>
            <a:off x="8741550" y="0"/>
            <a:ext cx="2279925" cy="756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3"/>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5" name="Google Shape;255;p23"/>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23"/>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23"/>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23"/>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23"/>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3"/>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3"/>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3"/>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3"/>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3"/>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3"/>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3"/>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23"/>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23"/>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3"/>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23"/>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23"/>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23"/>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23"/>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23"/>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23"/>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23"/>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23"/>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23"/>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23"/>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23"/>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23"/>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23"/>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23"/>
          <p:cNvSpPr txBox="1">
            <a:spLocks noGrp="1"/>
          </p:cNvSpPr>
          <p:nvPr>
            <p:ph type="title"/>
          </p:nvPr>
        </p:nvSpPr>
        <p:spPr>
          <a:xfrm>
            <a:off x="2018825" y="430225"/>
            <a:ext cx="63948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🎄Room Sprays🎄</a:t>
            </a:r>
            <a:br>
              <a:rPr lang="en-GB" sz="2400" b="0" i="1"/>
            </a:br>
            <a:endParaRPr sz="3200" b="0"/>
          </a:p>
        </p:txBody>
      </p:sp>
      <p:sp>
        <p:nvSpPr>
          <p:cNvPr id="284" name="Google Shape;284;p23"/>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285" name="Google Shape;285;p23"/>
          <p:cNvSpPr txBox="1"/>
          <p:nvPr/>
        </p:nvSpPr>
        <p:spPr>
          <a:xfrm>
            <a:off x="2011234" y="1550793"/>
            <a:ext cx="66696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a:t>Use hydrolats and blends of hydrolats to </a:t>
            </a:r>
            <a:endParaRPr sz="2400"/>
          </a:p>
          <a:p>
            <a:pPr marL="0" marR="0" lvl="0" indent="0" algn="l" rtl="0">
              <a:lnSpc>
                <a:spcPct val="100000"/>
              </a:lnSpc>
              <a:spcBef>
                <a:spcPts val="0"/>
              </a:spcBef>
              <a:spcAft>
                <a:spcPts val="0"/>
              </a:spcAft>
              <a:buClr>
                <a:srgbClr val="000000"/>
              </a:buClr>
              <a:buSzPts val="1800"/>
              <a:buFont typeface="Arial"/>
              <a:buNone/>
            </a:pPr>
            <a:r>
              <a:rPr lang="en-GB" sz="2400"/>
              <a:t>create an atmosphere or disinfect a room you can also add some essential oil to the blend:</a:t>
            </a:r>
            <a:endParaRPr sz="2400"/>
          </a:p>
          <a:p>
            <a:pPr marL="0" marR="0" lvl="0" indent="0" algn="l" rtl="0">
              <a:lnSpc>
                <a:spcPct val="100000"/>
              </a:lnSpc>
              <a:spcBef>
                <a:spcPts val="0"/>
              </a:spcBef>
              <a:spcAft>
                <a:spcPts val="0"/>
              </a:spcAft>
              <a:buClr>
                <a:srgbClr val="000000"/>
              </a:buClr>
              <a:buSzPts val="1800"/>
              <a:buFont typeface="Arial"/>
              <a:buNone/>
            </a:pPr>
            <a:endParaRPr sz="2400"/>
          </a:p>
          <a:p>
            <a:pPr marL="0" marR="0" lvl="0" indent="0" algn="l" rtl="0">
              <a:lnSpc>
                <a:spcPct val="100000"/>
              </a:lnSpc>
              <a:spcBef>
                <a:spcPts val="0"/>
              </a:spcBef>
              <a:spcAft>
                <a:spcPts val="0"/>
              </a:spcAft>
              <a:buClr>
                <a:srgbClr val="000000"/>
              </a:buClr>
              <a:buSzPts val="1800"/>
              <a:buFont typeface="Arial"/>
              <a:buNone/>
            </a:pPr>
            <a:r>
              <a:rPr lang="en-GB" sz="2400"/>
              <a:t>Frankincense</a:t>
            </a:r>
            <a:endParaRPr sz="2400"/>
          </a:p>
          <a:p>
            <a:pPr marL="0" marR="0" lvl="0" indent="0" algn="l" rtl="0">
              <a:lnSpc>
                <a:spcPct val="100000"/>
              </a:lnSpc>
              <a:spcBef>
                <a:spcPts val="0"/>
              </a:spcBef>
              <a:spcAft>
                <a:spcPts val="0"/>
              </a:spcAft>
              <a:buClr>
                <a:srgbClr val="000000"/>
              </a:buClr>
              <a:buSzPts val="1800"/>
              <a:buFont typeface="Arial"/>
              <a:buNone/>
            </a:pPr>
            <a:r>
              <a:rPr lang="en-GB" sz="2400"/>
              <a:t>Myrrh</a:t>
            </a:r>
            <a:endParaRPr sz="2400"/>
          </a:p>
          <a:p>
            <a:pPr marL="0" marR="0" lvl="0" indent="0" algn="l" rtl="0">
              <a:lnSpc>
                <a:spcPct val="100000"/>
              </a:lnSpc>
              <a:spcBef>
                <a:spcPts val="0"/>
              </a:spcBef>
              <a:spcAft>
                <a:spcPts val="0"/>
              </a:spcAft>
              <a:buClr>
                <a:srgbClr val="000000"/>
              </a:buClr>
              <a:buSzPts val="1800"/>
              <a:buFont typeface="Arial"/>
              <a:buNone/>
            </a:pPr>
            <a:r>
              <a:rPr lang="en-GB" sz="2400"/>
              <a:t>Oregano</a:t>
            </a:r>
            <a:endParaRPr sz="2400"/>
          </a:p>
          <a:p>
            <a:pPr marL="0" marR="0" lvl="0" indent="0" algn="l" rtl="0">
              <a:lnSpc>
                <a:spcPct val="100000"/>
              </a:lnSpc>
              <a:spcBef>
                <a:spcPts val="0"/>
              </a:spcBef>
              <a:spcAft>
                <a:spcPts val="0"/>
              </a:spcAft>
              <a:buClr>
                <a:srgbClr val="000000"/>
              </a:buClr>
              <a:buSzPts val="1800"/>
              <a:buFont typeface="Arial"/>
              <a:buNone/>
            </a:pPr>
            <a:r>
              <a:rPr lang="en-GB" sz="2400"/>
              <a:t>Rosemary</a:t>
            </a:r>
            <a:endParaRPr sz="2400"/>
          </a:p>
          <a:p>
            <a:pPr marL="0" marR="0" lvl="0" indent="0" algn="l" rtl="0">
              <a:lnSpc>
                <a:spcPct val="100000"/>
              </a:lnSpc>
              <a:spcBef>
                <a:spcPts val="0"/>
              </a:spcBef>
              <a:spcAft>
                <a:spcPts val="0"/>
              </a:spcAft>
              <a:buClr>
                <a:srgbClr val="000000"/>
              </a:buClr>
              <a:buSzPts val="1800"/>
              <a:buFont typeface="Arial"/>
              <a:buNone/>
            </a:pPr>
            <a:r>
              <a:rPr lang="en-GB" sz="2400"/>
              <a:t>Thyme</a:t>
            </a:r>
            <a:endParaRPr sz="2400"/>
          </a:p>
          <a:p>
            <a:pPr marL="0" marR="0" lvl="0" indent="0" algn="l" rtl="0">
              <a:lnSpc>
                <a:spcPct val="100000"/>
              </a:lnSpc>
              <a:spcBef>
                <a:spcPts val="0"/>
              </a:spcBef>
              <a:spcAft>
                <a:spcPts val="0"/>
              </a:spcAft>
              <a:buClr>
                <a:srgbClr val="000000"/>
              </a:buClr>
              <a:buSzPts val="1800"/>
              <a:buFont typeface="Arial"/>
              <a:buNone/>
            </a:pPr>
            <a:r>
              <a:rPr lang="en-GB" sz="2400"/>
              <a:t>Tea tree</a:t>
            </a:r>
            <a:endParaRPr sz="2400"/>
          </a:p>
          <a:p>
            <a:pPr marL="0" marR="0" lvl="0" indent="0" algn="l" rtl="0">
              <a:lnSpc>
                <a:spcPct val="100000"/>
              </a:lnSpc>
              <a:spcBef>
                <a:spcPts val="0"/>
              </a:spcBef>
              <a:spcAft>
                <a:spcPts val="0"/>
              </a:spcAft>
              <a:buClr>
                <a:srgbClr val="000000"/>
              </a:buClr>
              <a:buSzPts val="1800"/>
              <a:buFont typeface="Arial"/>
              <a:buNone/>
            </a:pPr>
            <a:endParaRPr sz="2100"/>
          </a:p>
        </p:txBody>
      </p:sp>
      <p:pic>
        <p:nvPicPr>
          <p:cNvPr id="286" name="Google Shape;286;p23"/>
          <p:cNvPicPr preferRelativeResize="0"/>
          <p:nvPr/>
        </p:nvPicPr>
        <p:blipFill rotWithShape="1">
          <a:blip r:embed="rId5">
            <a:alphaModFix/>
          </a:blip>
          <a:srcRect l="38976" r="38978"/>
          <a:stretch/>
        </p:blipFill>
        <p:spPr>
          <a:xfrm>
            <a:off x="8413475" y="0"/>
            <a:ext cx="2279924" cy="7562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p:nvPr/>
        </p:nvSpPr>
        <p:spPr>
          <a:xfrm>
            <a:off x="0" y="0"/>
            <a:ext cx="1803300" cy="7563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4" name="Google Shape;294;p24"/>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24"/>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24"/>
          <p:cNvSpPr/>
          <p:nvPr/>
        </p:nvSpPr>
        <p:spPr>
          <a:xfrm>
            <a:off x="419163" y="540004"/>
            <a:ext cx="971100" cy="8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24"/>
          <p:cNvSpPr/>
          <p:nvPr/>
        </p:nvSpPr>
        <p:spPr>
          <a:xfrm>
            <a:off x="473780" y="1215607"/>
            <a:ext cx="353059" cy="149859"/>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24"/>
          <p:cNvSpPr/>
          <p:nvPr/>
        </p:nvSpPr>
        <p:spPr>
          <a:xfrm>
            <a:off x="989970" y="1209841"/>
            <a:ext cx="353059" cy="149859"/>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24"/>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24"/>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1" name="Google Shape;301;p24"/>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24"/>
          <p:cNvSpPr/>
          <p:nvPr/>
        </p:nvSpPr>
        <p:spPr>
          <a:xfrm>
            <a:off x="705891" y="838437"/>
            <a:ext cx="200659"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4"/>
          <p:cNvSpPr/>
          <p:nvPr/>
        </p:nvSpPr>
        <p:spPr>
          <a:xfrm>
            <a:off x="906170" y="838437"/>
            <a:ext cx="200659"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4"/>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4"/>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4"/>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4"/>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4"/>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4"/>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4"/>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24"/>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24"/>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24"/>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24"/>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24"/>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24"/>
          <p:cNvSpPr/>
          <p:nvPr/>
        </p:nvSpPr>
        <p:spPr>
          <a:xfrm>
            <a:off x="904871" y="754905"/>
            <a:ext cx="289559"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24"/>
          <p:cNvSpPr/>
          <p:nvPr/>
        </p:nvSpPr>
        <p:spPr>
          <a:xfrm>
            <a:off x="615441" y="754903"/>
            <a:ext cx="289559"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24"/>
          <p:cNvSpPr/>
          <p:nvPr/>
        </p:nvSpPr>
        <p:spPr>
          <a:xfrm>
            <a:off x="616468" y="786751"/>
            <a:ext cx="290194"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24"/>
          <p:cNvSpPr/>
          <p:nvPr/>
        </p:nvSpPr>
        <p:spPr>
          <a:xfrm>
            <a:off x="906170" y="786745"/>
            <a:ext cx="289559"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24"/>
          <p:cNvSpPr/>
          <p:nvPr/>
        </p:nvSpPr>
        <p:spPr>
          <a:xfrm>
            <a:off x="612278" y="743164"/>
            <a:ext cx="588010" cy="52070"/>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24"/>
          <p:cNvSpPr/>
          <p:nvPr/>
        </p:nvSpPr>
        <p:spPr>
          <a:xfrm>
            <a:off x="569511" y="1066960"/>
            <a:ext cx="669900" cy="109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24"/>
          <p:cNvSpPr txBox="1">
            <a:spLocks noGrp="1"/>
          </p:cNvSpPr>
          <p:nvPr>
            <p:ph type="title"/>
          </p:nvPr>
        </p:nvSpPr>
        <p:spPr>
          <a:xfrm>
            <a:off x="2018825" y="430225"/>
            <a:ext cx="6394800" cy="444900"/>
          </a:xfrm>
          <a:prstGeom prst="rect">
            <a:avLst/>
          </a:prstGeom>
          <a:noFill/>
          <a:ln>
            <a:noFill/>
          </a:ln>
        </p:spPr>
        <p:txBody>
          <a:bodyPr spcFirstLastPara="1" wrap="square" lIns="0" tIns="12700" rIns="0" bIns="0" anchor="t" anchorCtr="0">
            <a:noAutofit/>
          </a:bodyPr>
          <a:lstStyle/>
          <a:p>
            <a:pPr marL="12698" lvl="0" indent="0" algn="l" rtl="0">
              <a:lnSpc>
                <a:spcPct val="100000"/>
              </a:lnSpc>
              <a:spcBef>
                <a:spcPts val="0"/>
              </a:spcBef>
              <a:spcAft>
                <a:spcPts val="0"/>
              </a:spcAft>
              <a:buSzPts val="1400"/>
              <a:buNone/>
            </a:pPr>
            <a:r>
              <a:rPr lang="en-GB" sz="3200"/>
              <a:t>🎄Don’t forget diffusers!🎄</a:t>
            </a:r>
            <a:br>
              <a:rPr lang="en-GB" sz="2400" b="0" i="1"/>
            </a:br>
            <a:endParaRPr sz="3200" b="0"/>
          </a:p>
        </p:txBody>
      </p:sp>
      <p:sp>
        <p:nvSpPr>
          <p:cNvPr id="323" name="Google Shape;323;p24"/>
          <p:cNvSpPr txBox="1"/>
          <p:nvPr/>
        </p:nvSpPr>
        <p:spPr>
          <a:xfrm>
            <a:off x="397390" y="1401585"/>
            <a:ext cx="1014000" cy="543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324" name="Google Shape;324;p24"/>
          <p:cNvSpPr txBox="1"/>
          <p:nvPr/>
        </p:nvSpPr>
        <p:spPr>
          <a:xfrm>
            <a:off x="2011226" y="1550800"/>
            <a:ext cx="6219900" cy="489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a:t>Diffusers are a great way to perfume and deodorise your home.</a:t>
            </a:r>
            <a:endParaRPr sz="2400"/>
          </a:p>
          <a:p>
            <a:pPr marL="0" marR="0" lvl="0" indent="0" algn="l" rtl="0">
              <a:lnSpc>
                <a:spcPct val="100000"/>
              </a:lnSpc>
              <a:spcBef>
                <a:spcPts val="0"/>
              </a:spcBef>
              <a:spcAft>
                <a:spcPts val="0"/>
              </a:spcAft>
              <a:buClr>
                <a:srgbClr val="000000"/>
              </a:buClr>
              <a:buSzPts val="1800"/>
              <a:buFont typeface="Arial"/>
              <a:buNone/>
            </a:pPr>
            <a:endParaRPr sz="2400"/>
          </a:p>
          <a:p>
            <a:pPr marL="0" marR="0" lvl="0" indent="0" algn="l" rtl="0">
              <a:lnSpc>
                <a:spcPct val="100000"/>
              </a:lnSpc>
              <a:spcBef>
                <a:spcPts val="0"/>
              </a:spcBef>
              <a:spcAft>
                <a:spcPts val="0"/>
              </a:spcAft>
              <a:buClr>
                <a:srgbClr val="000000"/>
              </a:buClr>
              <a:buSzPts val="1800"/>
              <a:buFont typeface="Arial"/>
              <a:buNone/>
            </a:pPr>
            <a:r>
              <a:rPr lang="en-GB" sz="2400"/>
              <a:t>Try a reed diffuser which will fill your home with the fragrance for weeks. Penny Price’s Christmas reed diffuser contains cinnamon, sweet orange, pine and nutmeg.</a:t>
            </a:r>
            <a:endParaRPr sz="2400"/>
          </a:p>
          <a:p>
            <a:pPr marL="0" marR="0" lvl="0" indent="0" algn="l" rtl="0">
              <a:lnSpc>
                <a:spcPct val="100000"/>
              </a:lnSpc>
              <a:spcBef>
                <a:spcPts val="0"/>
              </a:spcBef>
              <a:spcAft>
                <a:spcPts val="0"/>
              </a:spcAft>
              <a:buClr>
                <a:srgbClr val="000000"/>
              </a:buClr>
              <a:buSzPts val="1800"/>
              <a:buFont typeface="Arial"/>
              <a:buNone/>
            </a:pPr>
            <a:endParaRPr sz="2400"/>
          </a:p>
          <a:p>
            <a:pPr marL="0" marR="0" lvl="0" indent="0" algn="l" rtl="0">
              <a:lnSpc>
                <a:spcPct val="100000"/>
              </a:lnSpc>
              <a:spcBef>
                <a:spcPts val="0"/>
              </a:spcBef>
              <a:spcAft>
                <a:spcPts val="0"/>
              </a:spcAft>
              <a:buClr>
                <a:srgbClr val="000000"/>
              </a:buClr>
              <a:buSzPts val="1800"/>
              <a:buFont typeface="Arial"/>
              <a:buNone/>
            </a:pPr>
            <a:r>
              <a:rPr lang="en-GB" sz="2400"/>
              <a:t>An electric diffuser humidifies the air around you while scenting your home. Most will automatically switch off when the water falls below a certain level for your safety.</a:t>
            </a:r>
            <a:endParaRPr sz="2400"/>
          </a:p>
          <a:p>
            <a:pPr marL="0" marR="0" lvl="0" indent="0" algn="l" rtl="0">
              <a:lnSpc>
                <a:spcPct val="100000"/>
              </a:lnSpc>
              <a:spcBef>
                <a:spcPts val="0"/>
              </a:spcBef>
              <a:spcAft>
                <a:spcPts val="0"/>
              </a:spcAft>
              <a:buClr>
                <a:srgbClr val="000000"/>
              </a:buClr>
              <a:buSzPts val="1800"/>
              <a:buFont typeface="Arial"/>
              <a:buNone/>
            </a:pPr>
            <a:endParaRPr sz="2400"/>
          </a:p>
        </p:txBody>
      </p:sp>
      <p:pic>
        <p:nvPicPr>
          <p:cNvPr id="325" name="Google Shape;325;p24"/>
          <p:cNvPicPr preferRelativeResize="0"/>
          <p:nvPr/>
        </p:nvPicPr>
        <p:blipFill rotWithShape="1">
          <a:blip r:embed="rId5">
            <a:alphaModFix/>
          </a:blip>
          <a:srcRect l="23161" r="23161"/>
          <a:stretch/>
        </p:blipFill>
        <p:spPr>
          <a:xfrm>
            <a:off x="8413475" y="0"/>
            <a:ext cx="2279923" cy="756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5" descr="closeup photo of baubles on christmas tree"/>
          <p:cNvPicPr preferRelativeResize="0"/>
          <p:nvPr/>
        </p:nvPicPr>
        <p:blipFill rotWithShape="1">
          <a:blip r:embed="rId3">
            <a:alphaModFix amt="85000"/>
          </a:blip>
          <a:srcRect l="21440"/>
          <a:stretch/>
        </p:blipFill>
        <p:spPr>
          <a:xfrm>
            <a:off x="1802066" y="297"/>
            <a:ext cx="8907279" cy="7562553"/>
          </a:xfrm>
          <a:prstGeom prst="rect">
            <a:avLst/>
          </a:prstGeom>
          <a:noFill/>
          <a:ln>
            <a:noFill/>
          </a:ln>
        </p:spPr>
      </p:pic>
      <p:sp>
        <p:nvSpPr>
          <p:cNvPr id="333" name="Google Shape;333;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4" name="Google Shape;334;p25"/>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8" name="Google Shape;348;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1" name="Google Shape;351;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2" name="Google Shape;352;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25"/>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Saturday Club</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chemeClr val="dk1"/>
                </a:solidFill>
                <a:latin typeface="Lato"/>
                <a:ea typeface="Lato"/>
                <a:cs typeface="Lato"/>
                <a:sym typeface="Lato"/>
              </a:rPr>
              <a:t>December </a:t>
            </a:r>
            <a:r>
              <a:rPr lang="en-GB" sz="800" b="1">
                <a:solidFill>
                  <a:schemeClr val="dk1"/>
                </a:solidFill>
                <a:latin typeface="Lato"/>
                <a:ea typeface="Lato"/>
                <a:cs typeface="Lato"/>
                <a:sym typeface="Lato"/>
              </a:rPr>
              <a:t>2024</a:t>
            </a:r>
            <a:endParaRPr sz="800" b="0" i="0" u="none" strike="noStrike" cap="none">
              <a:solidFill>
                <a:schemeClr val="dk1"/>
              </a:solidFill>
              <a:latin typeface="Lato Black"/>
              <a:ea typeface="Lato Black"/>
              <a:cs typeface="Lato Black"/>
              <a:sym typeface="Lato Black"/>
            </a:endParaRPr>
          </a:p>
        </p:txBody>
      </p:sp>
      <p:sp>
        <p:nvSpPr>
          <p:cNvPr id="361" name="Google Shape;361;p25"/>
          <p:cNvSpPr/>
          <p:nvPr/>
        </p:nvSpPr>
        <p:spPr>
          <a:xfrm>
            <a:off x="1802065" y="2398880"/>
            <a:ext cx="8907275" cy="9922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2" name="Google Shape;362;p25"/>
          <p:cNvSpPr txBox="1"/>
          <p:nvPr/>
        </p:nvSpPr>
        <p:spPr>
          <a:xfrm>
            <a:off x="1982325" y="2673125"/>
            <a:ext cx="8381100" cy="443700"/>
          </a:xfrm>
          <a:prstGeom prst="rect">
            <a:avLst/>
          </a:prstGeom>
          <a:noFill/>
          <a:ln>
            <a:noFill/>
          </a:ln>
        </p:spPr>
        <p:txBody>
          <a:bodyPr spcFirstLastPara="1" wrap="square" lIns="0" tIns="12700" rIns="0" bIns="0" anchor="t" anchorCtr="0">
            <a:noAutofit/>
          </a:bodyPr>
          <a:lstStyle/>
          <a:p>
            <a:pPr marL="12699" marR="0" lvl="0" indent="0" algn="l" rtl="0">
              <a:lnSpc>
                <a:spcPct val="100000"/>
              </a:lnSpc>
              <a:spcBef>
                <a:spcPts val="0"/>
              </a:spcBef>
              <a:spcAft>
                <a:spcPts val="0"/>
              </a:spcAft>
              <a:buClr>
                <a:srgbClr val="000000"/>
              </a:buClr>
              <a:buSzPts val="1400"/>
              <a:buFont typeface="Arial"/>
              <a:buNone/>
            </a:pPr>
            <a:r>
              <a:rPr lang="en-GB" sz="3200" b="1" i="0" u="none" strike="noStrike" cap="none">
                <a:solidFill>
                  <a:schemeClr val="dk1"/>
                </a:solidFill>
                <a:latin typeface="Lato"/>
                <a:ea typeface="Lato"/>
                <a:cs typeface="Lato"/>
                <a:sym typeface="Lato"/>
              </a:rPr>
              <a:t>A Selection of Essential Oils for Christmas</a:t>
            </a:r>
            <a:endParaRPr sz="2000" b="1"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0" name="Google Shape;370;p26"/>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26"/>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26"/>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26"/>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6"/>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6"/>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6"/>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6"/>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6"/>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26"/>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6"/>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26"/>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6"/>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3" name="Google Shape;383;p26"/>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26"/>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26"/>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26"/>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7" name="Google Shape;387;p26"/>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26"/>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26"/>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26"/>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1" name="Google Shape;391;p26"/>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26"/>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26"/>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26"/>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26"/>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6" name="Google Shape;396;p26"/>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26"/>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26"/>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Tangerine</a:t>
            </a:r>
            <a:br>
              <a:rPr lang="en-GB" sz="3200"/>
            </a:br>
            <a:r>
              <a:rPr lang="en-GB" sz="2400" b="0" i="1"/>
              <a:t>(Citrus reticulata blanco)</a:t>
            </a:r>
            <a:br>
              <a:rPr lang="en-GB" sz="2400" b="0" i="1"/>
            </a:br>
            <a:endParaRPr sz="3200" b="0" i="1"/>
          </a:p>
        </p:txBody>
      </p:sp>
      <p:sp>
        <p:nvSpPr>
          <p:cNvPr id="399" name="Google Shape;399;p26"/>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400" name="Google Shape;400;p26"/>
          <p:cNvSpPr txBox="1"/>
          <p:nvPr/>
        </p:nvSpPr>
        <p:spPr>
          <a:xfrm>
            <a:off x="2011234" y="1550793"/>
            <a:ext cx="6669600" cy="558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100"/>
              <a:t>Tangerine is a variety of the same species as mandarin so they are very similar. Tangerines are harvested in November making them perfect for this season</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The oil is very gentle and safe with a light, tangy scent suitable for everyone.</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Physically and mentally it is cleansing, uplifting and refreshing.</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In common with all citrus oils it has a tonic but calming effect on the digestive system and can be used for flatulence.</a:t>
            </a:r>
            <a:endParaRPr sz="2100"/>
          </a:p>
          <a:p>
            <a:pPr marL="0" marR="0" lvl="0" indent="0" algn="l" rtl="0">
              <a:lnSpc>
                <a:spcPct val="100000"/>
              </a:lnSpc>
              <a:spcBef>
                <a:spcPts val="0"/>
              </a:spcBef>
              <a:spcAft>
                <a:spcPts val="0"/>
              </a:spcAft>
              <a:buClr>
                <a:srgbClr val="000000"/>
              </a:buClr>
              <a:buSzPts val="1800"/>
              <a:buFont typeface="Arial"/>
              <a:buNone/>
            </a:pPr>
            <a:endParaRPr sz="2100"/>
          </a:p>
          <a:p>
            <a:pPr marL="0" marR="0" lvl="0" indent="0" algn="l" rtl="0">
              <a:lnSpc>
                <a:spcPct val="100000"/>
              </a:lnSpc>
              <a:spcBef>
                <a:spcPts val="0"/>
              </a:spcBef>
              <a:spcAft>
                <a:spcPts val="0"/>
              </a:spcAft>
              <a:buClr>
                <a:srgbClr val="000000"/>
              </a:buClr>
              <a:buSzPts val="1800"/>
              <a:buFont typeface="Arial"/>
              <a:buNone/>
            </a:pPr>
            <a:r>
              <a:rPr lang="en-GB" sz="2100"/>
              <a:t>It is also an astringent so is recommended for acne, congested and oily skin.</a:t>
            </a:r>
            <a:endParaRPr sz="2100"/>
          </a:p>
        </p:txBody>
      </p:sp>
      <p:pic>
        <p:nvPicPr>
          <p:cNvPr id="401" name="Google Shape;401;p26"/>
          <p:cNvPicPr preferRelativeResize="0"/>
          <p:nvPr/>
        </p:nvPicPr>
        <p:blipFill rotWithShape="1">
          <a:blip r:embed="rId5">
            <a:alphaModFix/>
          </a:blip>
          <a:srcRect l="41090" r="41089"/>
          <a:stretch/>
        </p:blipFill>
        <p:spPr>
          <a:xfrm>
            <a:off x="8896486" y="0"/>
            <a:ext cx="1796915" cy="7562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7"/>
          <p:cNvSpPr/>
          <p:nvPr/>
        </p:nvSpPr>
        <p:spPr>
          <a:xfrm>
            <a:off x="0" y="0"/>
            <a:ext cx="1803171" cy="75628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p27"/>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27"/>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27"/>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27"/>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p27"/>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27"/>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5" name="Google Shape;415;p27"/>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6" name="Google Shape;416;p27"/>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7" name="Google Shape;417;p27"/>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8" name="Google Shape;418;p27"/>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9" name="Google Shape;419;p27"/>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27"/>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27"/>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27"/>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27"/>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27"/>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27"/>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27"/>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7" name="Google Shape;427;p27"/>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27"/>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27"/>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27"/>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1" name="Google Shape;431;p27"/>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27"/>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3" name="Google Shape;433;p27"/>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27"/>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5" name="Google Shape;435;p27"/>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27"/>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7" name="Google Shape;437;p27"/>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a:t>Canadian Balsam</a:t>
            </a:r>
            <a:br>
              <a:rPr lang="en-GB" sz="3200"/>
            </a:br>
            <a:r>
              <a:rPr lang="en-GB" sz="2400" b="0" i="1"/>
              <a:t>(</a:t>
            </a:r>
            <a:r>
              <a:rPr lang="en-GB" sz="2500" b="0" i="1"/>
              <a:t>Abies balsamea</a:t>
            </a:r>
            <a:r>
              <a:rPr lang="en-GB" sz="2400" b="0" i="1"/>
              <a:t>)</a:t>
            </a:r>
            <a:br>
              <a:rPr lang="en-GB" sz="2400" b="0" i="1"/>
            </a:br>
            <a:endParaRPr sz="3200" b="0" i="1"/>
          </a:p>
        </p:txBody>
      </p:sp>
      <p:sp>
        <p:nvSpPr>
          <p:cNvPr id="438" name="Google Shape;438;p27"/>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rgbClr val="928989"/>
                </a:solidFill>
                <a:latin typeface="Lato"/>
                <a:ea typeface="Lato"/>
                <a:cs typeface="Lato"/>
                <a:sym typeface="Lato"/>
              </a:rPr>
              <a:t>Penny Price Academy</a:t>
            </a:r>
            <a:endParaRPr sz="800" b="0" i="0" u="none" strike="noStrike" cap="none">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Saturday Club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a:solidFill>
                  <a:srgbClr val="000000"/>
                </a:solidFill>
                <a:latin typeface="Lato"/>
                <a:ea typeface="Lato"/>
                <a:cs typeface="Lato"/>
                <a:sym typeface="Lato"/>
              </a:rPr>
              <a:t>December </a:t>
            </a:r>
            <a:r>
              <a:rPr lang="en-GB" sz="800" b="1">
                <a:latin typeface="Lato"/>
                <a:ea typeface="Lato"/>
                <a:cs typeface="Lato"/>
                <a:sym typeface="Lato"/>
              </a:rPr>
              <a:t>2024</a:t>
            </a:r>
            <a:endParaRPr sz="800" b="0" i="0" u="none" strike="noStrike" cap="none">
              <a:solidFill>
                <a:srgbClr val="000000"/>
              </a:solidFill>
              <a:latin typeface="Lato Black"/>
              <a:ea typeface="Lato Black"/>
              <a:cs typeface="Lato Black"/>
              <a:sym typeface="Lato Black"/>
            </a:endParaRPr>
          </a:p>
        </p:txBody>
      </p:sp>
      <p:sp>
        <p:nvSpPr>
          <p:cNvPr id="439" name="Google Shape;439;p27"/>
          <p:cNvSpPr txBox="1"/>
          <p:nvPr/>
        </p:nvSpPr>
        <p:spPr>
          <a:xfrm>
            <a:off x="2011234" y="1550793"/>
            <a:ext cx="6669600" cy="4833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200"/>
              <a:t>The Canadian Balsam tree is native to Canada where is cut and sold for Christmas trees.</a:t>
            </a:r>
            <a:endParaRPr sz="2200"/>
          </a:p>
          <a:p>
            <a:pPr marL="0" lvl="0" indent="0" algn="l" rtl="0">
              <a:spcBef>
                <a:spcPts val="0"/>
              </a:spcBef>
              <a:spcAft>
                <a:spcPts val="0"/>
              </a:spcAft>
              <a:buClr>
                <a:schemeClr val="dk1"/>
              </a:buClr>
              <a:buSzPts val="1100"/>
              <a:buFont typeface="Arial"/>
              <a:buNone/>
            </a:pPr>
            <a:endParaRPr sz="2200"/>
          </a:p>
          <a:p>
            <a:pPr marL="0" lvl="0" indent="0" algn="l" rtl="0">
              <a:spcBef>
                <a:spcPts val="0"/>
              </a:spcBef>
              <a:spcAft>
                <a:spcPts val="0"/>
              </a:spcAft>
              <a:buClr>
                <a:schemeClr val="dk1"/>
              </a:buClr>
              <a:buSzPts val="1100"/>
              <a:buFont typeface="Arial"/>
              <a:buNone/>
            </a:pPr>
            <a:r>
              <a:rPr lang="en-GB" sz="2200"/>
              <a:t>The main chemical constituents found in Balsam Fir are Beta-pinene and Alpha-pinene, which are very cleansing. When diffused it will help to purify the air in the room.  It is also said to be cleansing for the skin. </a:t>
            </a:r>
            <a:endParaRPr sz="2200"/>
          </a:p>
          <a:p>
            <a:pPr marL="0" lvl="0" indent="0" algn="l" rtl="0">
              <a:spcBef>
                <a:spcPts val="0"/>
              </a:spcBef>
              <a:spcAft>
                <a:spcPts val="0"/>
              </a:spcAft>
              <a:buClr>
                <a:schemeClr val="dk1"/>
              </a:buClr>
              <a:buSzPts val="1100"/>
              <a:buFont typeface="Arial"/>
              <a:buNone/>
            </a:pPr>
            <a:endParaRPr sz="2200"/>
          </a:p>
          <a:p>
            <a:pPr marL="0" lvl="0" indent="0" algn="l" rtl="0">
              <a:spcBef>
                <a:spcPts val="0"/>
              </a:spcBef>
              <a:spcAft>
                <a:spcPts val="0"/>
              </a:spcAft>
              <a:buClr>
                <a:schemeClr val="dk1"/>
              </a:buClr>
              <a:buSzPts val="1100"/>
              <a:buFont typeface="Arial"/>
              <a:buNone/>
            </a:pPr>
            <a:r>
              <a:rPr lang="en-GB" sz="2200"/>
              <a:t>The essential oil is soothing for coughs, sore throats, colds, and flu, especially when there is congestion, so it is ideal for this time of year.</a:t>
            </a:r>
            <a:endParaRPr sz="2200"/>
          </a:p>
          <a:p>
            <a:pPr marL="0" lvl="0" indent="0" algn="l" rtl="0">
              <a:spcBef>
                <a:spcPts val="0"/>
              </a:spcBef>
              <a:spcAft>
                <a:spcPts val="0"/>
              </a:spcAft>
              <a:buClr>
                <a:schemeClr val="dk1"/>
              </a:buClr>
              <a:buSzPts val="1100"/>
              <a:buFont typeface="Arial"/>
              <a:buNone/>
            </a:pPr>
            <a:endParaRPr sz="2200"/>
          </a:p>
          <a:p>
            <a:pPr marL="0" lvl="0" indent="0" algn="l" rtl="0">
              <a:spcBef>
                <a:spcPts val="0"/>
              </a:spcBef>
              <a:spcAft>
                <a:spcPts val="0"/>
              </a:spcAft>
              <a:buClr>
                <a:schemeClr val="dk1"/>
              </a:buClr>
              <a:buSzPts val="1100"/>
              <a:buFont typeface="Arial"/>
              <a:buNone/>
            </a:pPr>
            <a:r>
              <a:rPr lang="en-GB" sz="2200"/>
              <a:t>Canadian balsam is also an immunostimulant</a:t>
            </a:r>
            <a:endParaRPr sz="2200"/>
          </a:p>
        </p:txBody>
      </p:sp>
      <p:pic>
        <p:nvPicPr>
          <p:cNvPr id="440" name="Google Shape;440;p27"/>
          <p:cNvPicPr preferRelativeResize="0"/>
          <p:nvPr/>
        </p:nvPicPr>
        <p:blipFill rotWithShape="1">
          <a:blip r:embed="rId5">
            <a:alphaModFix/>
          </a:blip>
          <a:srcRect l="35051" r="35051"/>
          <a:stretch/>
        </p:blipFill>
        <p:spPr>
          <a:xfrm>
            <a:off x="8888822" y="0"/>
            <a:ext cx="1807696" cy="75628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FA069E-5AAE-4D64-8160-2A22002DCD79}">
  <ds:schemaRefs>
    <ds:schemaRef ds:uri="http://schemas.microsoft.com/office/2006/metadata/properties"/>
    <ds:schemaRef ds:uri="http://schemas.microsoft.com/office/infopath/2007/PartnerControls"/>
    <ds:schemaRef ds:uri="41422dd5-22a9-417b-875c-4d533aa28ff6"/>
    <ds:schemaRef ds:uri="ae3ee2c8-d622-4e99-a313-687973a3c8bc"/>
  </ds:schemaRefs>
</ds:datastoreItem>
</file>

<file path=customXml/itemProps2.xml><?xml version="1.0" encoding="utf-8"?>
<ds:datastoreItem xmlns:ds="http://schemas.openxmlformats.org/officeDocument/2006/customXml" ds:itemID="{A32686A1-7FA5-4ED5-9F36-DF7A22F10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6755BE-7F34-4A16-9E6C-E3DE2A92C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3251</Words>
  <Application>Microsoft Office PowerPoint</Application>
  <PresentationFormat>Custom</PresentationFormat>
  <Paragraphs>430</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Lato Black</vt:lpstr>
      <vt:lpstr>Lato</vt:lpstr>
      <vt:lpstr>Lato Light</vt:lpstr>
      <vt:lpstr>Calibri</vt:lpstr>
      <vt:lpstr>Arial</vt:lpstr>
      <vt:lpstr>Noto Sans Symbols</vt:lpstr>
      <vt:lpstr>Office Theme</vt:lpstr>
      <vt:lpstr>Office Theme</vt:lpstr>
      <vt:lpstr>Office Theme</vt:lpstr>
      <vt:lpstr>PowerPoint Presentation</vt:lpstr>
      <vt:lpstr>🎄Why is aromatherapy important at Christmas?🎄</vt:lpstr>
      <vt:lpstr>Using essential oils at Christmas </vt:lpstr>
      <vt:lpstr>🎄 Making your house smell more            festive  🎄 </vt:lpstr>
      <vt:lpstr>🎄Room Sprays🎄 </vt:lpstr>
      <vt:lpstr>🎄Don’t forget diffusers!🎄 </vt:lpstr>
      <vt:lpstr>PowerPoint Presentation</vt:lpstr>
      <vt:lpstr>Tangerine (Citrus reticulata blanco) </vt:lpstr>
      <vt:lpstr>Canadian Balsam (Abies balsamea) </vt:lpstr>
      <vt:lpstr>Canadian Balsam (Abies balsamea) </vt:lpstr>
      <vt:lpstr>Cinnamon Leaf (Cinnamomum verum) </vt:lpstr>
      <vt:lpstr>🎄Christmas blend for wreaths/table decorations🎄  </vt:lpstr>
      <vt:lpstr>Pine (Pinus sylvestris) </vt:lpstr>
      <vt:lpstr>Pine (Pinus sylvestris) </vt:lpstr>
      <vt:lpstr>🎄A beautiful blend to recreate the aromas of Christmas🎄 </vt:lpstr>
      <vt:lpstr>Juniper Berry (Juniperus communis) </vt:lpstr>
      <vt:lpstr>Lemon (Citrus Limon) </vt:lpstr>
      <vt:lpstr>Lemon (Citrus Limon) </vt:lpstr>
      <vt:lpstr>🎄A blend to clean and refresh a room🎄  </vt:lpstr>
      <vt:lpstr>Sweet Orange (Citrus sinensis) </vt:lpstr>
      <vt:lpstr>Sweet Orange (Citrus sinensis) </vt:lpstr>
      <vt:lpstr>Ho (Ho ho!!) Leaf (Cinnamomum camphora c.t. linalool) </vt:lpstr>
      <vt:lpstr>Ho Leaf (Cinnamomum camphora c.t. linalool) </vt:lpstr>
      <vt:lpstr>Cedarwood (Cedrus atlantica) </vt:lpstr>
      <vt:lpstr>🎄Blend to help you sleep🎄  </vt:lpstr>
      <vt:lpstr>Frankincense (Boswellia carterii) </vt:lpstr>
      <vt:lpstr>Frankincense (Boswellia carterii) </vt:lpstr>
      <vt:lpstr>Nutmeg (Myristica fragrans) </vt:lpstr>
      <vt:lpstr>Nutmeg (Myristica fragrans) </vt:lpstr>
      <vt:lpstr>🎄Another Christmas blend for the house 🎄  </vt:lpstr>
      <vt:lpstr>PowerPoint Presentation</vt:lpstr>
      <vt:lpstr>PowerPoint Presentation</vt:lpstr>
      <vt:lpstr>Blend for Joint Pain </vt:lpstr>
      <vt:lpstr>Recommended books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Sales</dc:creator>
  <cp:lastModifiedBy>Kayleigh - Penny Price Aromatherapy</cp:lastModifiedBy>
  <cp:revision>1</cp:revision>
  <dcterms:modified xsi:type="dcterms:W3CDTF">2024-12-11T11:21:15Z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0x0101007803F4D11F50EF4DA1643A5373429B8C</vt:lpwstr>
  </property>
  <property fmtid="{D5CDD505-2E9C-101B-9397-08002B2CF9AE}" pid="3" name="MediaServiceImageTags">
    <vt:lpwstr/>
  </property>
</Properties>
</file>