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 id="214748366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Lst>
  <p:sldSz cy="5143500" cx="9144000"/>
  <p:notesSz cx="6858000" cy="9144000"/>
  <p:embeddedFontLst>
    <p:embeddedFont>
      <p:font typeface="Lato"/>
      <p:regular r:id="rId43"/>
      <p:bold r:id="rId44"/>
      <p:italic r:id="rId45"/>
      <p:boldItalic r:id="rId46"/>
    </p:embeddedFont>
    <p:embeddedFont>
      <p:font typeface="Lato Light"/>
      <p:regular r:id="rId47"/>
      <p:bold r:id="rId48"/>
      <p:italic r:id="rId49"/>
      <p:boldItalic r:id="rId50"/>
    </p:embeddedFont>
    <p:embeddedFont>
      <p:font typeface="Lato Black"/>
      <p:bold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Lato-bold.fntdata"/><Relationship Id="rId43" Type="http://schemas.openxmlformats.org/officeDocument/2006/relationships/font" Target="fonts/Lato-regular.fntdata"/><Relationship Id="rId46" Type="http://schemas.openxmlformats.org/officeDocument/2006/relationships/font" Target="fonts/Lato-boldItalic.fntdata"/><Relationship Id="rId45" Type="http://schemas.openxmlformats.org/officeDocument/2006/relationships/font" Target="fonts/La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LatoLight-bold.fntdata"/><Relationship Id="rId47" Type="http://schemas.openxmlformats.org/officeDocument/2006/relationships/font" Target="fonts/LatoLight-regular.fntdata"/><Relationship Id="rId49" Type="http://schemas.openxmlformats.org/officeDocument/2006/relationships/font" Target="fonts/LatoLight-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LatoBlack-bold.fntdata"/><Relationship Id="rId50" Type="http://schemas.openxmlformats.org/officeDocument/2006/relationships/font" Target="fonts/LatoLight-boldItalic.fntdata"/><Relationship Id="rId52" Type="http://schemas.openxmlformats.org/officeDocument/2006/relationships/font" Target="fonts/LatoBlack-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1:notes"/>
          <p:cNvSpPr txBox="1"/>
          <p:nvPr>
            <p:ph idx="1" type="body"/>
          </p:nvPr>
        </p:nvSpPr>
        <p:spPr>
          <a:xfrm>
            <a:off x="686207" y="4343592"/>
            <a:ext cx="5485586" cy="4115184"/>
          </a:xfrm>
          <a:prstGeom prst="rect">
            <a:avLst/>
          </a:prstGeom>
          <a:noFill/>
          <a:ln>
            <a:noFill/>
          </a:ln>
        </p:spPr>
        <p:txBody>
          <a:bodyPr anchorCtr="0" anchor="t" bIns="81325" lIns="81325" spcFirstLastPara="1" rIns="81325" wrap="square" tIns="81325">
            <a:noAutofit/>
          </a:bodyPr>
          <a:lstStyle/>
          <a:p>
            <a:pPr indent="0" lvl="0" marL="0" rtl="0" algn="l">
              <a:lnSpc>
                <a:spcPct val="100000"/>
              </a:lnSpc>
              <a:spcBef>
                <a:spcPts val="0"/>
              </a:spcBef>
              <a:spcAft>
                <a:spcPts val="0"/>
              </a:spcAft>
              <a:buSzPts val="1100"/>
              <a:buNone/>
            </a:pPr>
            <a:r>
              <a:t/>
            </a:r>
            <a:endParaRPr/>
          </a:p>
        </p:txBody>
      </p:sp>
      <p:sp>
        <p:nvSpPr>
          <p:cNvPr id="101" name="Google Shape;101;p1:notes"/>
          <p:cNvSpPr/>
          <p:nvPr>
            <p:ph idx="2" type="sldImg"/>
          </p:nvPr>
        </p:nvSpPr>
        <p:spPr>
          <a:xfrm>
            <a:off x="198193" y="685529"/>
            <a:ext cx="646161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20428806f6_0_338: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415" name="Google Shape;415;g320428806f6_0_338: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20428806f6_0_489: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452" name="Google Shape;452;g320428806f6_0_489: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20428806f6_0_528: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489" name="Google Shape;489;g320428806f6_0_528: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20428806f6_0_565: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526" name="Google Shape;526;g320428806f6_0_565: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20428806f6_0_603: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563" name="Google Shape;563;g320428806f6_0_603: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320428806f6_0_116: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600" name="Google Shape;600;g320428806f6_0_116: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20428806f6_0_641: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635" name="Google Shape;635;g320428806f6_0_641: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322445b1921_0_80: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673" name="Google Shape;673;g322445b1921_0_80: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3229b6d8dbc_0_42: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711" name="Google Shape;711;g3229b6d8dbc_0_42: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322445b1921_0_117: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749" name="Google Shape;749;g322445b1921_0_117: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notes"/>
          <p:cNvSpPr txBox="1"/>
          <p:nvPr>
            <p:ph idx="1" type="body"/>
          </p:nvPr>
        </p:nvSpPr>
        <p:spPr>
          <a:xfrm>
            <a:off x="616780" y="4032139"/>
            <a:ext cx="4930579" cy="3820108"/>
          </a:xfrm>
          <a:prstGeom prst="rect">
            <a:avLst/>
          </a:prstGeom>
          <a:noFill/>
          <a:ln>
            <a:noFill/>
          </a:ln>
        </p:spPr>
        <p:txBody>
          <a:bodyPr anchorCtr="0" anchor="t" bIns="37225" lIns="74475" spcFirstLastPara="1" rIns="74475" wrap="square" tIns="37225">
            <a:noAutofit/>
          </a:bodyPr>
          <a:lstStyle/>
          <a:p>
            <a:pPr indent="0" lvl="0" marL="0" rtl="0" algn="l">
              <a:lnSpc>
                <a:spcPct val="100000"/>
              </a:lnSpc>
              <a:spcBef>
                <a:spcPts val="0"/>
              </a:spcBef>
              <a:spcAft>
                <a:spcPts val="0"/>
              </a:spcAft>
              <a:buSzPts val="1100"/>
              <a:buNone/>
            </a:pPr>
            <a:r>
              <a:t/>
            </a:r>
            <a:endParaRPr sz="1200"/>
          </a:p>
        </p:txBody>
      </p:sp>
      <p:sp>
        <p:nvSpPr>
          <p:cNvPr id="114" name="Google Shape;114;p2:notes"/>
          <p:cNvSpPr/>
          <p:nvPr>
            <p:ph idx="2" type="sldImg"/>
          </p:nvPr>
        </p:nvSpPr>
        <p:spPr>
          <a:xfrm>
            <a:off x="82939" y="636660"/>
            <a:ext cx="5998261" cy="318329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2:notes"/>
          <p:cNvSpPr txBox="1"/>
          <p:nvPr>
            <p:ph idx="12" type="sldNum"/>
          </p:nvPr>
        </p:nvSpPr>
        <p:spPr>
          <a:xfrm>
            <a:off x="3885115" y="8685267"/>
            <a:ext cx="2970850" cy="456816"/>
          </a:xfrm>
          <a:prstGeom prst="rect">
            <a:avLst/>
          </a:prstGeom>
          <a:noFill/>
          <a:ln>
            <a:noFill/>
          </a:ln>
        </p:spPr>
        <p:txBody>
          <a:bodyPr anchorCtr="0" anchor="b" bIns="40650" lIns="81325" spcFirstLastPara="1" rIns="81325" wrap="square" tIns="406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Calibri"/>
                <a:ea typeface="Calibri"/>
                <a:cs typeface="Calibri"/>
                <a:sym typeface="Calibri"/>
              </a:rPr>
              <a:t>‹#›</a:t>
            </a:fld>
            <a:endParaRPr b="0" i="0" sz="1000" u="none" cap="none" strike="noStrike">
              <a:solidFill>
                <a:schemeClr val="dk1"/>
              </a:solidFill>
              <a:latin typeface="Calibri"/>
              <a:ea typeface="Calibri"/>
              <a:cs typeface="Calibri"/>
              <a:sym typeface="Calibri"/>
            </a:endParaRPr>
          </a:p>
        </p:txBody>
      </p:sp>
      <p:sp>
        <p:nvSpPr>
          <p:cNvPr id="116" name="Google Shape;116;p2:notes"/>
          <p:cNvSpPr txBox="1"/>
          <p:nvPr>
            <p:ph idx="10" type="dt"/>
          </p:nvPr>
        </p:nvSpPr>
        <p:spPr>
          <a:xfrm>
            <a:off x="3885115" y="2"/>
            <a:ext cx="2970850" cy="456816"/>
          </a:xfrm>
          <a:prstGeom prst="rect">
            <a:avLst/>
          </a:prstGeom>
          <a:noFill/>
          <a:ln>
            <a:noFill/>
          </a:ln>
        </p:spPr>
        <p:txBody>
          <a:bodyPr anchorCtr="0" anchor="t" bIns="40650" lIns="81325" spcFirstLastPara="1" rIns="81325" wrap="square" tIns="40650">
            <a:noAutofit/>
          </a:bodyPr>
          <a:lstStyle/>
          <a:p>
            <a:pPr indent="0" lvl="0" marL="0" marR="0" rtl="0" algn="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322902504d0_0_40: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787" name="Google Shape;787;g322902504d0_0_40: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322902504d0_0_207: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825" name="Google Shape;825;g322902504d0_0_207: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320428806f6_0_150: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863" name="Google Shape;863;g320428806f6_0_150: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322445b1921_0_38: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898" name="Google Shape;898;g322445b1921_0_38: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322445b1921_0_194: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936" name="Google Shape;936;g322445b1921_0_194: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3229b6d8dbc_0_81: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974" name="Google Shape;974;g3229b6d8dbc_0_81: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3229b6d8dbc_0_4: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1013" name="Google Shape;1013;g3229b6d8dbc_0_4: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320428806f6_0_184: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1051" name="Google Shape;1051;g320428806f6_0_184: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p5: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1086" name="Google Shape;1086;p5: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p6: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1123" name="Google Shape;1123;p6: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20428806f6_0_0:notes"/>
          <p:cNvSpPr txBox="1"/>
          <p:nvPr>
            <p:ph idx="1" type="body"/>
          </p:nvPr>
        </p:nvSpPr>
        <p:spPr>
          <a:xfrm>
            <a:off x="616780" y="4032139"/>
            <a:ext cx="4930500" cy="3820200"/>
          </a:xfrm>
          <a:prstGeom prst="rect">
            <a:avLst/>
          </a:prstGeom>
          <a:noFill/>
          <a:ln>
            <a:noFill/>
          </a:ln>
        </p:spPr>
        <p:txBody>
          <a:bodyPr anchorCtr="0" anchor="t" bIns="37225" lIns="74475" spcFirstLastPara="1" rIns="74475" wrap="square" tIns="37225">
            <a:noAutofit/>
          </a:bodyPr>
          <a:lstStyle/>
          <a:p>
            <a:pPr indent="0" lvl="0" marL="0" rtl="0" algn="l">
              <a:lnSpc>
                <a:spcPct val="100000"/>
              </a:lnSpc>
              <a:spcBef>
                <a:spcPts val="0"/>
              </a:spcBef>
              <a:spcAft>
                <a:spcPts val="0"/>
              </a:spcAft>
              <a:buSzPts val="1100"/>
              <a:buNone/>
            </a:pPr>
            <a:r>
              <a:t/>
            </a:r>
            <a:endParaRPr sz="1200"/>
          </a:p>
        </p:txBody>
      </p:sp>
      <p:sp>
        <p:nvSpPr>
          <p:cNvPr id="152" name="Google Shape;152;g320428806f6_0_0:notes"/>
          <p:cNvSpPr/>
          <p:nvPr>
            <p:ph idx="2" type="sldImg"/>
          </p:nvPr>
        </p:nvSpPr>
        <p:spPr>
          <a:xfrm>
            <a:off x="82939" y="636660"/>
            <a:ext cx="5998200" cy="318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320428806f6_0_0:notes"/>
          <p:cNvSpPr txBox="1"/>
          <p:nvPr>
            <p:ph idx="12" type="sldNum"/>
          </p:nvPr>
        </p:nvSpPr>
        <p:spPr>
          <a:xfrm>
            <a:off x="3885115" y="8685267"/>
            <a:ext cx="2970900" cy="456900"/>
          </a:xfrm>
          <a:prstGeom prst="rect">
            <a:avLst/>
          </a:prstGeom>
          <a:noFill/>
          <a:ln>
            <a:noFill/>
          </a:ln>
        </p:spPr>
        <p:txBody>
          <a:bodyPr anchorCtr="0" anchor="b" bIns="40650" lIns="81325" spcFirstLastPara="1" rIns="81325" wrap="square" tIns="406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Calibri"/>
                <a:ea typeface="Calibri"/>
                <a:cs typeface="Calibri"/>
                <a:sym typeface="Calibri"/>
              </a:rPr>
              <a:t>‹#›</a:t>
            </a:fld>
            <a:endParaRPr b="0" i="0" sz="1000" u="none" cap="none" strike="noStrike">
              <a:solidFill>
                <a:schemeClr val="dk1"/>
              </a:solidFill>
              <a:latin typeface="Calibri"/>
              <a:ea typeface="Calibri"/>
              <a:cs typeface="Calibri"/>
              <a:sym typeface="Calibri"/>
            </a:endParaRPr>
          </a:p>
        </p:txBody>
      </p:sp>
      <p:sp>
        <p:nvSpPr>
          <p:cNvPr id="154" name="Google Shape;154;g320428806f6_0_0:notes"/>
          <p:cNvSpPr txBox="1"/>
          <p:nvPr>
            <p:ph idx="10" type="dt"/>
          </p:nvPr>
        </p:nvSpPr>
        <p:spPr>
          <a:xfrm>
            <a:off x="3885115" y="2"/>
            <a:ext cx="2970900" cy="456900"/>
          </a:xfrm>
          <a:prstGeom prst="rect">
            <a:avLst/>
          </a:prstGeom>
          <a:noFill/>
          <a:ln>
            <a:noFill/>
          </a:ln>
        </p:spPr>
        <p:txBody>
          <a:bodyPr anchorCtr="0" anchor="t" bIns="40650" lIns="81325" spcFirstLastPara="1" rIns="81325" wrap="square" tIns="40650">
            <a:noAutofit/>
          </a:bodyPr>
          <a:lstStyle/>
          <a:p>
            <a:pPr indent="0" lvl="0" marL="0" marR="0" rtl="0" algn="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320428806f6_0_224: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1160" name="Google Shape;1160;g320428806f6_0_224: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320428806f6_0_263: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1197" name="Google Shape;1197;g320428806f6_0_263: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320428806f6_0_300: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1234" name="Google Shape;1234;g320428806f6_0_300: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p17:notes"/>
          <p:cNvSpPr txBox="1"/>
          <p:nvPr>
            <p:ph idx="1" type="body"/>
          </p:nvPr>
        </p:nvSpPr>
        <p:spPr>
          <a:xfrm>
            <a:off x="686207" y="4343598"/>
            <a:ext cx="5485500" cy="4115100"/>
          </a:xfrm>
          <a:prstGeom prst="rect">
            <a:avLst/>
          </a:prstGeom>
          <a:noFill/>
          <a:ln>
            <a:noFill/>
          </a:ln>
        </p:spPr>
        <p:txBody>
          <a:bodyPr anchorCtr="0" anchor="t" bIns="41850" lIns="83725" spcFirstLastPara="1" rIns="83725" wrap="square" tIns="41850">
            <a:noAutofit/>
          </a:bodyPr>
          <a:lstStyle/>
          <a:p>
            <a:pPr indent="0" lvl="0" marL="0" rtl="0" algn="l">
              <a:lnSpc>
                <a:spcPct val="100000"/>
              </a:lnSpc>
              <a:spcBef>
                <a:spcPts val="0"/>
              </a:spcBef>
              <a:spcAft>
                <a:spcPts val="0"/>
              </a:spcAft>
              <a:buSzPts val="1400"/>
              <a:buNone/>
            </a:pPr>
            <a:r>
              <a:t/>
            </a:r>
            <a:endParaRPr/>
          </a:p>
        </p:txBody>
      </p:sp>
      <p:sp>
        <p:nvSpPr>
          <p:cNvPr id="1271" name="Google Shape;1271;p17:notes"/>
          <p:cNvSpPr/>
          <p:nvPr>
            <p:ph idx="2" type="sldImg"/>
          </p:nvPr>
        </p:nvSpPr>
        <p:spPr>
          <a:xfrm>
            <a:off x="92275" y="685838"/>
            <a:ext cx="66735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2" name="Google Shape;1272;p17:notes"/>
          <p:cNvSpPr txBox="1"/>
          <p:nvPr>
            <p:ph idx="12" type="sldNum"/>
          </p:nvPr>
        </p:nvSpPr>
        <p:spPr>
          <a:xfrm>
            <a:off x="3885116" y="8685278"/>
            <a:ext cx="2970900" cy="456900"/>
          </a:xfrm>
          <a:prstGeom prst="rect">
            <a:avLst/>
          </a:prstGeom>
          <a:noFill/>
          <a:ln>
            <a:noFill/>
          </a:ln>
        </p:spPr>
        <p:txBody>
          <a:bodyPr anchorCtr="0" anchor="b" bIns="41850" lIns="83725" spcFirstLastPara="1" rIns="83725" wrap="square" tIns="4185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 sz="1100" u="none" cap="none" strike="noStrike">
                <a:solidFill>
                  <a:schemeClr val="dk1"/>
                </a:solidFill>
                <a:latin typeface="Calibri"/>
                <a:ea typeface="Calibri"/>
                <a:cs typeface="Calibri"/>
                <a:sym typeface="Calibri"/>
              </a:rPr>
              <a:t>‹#›</a:t>
            </a:fld>
            <a:endParaRPr b="0" i="0" sz="1100" u="none" cap="none" strike="noStrike">
              <a:solidFill>
                <a:schemeClr val="dk1"/>
              </a:solidFill>
              <a:latin typeface="Calibri"/>
              <a:ea typeface="Calibri"/>
              <a:cs typeface="Calibri"/>
              <a:sym typeface="Calibri"/>
            </a:endParaRPr>
          </a:p>
        </p:txBody>
      </p:sp>
      <p:sp>
        <p:nvSpPr>
          <p:cNvPr id="1273" name="Google Shape;1273;p17:notes"/>
          <p:cNvSpPr txBox="1"/>
          <p:nvPr>
            <p:ph idx="10" type="dt"/>
          </p:nvPr>
        </p:nvSpPr>
        <p:spPr>
          <a:xfrm>
            <a:off x="3885116" y="2"/>
            <a:ext cx="2970900" cy="456900"/>
          </a:xfrm>
          <a:prstGeom prst="rect">
            <a:avLst/>
          </a:prstGeom>
          <a:noFill/>
          <a:ln>
            <a:noFill/>
          </a:ln>
        </p:spPr>
        <p:txBody>
          <a:bodyPr anchorCtr="0" anchor="t" bIns="41850" lIns="83725" spcFirstLastPara="1" rIns="83725" wrap="square" tIns="41850">
            <a:noAutofit/>
          </a:bodyPr>
          <a:lstStyle/>
          <a:p>
            <a:pPr indent="0" lvl="0" marL="0" marR="0" rtl="0" algn="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7" name="Shape 1307"/>
        <p:cNvGrpSpPr/>
        <p:nvPr/>
      </p:nvGrpSpPr>
      <p:grpSpPr>
        <a:xfrm>
          <a:off x="0" y="0"/>
          <a:ext cx="0" cy="0"/>
          <a:chOff x="0" y="0"/>
          <a:chExt cx="0" cy="0"/>
        </a:xfrm>
      </p:grpSpPr>
      <p:sp>
        <p:nvSpPr>
          <p:cNvPr id="1308" name="Google Shape;1308;g322902504d0_0_167:notes"/>
          <p:cNvSpPr txBox="1"/>
          <p:nvPr>
            <p:ph idx="1" type="body"/>
          </p:nvPr>
        </p:nvSpPr>
        <p:spPr>
          <a:xfrm>
            <a:off x="686207" y="4343592"/>
            <a:ext cx="5485500" cy="4115100"/>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1309" name="Google Shape;1309;g322902504d0_0_167:notes"/>
          <p:cNvSpPr/>
          <p:nvPr>
            <p:ph idx="2" type="sldImg"/>
          </p:nvPr>
        </p:nvSpPr>
        <p:spPr>
          <a:xfrm>
            <a:off x="198193" y="685529"/>
            <a:ext cx="6461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p25:notes"/>
          <p:cNvSpPr txBox="1"/>
          <p:nvPr>
            <p:ph idx="1" type="body"/>
          </p:nvPr>
        </p:nvSpPr>
        <p:spPr>
          <a:xfrm>
            <a:off x="686207" y="4343598"/>
            <a:ext cx="5485500" cy="4115100"/>
          </a:xfrm>
          <a:prstGeom prst="rect">
            <a:avLst/>
          </a:prstGeom>
          <a:noFill/>
          <a:ln>
            <a:noFill/>
          </a:ln>
        </p:spPr>
        <p:txBody>
          <a:bodyPr anchorCtr="0" anchor="t" bIns="41850" lIns="83725" spcFirstLastPara="1" rIns="83725" wrap="square" tIns="41850">
            <a:noAutofit/>
          </a:bodyPr>
          <a:lstStyle/>
          <a:p>
            <a:pPr indent="0" lvl="0" marL="0" rtl="0" algn="l">
              <a:lnSpc>
                <a:spcPct val="100000"/>
              </a:lnSpc>
              <a:spcBef>
                <a:spcPts val="0"/>
              </a:spcBef>
              <a:spcAft>
                <a:spcPts val="0"/>
              </a:spcAft>
              <a:buSzPts val="1400"/>
              <a:buNone/>
            </a:pPr>
            <a:r>
              <a:t/>
            </a:r>
            <a:endParaRPr/>
          </a:p>
        </p:txBody>
      </p:sp>
      <p:sp>
        <p:nvSpPr>
          <p:cNvPr id="1346" name="Google Shape;1346;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7" name="Google Shape;1347;p25:notes"/>
          <p:cNvSpPr txBox="1"/>
          <p:nvPr>
            <p:ph idx="12" type="sldNum"/>
          </p:nvPr>
        </p:nvSpPr>
        <p:spPr>
          <a:xfrm>
            <a:off x="3885116" y="8685278"/>
            <a:ext cx="2970900" cy="456900"/>
          </a:xfrm>
          <a:prstGeom prst="rect">
            <a:avLst/>
          </a:prstGeom>
          <a:noFill/>
          <a:ln>
            <a:noFill/>
          </a:ln>
        </p:spPr>
        <p:txBody>
          <a:bodyPr anchorCtr="0" anchor="b" bIns="41850" lIns="83725" spcFirstLastPara="1" rIns="83725" wrap="square" tIns="4185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 sz="1100" u="none" cap="none" strike="noStrike">
                <a:solidFill>
                  <a:schemeClr val="dk1"/>
                </a:solidFill>
                <a:latin typeface="Calibri"/>
                <a:ea typeface="Calibri"/>
                <a:cs typeface="Calibri"/>
                <a:sym typeface="Calibri"/>
              </a:rPr>
              <a:t>‹#›</a:t>
            </a:fld>
            <a:endParaRPr b="0" i="0" sz="1100" u="none" cap="none" strike="noStrike">
              <a:solidFill>
                <a:schemeClr val="dk1"/>
              </a:solidFill>
              <a:latin typeface="Calibri"/>
              <a:ea typeface="Calibri"/>
              <a:cs typeface="Calibri"/>
              <a:sym typeface="Calibri"/>
            </a:endParaRPr>
          </a:p>
        </p:txBody>
      </p:sp>
      <p:sp>
        <p:nvSpPr>
          <p:cNvPr id="1348" name="Google Shape;1348;p25:notes"/>
          <p:cNvSpPr txBox="1"/>
          <p:nvPr>
            <p:ph idx="10" type="dt"/>
          </p:nvPr>
        </p:nvSpPr>
        <p:spPr>
          <a:xfrm>
            <a:off x="3885116" y="2"/>
            <a:ext cx="2970900" cy="456900"/>
          </a:xfrm>
          <a:prstGeom prst="rect">
            <a:avLst/>
          </a:prstGeom>
          <a:noFill/>
          <a:ln>
            <a:noFill/>
          </a:ln>
        </p:spPr>
        <p:txBody>
          <a:bodyPr anchorCtr="0" anchor="t" bIns="41850" lIns="83725" spcFirstLastPara="1" rIns="83725" wrap="square" tIns="41850">
            <a:noAutofit/>
          </a:bodyPr>
          <a:lstStyle/>
          <a:p>
            <a:pPr indent="0" lvl="0" marL="0" marR="0" rtl="0" algn="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p26:notes"/>
          <p:cNvSpPr txBox="1"/>
          <p:nvPr>
            <p:ph idx="1" type="body"/>
          </p:nvPr>
        </p:nvSpPr>
        <p:spPr>
          <a:xfrm>
            <a:off x="686207" y="4343592"/>
            <a:ext cx="5485586" cy="4115184"/>
          </a:xfrm>
          <a:prstGeom prst="rect">
            <a:avLst/>
          </a:prstGeom>
          <a:noFill/>
          <a:ln>
            <a:noFill/>
          </a:ln>
        </p:spPr>
        <p:txBody>
          <a:bodyPr anchorCtr="0" anchor="t" bIns="81325" lIns="81325" spcFirstLastPara="1" rIns="81325" wrap="square" tIns="81325">
            <a:noAutofit/>
          </a:bodyPr>
          <a:lstStyle/>
          <a:p>
            <a:pPr indent="0" lvl="0" marL="0" rtl="0" algn="l">
              <a:lnSpc>
                <a:spcPct val="100000"/>
              </a:lnSpc>
              <a:spcBef>
                <a:spcPts val="0"/>
              </a:spcBef>
              <a:spcAft>
                <a:spcPts val="0"/>
              </a:spcAft>
              <a:buSzPts val="1100"/>
              <a:buNone/>
            </a:pPr>
            <a:r>
              <a:t/>
            </a:r>
            <a:endParaRPr/>
          </a:p>
        </p:txBody>
      </p:sp>
      <p:sp>
        <p:nvSpPr>
          <p:cNvPr id="1384" name="Google Shape;138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20428806f6_0_38:notes"/>
          <p:cNvSpPr txBox="1"/>
          <p:nvPr>
            <p:ph idx="1" type="body"/>
          </p:nvPr>
        </p:nvSpPr>
        <p:spPr>
          <a:xfrm>
            <a:off x="616780" y="4032139"/>
            <a:ext cx="4930500" cy="3820200"/>
          </a:xfrm>
          <a:prstGeom prst="rect">
            <a:avLst/>
          </a:prstGeom>
          <a:noFill/>
          <a:ln>
            <a:noFill/>
          </a:ln>
        </p:spPr>
        <p:txBody>
          <a:bodyPr anchorCtr="0" anchor="t" bIns="37225" lIns="74475" spcFirstLastPara="1" rIns="74475" wrap="square" tIns="37225">
            <a:noAutofit/>
          </a:bodyPr>
          <a:lstStyle/>
          <a:p>
            <a:pPr indent="0" lvl="0" marL="0" rtl="0" algn="l">
              <a:lnSpc>
                <a:spcPct val="100000"/>
              </a:lnSpc>
              <a:spcBef>
                <a:spcPts val="0"/>
              </a:spcBef>
              <a:spcAft>
                <a:spcPts val="0"/>
              </a:spcAft>
              <a:buSzPts val="1100"/>
              <a:buNone/>
            </a:pPr>
            <a:r>
              <a:t/>
            </a:r>
            <a:endParaRPr sz="1200"/>
          </a:p>
        </p:txBody>
      </p:sp>
      <p:sp>
        <p:nvSpPr>
          <p:cNvPr id="190" name="Google Shape;190;g320428806f6_0_38:notes"/>
          <p:cNvSpPr/>
          <p:nvPr>
            <p:ph idx="2" type="sldImg"/>
          </p:nvPr>
        </p:nvSpPr>
        <p:spPr>
          <a:xfrm>
            <a:off x="82939" y="636660"/>
            <a:ext cx="5998200" cy="318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320428806f6_0_38:notes"/>
          <p:cNvSpPr txBox="1"/>
          <p:nvPr>
            <p:ph idx="12" type="sldNum"/>
          </p:nvPr>
        </p:nvSpPr>
        <p:spPr>
          <a:xfrm>
            <a:off x="3885115" y="8685267"/>
            <a:ext cx="2970900" cy="456900"/>
          </a:xfrm>
          <a:prstGeom prst="rect">
            <a:avLst/>
          </a:prstGeom>
          <a:noFill/>
          <a:ln>
            <a:noFill/>
          </a:ln>
        </p:spPr>
        <p:txBody>
          <a:bodyPr anchorCtr="0" anchor="b" bIns="40650" lIns="81325" spcFirstLastPara="1" rIns="81325" wrap="square" tIns="406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Calibri"/>
                <a:ea typeface="Calibri"/>
                <a:cs typeface="Calibri"/>
                <a:sym typeface="Calibri"/>
              </a:rPr>
              <a:t>‹#›</a:t>
            </a:fld>
            <a:endParaRPr b="0" i="0" sz="1000" u="none" cap="none" strike="noStrike">
              <a:solidFill>
                <a:schemeClr val="dk1"/>
              </a:solidFill>
              <a:latin typeface="Calibri"/>
              <a:ea typeface="Calibri"/>
              <a:cs typeface="Calibri"/>
              <a:sym typeface="Calibri"/>
            </a:endParaRPr>
          </a:p>
        </p:txBody>
      </p:sp>
      <p:sp>
        <p:nvSpPr>
          <p:cNvPr id="192" name="Google Shape;192;g320428806f6_0_38:notes"/>
          <p:cNvSpPr txBox="1"/>
          <p:nvPr>
            <p:ph idx="10" type="dt"/>
          </p:nvPr>
        </p:nvSpPr>
        <p:spPr>
          <a:xfrm>
            <a:off x="3885115" y="2"/>
            <a:ext cx="2970900" cy="456900"/>
          </a:xfrm>
          <a:prstGeom prst="rect">
            <a:avLst/>
          </a:prstGeom>
          <a:noFill/>
          <a:ln>
            <a:noFill/>
          </a:ln>
        </p:spPr>
        <p:txBody>
          <a:bodyPr anchorCtr="0" anchor="t" bIns="40650" lIns="81325" spcFirstLastPara="1" rIns="81325" wrap="square" tIns="40650">
            <a:noAutofit/>
          </a:bodyPr>
          <a:lstStyle/>
          <a:p>
            <a:pPr indent="0" lvl="0" marL="0" marR="0" rtl="0" algn="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20428806f6_0_78:notes"/>
          <p:cNvSpPr txBox="1"/>
          <p:nvPr>
            <p:ph idx="1" type="body"/>
          </p:nvPr>
        </p:nvSpPr>
        <p:spPr>
          <a:xfrm>
            <a:off x="616780" y="4032139"/>
            <a:ext cx="4930500" cy="3820200"/>
          </a:xfrm>
          <a:prstGeom prst="rect">
            <a:avLst/>
          </a:prstGeom>
          <a:noFill/>
          <a:ln>
            <a:noFill/>
          </a:ln>
        </p:spPr>
        <p:txBody>
          <a:bodyPr anchorCtr="0" anchor="t" bIns="37225" lIns="74475" spcFirstLastPara="1" rIns="74475" wrap="square" tIns="37225">
            <a:noAutofit/>
          </a:bodyPr>
          <a:lstStyle/>
          <a:p>
            <a:pPr indent="0" lvl="0" marL="0" rtl="0" algn="l">
              <a:lnSpc>
                <a:spcPct val="100000"/>
              </a:lnSpc>
              <a:spcBef>
                <a:spcPts val="0"/>
              </a:spcBef>
              <a:spcAft>
                <a:spcPts val="0"/>
              </a:spcAft>
              <a:buSzPts val="1100"/>
              <a:buNone/>
            </a:pPr>
            <a:r>
              <a:t/>
            </a:r>
            <a:endParaRPr sz="1200"/>
          </a:p>
        </p:txBody>
      </p:sp>
      <p:sp>
        <p:nvSpPr>
          <p:cNvPr id="228" name="Google Shape;228;g320428806f6_0_78:notes"/>
          <p:cNvSpPr/>
          <p:nvPr>
            <p:ph idx="2" type="sldImg"/>
          </p:nvPr>
        </p:nvSpPr>
        <p:spPr>
          <a:xfrm>
            <a:off x="82939" y="636660"/>
            <a:ext cx="5998200" cy="318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g320428806f6_0_78:notes"/>
          <p:cNvSpPr txBox="1"/>
          <p:nvPr>
            <p:ph idx="12" type="sldNum"/>
          </p:nvPr>
        </p:nvSpPr>
        <p:spPr>
          <a:xfrm>
            <a:off x="3885115" y="8685267"/>
            <a:ext cx="2970900" cy="456900"/>
          </a:xfrm>
          <a:prstGeom prst="rect">
            <a:avLst/>
          </a:prstGeom>
          <a:noFill/>
          <a:ln>
            <a:noFill/>
          </a:ln>
        </p:spPr>
        <p:txBody>
          <a:bodyPr anchorCtr="0" anchor="b" bIns="40650" lIns="81325" spcFirstLastPara="1" rIns="81325" wrap="square" tIns="406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Calibri"/>
                <a:ea typeface="Calibri"/>
                <a:cs typeface="Calibri"/>
                <a:sym typeface="Calibri"/>
              </a:rPr>
              <a:t>‹#›</a:t>
            </a:fld>
            <a:endParaRPr b="0" i="0" sz="1000" u="none" cap="none" strike="noStrike">
              <a:solidFill>
                <a:schemeClr val="dk1"/>
              </a:solidFill>
              <a:latin typeface="Calibri"/>
              <a:ea typeface="Calibri"/>
              <a:cs typeface="Calibri"/>
              <a:sym typeface="Calibri"/>
            </a:endParaRPr>
          </a:p>
        </p:txBody>
      </p:sp>
      <p:sp>
        <p:nvSpPr>
          <p:cNvPr id="230" name="Google Shape;230;g320428806f6_0_78:notes"/>
          <p:cNvSpPr txBox="1"/>
          <p:nvPr>
            <p:ph idx="10" type="dt"/>
          </p:nvPr>
        </p:nvSpPr>
        <p:spPr>
          <a:xfrm>
            <a:off x="3885115" y="2"/>
            <a:ext cx="2970900" cy="456900"/>
          </a:xfrm>
          <a:prstGeom prst="rect">
            <a:avLst/>
          </a:prstGeom>
          <a:noFill/>
          <a:ln>
            <a:noFill/>
          </a:ln>
        </p:spPr>
        <p:txBody>
          <a:bodyPr anchorCtr="0" anchor="t" bIns="40650" lIns="81325" spcFirstLastPara="1" rIns="81325" wrap="square" tIns="40650">
            <a:noAutofit/>
          </a:bodyPr>
          <a:lstStyle/>
          <a:p>
            <a:pPr indent="0" lvl="0" marL="0" marR="0" rtl="0" algn="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22902504d0_0_82:notes"/>
          <p:cNvSpPr txBox="1"/>
          <p:nvPr>
            <p:ph idx="1" type="body"/>
          </p:nvPr>
        </p:nvSpPr>
        <p:spPr>
          <a:xfrm>
            <a:off x="616780" y="4032139"/>
            <a:ext cx="4930500" cy="3820200"/>
          </a:xfrm>
          <a:prstGeom prst="rect">
            <a:avLst/>
          </a:prstGeom>
          <a:noFill/>
          <a:ln>
            <a:noFill/>
          </a:ln>
        </p:spPr>
        <p:txBody>
          <a:bodyPr anchorCtr="0" anchor="t" bIns="37225" lIns="74475" spcFirstLastPara="1" rIns="74475" wrap="square" tIns="37225">
            <a:noAutofit/>
          </a:bodyPr>
          <a:lstStyle/>
          <a:p>
            <a:pPr indent="0" lvl="0" marL="0" rtl="0" algn="l">
              <a:lnSpc>
                <a:spcPct val="100000"/>
              </a:lnSpc>
              <a:spcBef>
                <a:spcPts val="0"/>
              </a:spcBef>
              <a:spcAft>
                <a:spcPts val="0"/>
              </a:spcAft>
              <a:buSzPts val="1100"/>
              <a:buNone/>
            </a:pPr>
            <a:r>
              <a:t/>
            </a:r>
            <a:endParaRPr sz="1200"/>
          </a:p>
        </p:txBody>
      </p:sp>
      <p:sp>
        <p:nvSpPr>
          <p:cNvPr id="266" name="Google Shape;266;g322902504d0_0_82:notes"/>
          <p:cNvSpPr/>
          <p:nvPr>
            <p:ph idx="2" type="sldImg"/>
          </p:nvPr>
        </p:nvSpPr>
        <p:spPr>
          <a:xfrm>
            <a:off x="82939" y="636660"/>
            <a:ext cx="5998200" cy="318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322902504d0_0_82:notes"/>
          <p:cNvSpPr txBox="1"/>
          <p:nvPr>
            <p:ph idx="12" type="sldNum"/>
          </p:nvPr>
        </p:nvSpPr>
        <p:spPr>
          <a:xfrm>
            <a:off x="3885115" y="8685267"/>
            <a:ext cx="2970900" cy="456900"/>
          </a:xfrm>
          <a:prstGeom prst="rect">
            <a:avLst/>
          </a:prstGeom>
          <a:noFill/>
          <a:ln>
            <a:noFill/>
          </a:ln>
        </p:spPr>
        <p:txBody>
          <a:bodyPr anchorCtr="0" anchor="b" bIns="40650" lIns="81325" spcFirstLastPara="1" rIns="81325" wrap="square" tIns="406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Calibri"/>
                <a:ea typeface="Calibri"/>
                <a:cs typeface="Calibri"/>
                <a:sym typeface="Calibri"/>
              </a:rPr>
              <a:t>‹#›</a:t>
            </a:fld>
            <a:endParaRPr b="0" i="0" sz="1000" u="none" cap="none" strike="noStrike">
              <a:solidFill>
                <a:schemeClr val="dk1"/>
              </a:solidFill>
              <a:latin typeface="Calibri"/>
              <a:ea typeface="Calibri"/>
              <a:cs typeface="Calibri"/>
              <a:sym typeface="Calibri"/>
            </a:endParaRPr>
          </a:p>
        </p:txBody>
      </p:sp>
      <p:sp>
        <p:nvSpPr>
          <p:cNvPr id="268" name="Google Shape;268;g322902504d0_0_82:notes"/>
          <p:cNvSpPr txBox="1"/>
          <p:nvPr>
            <p:ph idx="10" type="dt"/>
          </p:nvPr>
        </p:nvSpPr>
        <p:spPr>
          <a:xfrm>
            <a:off x="3885115" y="2"/>
            <a:ext cx="2970900" cy="456900"/>
          </a:xfrm>
          <a:prstGeom prst="rect">
            <a:avLst/>
          </a:prstGeom>
          <a:noFill/>
          <a:ln>
            <a:noFill/>
          </a:ln>
        </p:spPr>
        <p:txBody>
          <a:bodyPr anchorCtr="0" anchor="t" bIns="40650" lIns="81325" spcFirstLastPara="1" rIns="81325" wrap="square" tIns="40650">
            <a:noAutofit/>
          </a:bodyPr>
          <a:lstStyle/>
          <a:p>
            <a:pPr indent="0" lvl="0" marL="0" marR="0" rtl="0" algn="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22902504d0_0_122:notes"/>
          <p:cNvSpPr txBox="1"/>
          <p:nvPr>
            <p:ph idx="1" type="body"/>
          </p:nvPr>
        </p:nvSpPr>
        <p:spPr>
          <a:xfrm>
            <a:off x="616780" y="4032139"/>
            <a:ext cx="4930500" cy="3820200"/>
          </a:xfrm>
          <a:prstGeom prst="rect">
            <a:avLst/>
          </a:prstGeom>
          <a:noFill/>
          <a:ln>
            <a:noFill/>
          </a:ln>
        </p:spPr>
        <p:txBody>
          <a:bodyPr anchorCtr="0" anchor="t" bIns="37225" lIns="74475" spcFirstLastPara="1" rIns="74475" wrap="square" tIns="37225">
            <a:noAutofit/>
          </a:bodyPr>
          <a:lstStyle/>
          <a:p>
            <a:pPr indent="0" lvl="0" marL="0" rtl="0" algn="l">
              <a:lnSpc>
                <a:spcPct val="100000"/>
              </a:lnSpc>
              <a:spcBef>
                <a:spcPts val="0"/>
              </a:spcBef>
              <a:spcAft>
                <a:spcPts val="0"/>
              </a:spcAft>
              <a:buSzPts val="1100"/>
              <a:buNone/>
            </a:pPr>
            <a:r>
              <a:t/>
            </a:r>
            <a:endParaRPr sz="1200"/>
          </a:p>
        </p:txBody>
      </p:sp>
      <p:sp>
        <p:nvSpPr>
          <p:cNvPr id="304" name="Google Shape;304;g322902504d0_0_122:notes"/>
          <p:cNvSpPr/>
          <p:nvPr>
            <p:ph idx="2" type="sldImg"/>
          </p:nvPr>
        </p:nvSpPr>
        <p:spPr>
          <a:xfrm>
            <a:off x="82939" y="636660"/>
            <a:ext cx="5998200" cy="318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322902504d0_0_122:notes"/>
          <p:cNvSpPr txBox="1"/>
          <p:nvPr>
            <p:ph idx="12" type="sldNum"/>
          </p:nvPr>
        </p:nvSpPr>
        <p:spPr>
          <a:xfrm>
            <a:off x="3885115" y="8685267"/>
            <a:ext cx="2970900" cy="456900"/>
          </a:xfrm>
          <a:prstGeom prst="rect">
            <a:avLst/>
          </a:prstGeom>
          <a:noFill/>
          <a:ln>
            <a:noFill/>
          </a:ln>
        </p:spPr>
        <p:txBody>
          <a:bodyPr anchorCtr="0" anchor="b" bIns="40650" lIns="81325" spcFirstLastPara="1" rIns="81325" wrap="square" tIns="406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Calibri"/>
                <a:ea typeface="Calibri"/>
                <a:cs typeface="Calibri"/>
                <a:sym typeface="Calibri"/>
              </a:rPr>
              <a:t>‹#›</a:t>
            </a:fld>
            <a:endParaRPr b="0" i="0" sz="1000" u="none" cap="none" strike="noStrike">
              <a:solidFill>
                <a:schemeClr val="dk1"/>
              </a:solidFill>
              <a:latin typeface="Calibri"/>
              <a:ea typeface="Calibri"/>
              <a:cs typeface="Calibri"/>
              <a:sym typeface="Calibri"/>
            </a:endParaRPr>
          </a:p>
        </p:txBody>
      </p:sp>
      <p:sp>
        <p:nvSpPr>
          <p:cNvPr id="306" name="Google Shape;306;g322902504d0_0_122:notes"/>
          <p:cNvSpPr txBox="1"/>
          <p:nvPr>
            <p:ph idx="10" type="dt"/>
          </p:nvPr>
        </p:nvSpPr>
        <p:spPr>
          <a:xfrm>
            <a:off x="3885115" y="2"/>
            <a:ext cx="2970900" cy="456900"/>
          </a:xfrm>
          <a:prstGeom prst="rect">
            <a:avLst/>
          </a:prstGeom>
          <a:noFill/>
          <a:ln>
            <a:noFill/>
          </a:ln>
        </p:spPr>
        <p:txBody>
          <a:bodyPr anchorCtr="0" anchor="t" bIns="40650" lIns="81325" spcFirstLastPara="1" rIns="81325" wrap="square" tIns="40650">
            <a:noAutofit/>
          </a:bodyPr>
          <a:lstStyle/>
          <a:p>
            <a:pPr indent="0" lvl="0" marL="0" marR="0" rtl="0" algn="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20428806f6_0_414:notes"/>
          <p:cNvSpPr txBox="1"/>
          <p:nvPr>
            <p:ph idx="1" type="body"/>
          </p:nvPr>
        </p:nvSpPr>
        <p:spPr>
          <a:xfrm>
            <a:off x="616780" y="4032139"/>
            <a:ext cx="4930500" cy="3820200"/>
          </a:xfrm>
          <a:prstGeom prst="rect">
            <a:avLst/>
          </a:prstGeom>
          <a:noFill/>
          <a:ln>
            <a:noFill/>
          </a:ln>
        </p:spPr>
        <p:txBody>
          <a:bodyPr anchorCtr="0" anchor="t" bIns="37225" lIns="74475" spcFirstLastPara="1" rIns="74475" wrap="square" tIns="37225">
            <a:noAutofit/>
          </a:bodyPr>
          <a:lstStyle/>
          <a:p>
            <a:pPr indent="0" lvl="0" marL="0" rtl="0" algn="l">
              <a:lnSpc>
                <a:spcPct val="100000"/>
              </a:lnSpc>
              <a:spcBef>
                <a:spcPts val="0"/>
              </a:spcBef>
              <a:spcAft>
                <a:spcPts val="0"/>
              </a:spcAft>
              <a:buSzPts val="1100"/>
              <a:buNone/>
            </a:pPr>
            <a:r>
              <a:t/>
            </a:r>
            <a:endParaRPr sz="1200"/>
          </a:p>
        </p:txBody>
      </p:sp>
      <p:sp>
        <p:nvSpPr>
          <p:cNvPr id="342" name="Google Shape;342;g320428806f6_0_414:notes"/>
          <p:cNvSpPr/>
          <p:nvPr>
            <p:ph idx="2" type="sldImg"/>
          </p:nvPr>
        </p:nvSpPr>
        <p:spPr>
          <a:xfrm>
            <a:off x="82939" y="636660"/>
            <a:ext cx="5998200" cy="3183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320428806f6_0_414:notes"/>
          <p:cNvSpPr txBox="1"/>
          <p:nvPr>
            <p:ph idx="12" type="sldNum"/>
          </p:nvPr>
        </p:nvSpPr>
        <p:spPr>
          <a:xfrm>
            <a:off x="3885115" y="8685267"/>
            <a:ext cx="2970900" cy="456900"/>
          </a:xfrm>
          <a:prstGeom prst="rect">
            <a:avLst/>
          </a:prstGeom>
          <a:noFill/>
          <a:ln>
            <a:noFill/>
          </a:ln>
        </p:spPr>
        <p:txBody>
          <a:bodyPr anchorCtr="0" anchor="b" bIns="40650" lIns="81325" spcFirstLastPara="1" rIns="81325" wrap="square" tIns="406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Calibri"/>
                <a:ea typeface="Calibri"/>
                <a:cs typeface="Calibri"/>
                <a:sym typeface="Calibri"/>
              </a:rPr>
              <a:t>‹#›</a:t>
            </a:fld>
            <a:endParaRPr b="0" i="0" sz="1000" u="none" cap="none" strike="noStrike">
              <a:solidFill>
                <a:schemeClr val="dk1"/>
              </a:solidFill>
              <a:latin typeface="Calibri"/>
              <a:ea typeface="Calibri"/>
              <a:cs typeface="Calibri"/>
              <a:sym typeface="Calibri"/>
            </a:endParaRPr>
          </a:p>
        </p:txBody>
      </p:sp>
      <p:sp>
        <p:nvSpPr>
          <p:cNvPr id="344" name="Google Shape;344;g320428806f6_0_414:notes"/>
          <p:cNvSpPr txBox="1"/>
          <p:nvPr>
            <p:ph idx="10" type="dt"/>
          </p:nvPr>
        </p:nvSpPr>
        <p:spPr>
          <a:xfrm>
            <a:off x="3885115" y="2"/>
            <a:ext cx="2970900" cy="456900"/>
          </a:xfrm>
          <a:prstGeom prst="rect">
            <a:avLst/>
          </a:prstGeom>
          <a:noFill/>
          <a:ln>
            <a:noFill/>
          </a:ln>
        </p:spPr>
        <p:txBody>
          <a:bodyPr anchorCtr="0" anchor="t" bIns="40650" lIns="81325" spcFirstLastPara="1" rIns="81325" wrap="square" tIns="40650">
            <a:noAutofit/>
          </a:bodyPr>
          <a:lstStyle/>
          <a:p>
            <a:pPr indent="0" lvl="0" marL="0" marR="0" rtl="0" algn="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3:notes"/>
          <p:cNvSpPr txBox="1"/>
          <p:nvPr>
            <p:ph idx="1" type="body"/>
          </p:nvPr>
        </p:nvSpPr>
        <p:spPr>
          <a:xfrm>
            <a:off x="686207" y="4343592"/>
            <a:ext cx="5485586" cy="4115184"/>
          </a:xfrm>
          <a:prstGeom prst="rect">
            <a:avLst/>
          </a:prstGeom>
          <a:noFill/>
          <a:ln>
            <a:noFill/>
          </a:ln>
        </p:spPr>
        <p:txBody>
          <a:bodyPr anchorCtr="0" anchor="t" bIns="40650" lIns="81325" spcFirstLastPara="1" rIns="81325" wrap="square" tIns="40650">
            <a:noAutofit/>
          </a:bodyPr>
          <a:lstStyle/>
          <a:p>
            <a:pPr indent="0" lvl="0" marL="0" rtl="0" algn="l">
              <a:lnSpc>
                <a:spcPct val="100000"/>
              </a:lnSpc>
              <a:spcBef>
                <a:spcPts val="0"/>
              </a:spcBef>
              <a:spcAft>
                <a:spcPts val="0"/>
              </a:spcAft>
              <a:buSzPts val="1200"/>
              <a:buNone/>
            </a:pPr>
            <a:r>
              <a:t/>
            </a:r>
            <a:endParaRPr sz="1200"/>
          </a:p>
        </p:txBody>
      </p:sp>
      <p:sp>
        <p:nvSpPr>
          <p:cNvPr id="380" name="Google Shape;380;p3:notes"/>
          <p:cNvSpPr/>
          <p:nvPr>
            <p:ph idx="2" type="sldImg"/>
          </p:nvPr>
        </p:nvSpPr>
        <p:spPr>
          <a:xfrm>
            <a:off x="198193" y="685529"/>
            <a:ext cx="646161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9" name="Shape 9"/>
        <p:cNvGrpSpPr/>
        <p:nvPr/>
      </p:nvGrpSpPr>
      <p:grpSpPr>
        <a:xfrm>
          <a:off x="0" y="0"/>
          <a:ext cx="0" cy="0"/>
          <a:chOff x="0" y="0"/>
          <a:chExt cx="0" cy="0"/>
        </a:xfrm>
      </p:grpSpPr>
      <p:sp>
        <p:nvSpPr>
          <p:cNvPr id="10" name="Google Shape;10;p2"/>
          <p:cNvSpPr txBox="1"/>
          <p:nvPr>
            <p:ph idx="11" type="ftr"/>
          </p:nvPr>
        </p:nvSpPr>
        <p:spPr>
          <a:xfrm>
            <a:off x="3108960" y="4783455"/>
            <a:ext cx="2926080" cy="188387"/>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1" name="Google Shape;11;p2"/>
          <p:cNvSpPr txBox="1"/>
          <p:nvPr>
            <p:ph idx="10" type="dt"/>
          </p:nvPr>
        </p:nvSpPr>
        <p:spPr>
          <a:xfrm>
            <a:off x="457199" y="4783455"/>
            <a:ext cx="2103121" cy="188387"/>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2" name="Google Shape;12;p2"/>
          <p:cNvSpPr txBox="1"/>
          <p:nvPr>
            <p:ph idx="12" type="sldNum"/>
          </p:nvPr>
        </p:nvSpPr>
        <p:spPr>
          <a:xfrm>
            <a:off x="6583680" y="4783455"/>
            <a:ext cx="2103121" cy="188387"/>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400">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7" name="Shape 47"/>
        <p:cNvGrpSpPr/>
        <p:nvPr/>
      </p:nvGrpSpPr>
      <p:grpSpPr>
        <a:xfrm>
          <a:off x="0" y="0"/>
          <a:ext cx="0" cy="0"/>
          <a:chOff x="0" y="0"/>
          <a:chExt cx="0" cy="0"/>
        </a:xfrm>
      </p:grpSpPr>
      <p:sp>
        <p:nvSpPr>
          <p:cNvPr id="48" name="Google Shape;48;p1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1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0" name="Google Shape;50;p1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1" name="Google Shape;51;p1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p1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55" name="Google Shape;55;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p1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8" name="Google Shape;58;p1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9" name="Google Shape;59;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bg>
      <p:bgPr>
        <a:solidFill>
          <a:schemeClr val="lt1"/>
        </a:solidFill>
      </p:bgPr>
    </p:bg>
    <p:spTree>
      <p:nvGrpSpPr>
        <p:cNvPr id="69" name="Shape 69"/>
        <p:cNvGrpSpPr/>
        <p:nvPr/>
      </p:nvGrpSpPr>
      <p:grpSpPr>
        <a:xfrm>
          <a:off x="0" y="0"/>
          <a:ext cx="0" cy="0"/>
          <a:chOff x="0" y="0"/>
          <a:chExt cx="0" cy="0"/>
        </a:xfrm>
      </p:grpSpPr>
      <p:sp>
        <p:nvSpPr>
          <p:cNvPr id="70" name="Google Shape;70;p16"/>
          <p:cNvSpPr/>
          <p:nvPr/>
        </p:nvSpPr>
        <p:spPr>
          <a:xfrm>
            <a:off x="7600895" y="1"/>
            <a:ext cx="0" cy="5141772"/>
          </a:xfrm>
          <a:custGeom>
            <a:rect b="b" l="l" r="r" t="t"/>
            <a:pathLst>
              <a:path extrusionOk="0" h="7560309" w="120000">
                <a:moveTo>
                  <a:pt x="0" y="0"/>
                </a:moveTo>
                <a:lnTo>
                  <a:pt x="0" y="7560005"/>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1" name="Google Shape;71;p16"/>
          <p:cNvSpPr/>
          <p:nvPr/>
        </p:nvSpPr>
        <p:spPr>
          <a:xfrm>
            <a:off x="1541907" y="1"/>
            <a:ext cx="0" cy="5141772"/>
          </a:xfrm>
          <a:custGeom>
            <a:rect b="b" l="l" r="r" t="t"/>
            <a:pathLst>
              <a:path extrusionOk="0" h="7560309" w="120000">
                <a:moveTo>
                  <a:pt x="0" y="0"/>
                </a:moveTo>
                <a:lnTo>
                  <a:pt x="0" y="7560005"/>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2" name="Google Shape;72;p16"/>
          <p:cNvSpPr txBox="1"/>
          <p:nvPr>
            <p:ph type="title"/>
          </p:nvPr>
        </p:nvSpPr>
        <p:spPr>
          <a:xfrm>
            <a:off x="1774604" y="329254"/>
            <a:ext cx="5594792" cy="209323"/>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b="1" i="0" sz="1600">
                <a:solidFill>
                  <a:schemeClr val="dk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3" name="Google Shape;73;p16"/>
          <p:cNvSpPr txBox="1"/>
          <p:nvPr>
            <p:ph idx="1" type="body"/>
          </p:nvPr>
        </p:nvSpPr>
        <p:spPr>
          <a:xfrm>
            <a:off x="1774604" y="1241333"/>
            <a:ext cx="5005308" cy="14649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b="0" i="0" sz="1100">
                <a:solidFill>
                  <a:schemeClr val="dk1"/>
                </a:solidFill>
                <a:latin typeface="Lato Light"/>
                <a:ea typeface="Lato Light"/>
                <a:cs typeface="Lato Light"/>
                <a:sym typeface="Lato Light"/>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74" name="Google Shape;74;p16"/>
          <p:cNvSpPr txBox="1"/>
          <p:nvPr>
            <p:ph idx="11" type="ftr"/>
          </p:nvPr>
        </p:nvSpPr>
        <p:spPr>
          <a:xfrm>
            <a:off x="3108960" y="4783455"/>
            <a:ext cx="2926080" cy="188387"/>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5" name="Google Shape;75;p16"/>
          <p:cNvSpPr txBox="1"/>
          <p:nvPr>
            <p:ph idx="10" type="dt"/>
          </p:nvPr>
        </p:nvSpPr>
        <p:spPr>
          <a:xfrm>
            <a:off x="457199" y="4783455"/>
            <a:ext cx="2103121" cy="188387"/>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 name="Google Shape;76;p16"/>
          <p:cNvSpPr txBox="1"/>
          <p:nvPr>
            <p:ph idx="12" type="sldNum"/>
          </p:nvPr>
        </p:nvSpPr>
        <p:spPr>
          <a:xfrm>
            <a:off x="6583680" y="4783455"/>
            <a:ext cx="2103121" cy="188387"/>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77" name="Shape 77"/>
        <p:cNvGrpSpPr/>
        <p:nvPr/>
      </p:nvGrpSpPr>
      <p:grpSpPr>
        <a:xfrm>
          <a:off x="0" y="0"/>
          <a:ext cx="0" cy="0"/>
          <a:chOff x="0" y="0"/>
          <a:chExt cx="0" cy="0"/>
        </a:xfrm>
      </p:grpSpPr>
      <p:sp>
        <p:nvSpPr>
          <p:cNvPr id="78" name="Google Shape;78;p17"/>
          <p:cNvSpPr txBox="1"/>
          <p:nvPr>
            <p:ph idx="11" type="ftr"/>
          </p:nvPr>
        </p:nvSpPr>
        <p:spPr>
          <a:xfrm>
            <a:off x="3108960" y="4783455"/>
            <a:ext cx="2926080" cy="188387"/>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9" name="Google Shape;79;p17"/>
          <p:cNvSpPr txBox="1"/>
          <p:nvPr>
            <p:ph idx="10" type="dt"/>
          </p:nvPr>
        </p:nvSpPr>
        <p:spPr>
          <a:xfrm>
            <a:off x="457199" y="4783455"/>
            <a:ext cx="2103121" cy="188387"/>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0" name="Google Shape;80;p17"/>
          <p:cNvSpPr txBox="1"/>
          <p:nvPr>
            <p:ph idx="12" type="sldNum"/>
          </p:nvPr>
        </p:nvSpPr>
        <p:spPr>
          <a:xfrm>
            <a:off x="6583680" y="4783455"/>
            <a:ext cx="2103121" cy="188387"/>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1" name="Shape 81"/>
        <p:cNvGrpSpPr/>
        <p:nvPr/>
      </p:nvGrpSpPr>
      <p:grpSpPr>
        <a:xfrm>
          <a:off x="0" y="0"/>
          <a:ext cx="0" cy="0"/>
          <a:chOff x="0" y="0"/>
          <a:chExt cx="0" cy="0"/>
        </a:xfrm>
      </p:grpSpPr>
      <p:sp>
        <p:nvSpPr>
          <p:cNvPr id="82" name="Google Shape;82;p18"/>
          <p:cNvSpPr txBox="1"/>
          <p:nvPr>
            <p:ph type="ctrTitle"/>
          </p:nvPr>
        </p:nvSpPr>
        <p:spPr>
          <a:xfrm>
            <a:off x="685801" y="1594485"/>
            <a:ext cx="7772401" cy="209319"/>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3" name="Google Shape;83;p18"/>
          <p:cNvSpPr txBox="1"/>
          <p:nvPr>
            <p:ph idx="1" type="subTitle"/>
          </p:nvPr>
        </p:nvSpPr>
        <p:spPr>
          <a:xfrm>
            <a:off x="1371601" y="2880360"/>
            <a:ext cx="6400800" cy="146524"/>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4" name="Google Shape;84;p18"/>
          <p:cNvSpPr txBox="1"/>
          <p:nvPr>
            <p:ph idx="11" type="ftr"/>
          </p:nvPr>
        </p:nvSpPr>
        <p:spPr>
          <a:xfrm>
            <a:off x="3108960" y="4783455"/>
            <a:ext cx="2926080" cy="188387"/>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5" name="Google Shape;85;p18"/>
          <p:cNvSpPr txBox="1"/>
          <p:nvPr>
            <p:ph idx="10" type="dt"/>
          </p:nvPr>
        </p:nvSpPr>
        <p:spPr>
          <a:xfrm>
            <a:off x="457199" y="4783455"/>
            <a:ext cx="2103121" cy="188387"/>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6" name="Google Shape;86;p18"/>
          <p:cNvSpPr txBox="1"/>
          <p:nvPr>
            <p:ph idx="12" type="sldNum"/>
          </p:nvPr>
        </p:nvSpPr>
        <p:spPr>
          <a:xfrm>
            <a:off x="6583680" y="4783455"/>
            <a:ext cx="2103121" cy="188387"/>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87" name="Shape 87"/>
        <p:cNvGrpSpPr/>
        <p:nvPr/>
      </p:nvGrpSpPr>
      <p:grpSpPr>
        <a:xfrm>
          <a:off x="0" y="0"/>
          <a:ext cx="0" cy="0"/>
          <a:chOff x="0" y="0"/>
          <a:chExt cx="0" cy="0"/>
        </a:xfrm>
      </p:grpSpPr>
      <p:sp>
        <p:nvSpPr>
          <p:cNvPr id="88" name="Google Shape;88;p19"/>
          <p:cNvSpPr txBox="1"/>
          <p:nvPr>
            <p:ph type="title"/>
          </p:nvPr>
        </p:nvSpPr>
        <p:spPr>
          <a:xfrm>
            <a:off x="1774604" y="329254"/>
            <a:ext cx="5594792" cy="209323"/>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b="1" i="0" sz="1600">
                <a:solidFill>
                  <a:schemeClr val="dk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9" name="Google Shape;89;p19"/>
          <p:cNvSpPr txBox="1"/>
          <p:nvPr>
            <p:ph idx="1" type="body"/>
          </p:nvPr>
        </p:nvSpPr>
        <p:spPr>
          <a:xfrm>
            <a:off x="457201" y="1183005"/>
            <a:ext cx="3977640" cy="14652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90" name="Google Shape;90;p19"/>
          <p:cNvSpPr txBox="1"/>
          <p:nvPr>
            <p:ph idx="2" type="body"/>
          </p:nvPr>
        </p:nvSpPr>
        <p:spPr>
          <a:xfrm>
            <a:off x="4709161" y="1183005"/>
            <a:ext cx="3977640" cy="14652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91" name="Google Shape;91;p19"/>
          <p:cNvSpPr txBox="1"/>
          <p:nvPr>
            <p:ph idx="11" type="ftr"/>
          </p:nvPr>
        </p:nvSpPr>
        <p:spPr>
          <a:xfrm>
            <a:off x="3108960" y="4783455"/>
            <a:ext cx="2926080" cy="188387"/>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2" name="Google Shape;92;p19"/>
          <p:cNvSpPr txBox="1"/>
          <p:nvPr>
            <p:ph idx="10" type="dt"/>
          </p:nvPr>
        </p:nvSpPr>
        <p:spPr>
          <a:xfrm>
            <a:off x="457199" y="4783455"/>
            <a:ext cx="2103121" cy="188387"/>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3" name="Google Shape;93;p19"/>
          <p:cNvSpPr txBox="1"/>
          <p:nvPr>
            <p:ph idx="12" type="sldNum"/>
          </p:nvPr>
        </p:nvSpPr>
        <p:spPr>
          <a:xfrm>
            <a:off x="6583680" y="4783455"/>
            <a:ext cx="2103121" cy="188387"/>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94" name="Shape 94"/>
        <p:cNvGrpSpPr/>
        <p:nvPr/>
      </p:nvGrpSpPr>
      <p:grpSpPr>
        <a:xfrm>
          <a:off x="0" y="0"/>
          <a:ext cx="0" cy="0"/>
          <a:chOff x="0" y="0"/>
          <a:chExt cx="0" cy="0"/>
        </a:xfrm>
      </p:grpSpPr>
      <p:sp>
        <p:nvSpPr>
          <p:cNvPr id="95" name="Google Shape;95;p20"/>
          <p:cNvSpPr txBox="1"/>
          <p:nvPr>
            <p:ph type="title"/>
          </p:nvPr>
        </p:nvSpPr>
        <p:spPr>
          <a:xfrm>
            <a:off x="1774604" y="329254"/>
            <a:ext cx="5594792" cy="209323"/>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b="1" i="0" sz="1600">
                <a:solidFill>
                  <a:schemeClr val="dk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6" name="Google Shape;96;p20"/>
          <p:cNvSpPr txBox="1"/>
          <p:nvPr>
            <p:ph idx="11" type="ftr"/>
          </p:nvPr>
        </p:nvSpPr>
        <p:spPr>
          <a:xfrm>
            <a:off x="3108960" y="4783455"/>
            <a:ext cx="2926080" cy="188387"/>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 name="Google Shape;97;p20"/>
          <p:cNvSpPr txBox="1"/>
          <p:nvPr>
            <p:ph idx="10" type="dt"/>
          </p:nvPr>
        </p:nvSpPr>
        <p:spPr>
          <a:xfrm>
            <a:off x="457199" y="4783455"/>
            <a:ext cx="2103121" cy="188387"/>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8" name="Google Shape;98;p20"/>
          <p:cNvSpPr txBox="1"/>
          <p:nvPr>
            <p:ph idx="12" type="sldNum"/>
          </p:nvPr>
        </p:nvSpPr>
        <p:spPr>
          <a:xfrm>
            <a:off x="6583680" y="4783455"/>
            <a:ext cx="2103121" cy="188387"/>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bg>
      <p:bgPr>
        <a:solidFill>
          <a:schemeClr val="lt1"/>
        </a:solidFill>
      </p:bgPr>
    </p:bg>
    <p:spTree>
      <p:nvGrpSpPr>
        <p:cNvPr id="13" name="Shape 13"/>
        <p:cNvGrpSpPr/>
        <p:nvPr/>
      </p:nvGrpSpPr>
      <p:grpSpPr>
        <a:xfrm>
          <a:off x="0" y="0"/>
          <a:ext cx="0" cy="0"/>
          <a:chOff x="0" y="0"/>
          <a:chExt cx="0" cy="0"/>
        </a:xfrm>
      </p:grpSpPr>
      <p:sp>
        <p:nvSpPr>
          <p:cNvPr id="14" name="Google Shape;14;p3"/>
          <p:cNvSpPr/>
          <p:nvPr/>
        </p:nvSpPr>
        <p:spPr>
          <a:xfrm>
            <a:off x="7600895" y="1"/>
            <a:ext cx="0" cy="5141772"/>
          </a:xfrm>
          <a:custGeom>
            <a:rect b="b" l="l" r="r" t="t"/>
            <a:pathLst>
              <a:path extrusionOk="0" h="7560309" w="120000">
                <a:moveTo>
                  <a:pt x="0" y="0"/>
                </a:moveTo>
                <a:lnTo>
                  <a:pt x="0" y="7560005"/>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5" name="Google Shape;15;p3"/>
          <p:cNvSpPr/>
          <p:nvPr/>
        </p:nvSpPr>
        <p:spPr>
          <a:xfrm>
            <a:off x="1541907" y="1"/>
            <a:ext cx="0" cy="5141772"/>
          </a:xfrm>
          <a:custGeom>
            <a:rect b="b" l="l" r="r" t="t"/>
            <a:pathLst>
              <a:path extrusionOk="0" h="7560309" w="120000">
                <a:moveTo>
                  <a:pt x="0" y="0"/>
                </a:moveTo>
                <a:lnTo>
                  <a:pt x="0" y="7560005"/>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6" name="Google Shape;16;p3"/>
          <p:cNvSpPr txBox="1"/>
          <p:nvPr>
            <p:ph type="title"/>
          </p:nvPr>
        </p:nvSpPr>
        <p:spPr>
          <a:xfrm>
            <a:off x="1774604" y="329254"/>
            <a:ext cx="5594792" cy="20932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100"/>
              <a:buNone/>
              <a:defRPr b="1" i="0" sz="1600">
                <a:solidFill>
                  <a:schemeClr val="dk1"/>
                </a:solidFill>
                <a:latin typeface="Lato"/>
                <a:ea typeface="Lato"/>
                <a:cs typeface="Lato"/>
                <a:sym typeface="Lato"/>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17" name="Google Shape;17;p3"/>
          <p:cNvSpPr txBox="1"/>
          <p:nvPr>
            <p:ph idx="1" type="body"/>
          </p:nvPr>
        </p:nvSpPr>
        <p:spPr>
          <a:xfrm>
            <a:off x="1774604" y="1241334"/>
            <a:ext cx="5005308" cy="146498"/>
          </a:xfrm>
          <a:prstGeom prst="rect">
            <a:avLst/>
          </a:prstGeom>
          <a:noFill/>
          <a:ln>
            <a:noFill/>
          </a:ln>
        </p:spPr>
        <p:txBody>
          <a:bodyPr anchorCtr="0" anchor="t" bIns="0" lIns="0" spcFirstLastPara="1" rIns="0" wrap="square" tIns="0">
            <a:spAutoFit/>
          </a:bodyPr>
          <a:lstStyle>
            <a:lvl1pPr indent="-228600" lvl="0" marL="457200" algn="l">
              <a:lnSpc>
                <a:spcPct val="115000"/>
              </a:lnSpc>
              <a:spcBef>
                <a:spcPts val="0"/>
              </a:spcBef>
              <a:spcAft>
                <a:spcPts val="0"/>
              </a:spcAft>
              <a:buSzPts val="1100"/>
              <a:buNone/>
              <a:defRPr b="0" i="0" sz="1100">
                <a:solidFill>
                  <a:schemeClr val="dk1"/>
                </a:solidFill>
                <a:latin typeface="Lato Light"/>
                <a:ea typeface="Lato Light"/>
                <a:cs typeface="Lato Light"/>
                <a:sym typeface="Lato Light"/>
              </a:defRPr>
            </a:lvl1pPr>
            <a:lvl2pPr indent="-228600" lvl="1" marL="914400" algn="l">
              <a:lnSpc>
                <a:spcPct val="115000"/>
              </a:lnSpc>
              <a:spcBef>
                <a:spcPts val="1200"/>
              </a:spcBef>
              <a:spcAft>
                <a:spcPts val="0"/>
              </a:spcAft>
              <a:buSzPts val="1100"/>
              <a:buNone/>
              <a:defRPr sz="1100"/>
            </a:lvl2pPr>
            <a:lvl3pPr indent="-228600" lvl="2" marL="1371600" algn="l">
              <a:lnSpc>
                <a:spcPct val="115000"/>
              </a:lnSpc>
              <a:spcBef>
                <a:spcPts val="1200"/>
              </a:spcBef>
              <a:spcAft>
                <a:spcPts val="0"/>
              </a:spcAft>
              <a:buSzPts val="1100"/>
              <a:buNone/>
              <a:defRPr sz="1100"/>
            </a:lvl3pPr>
            <a:lvl4pPr indent="-228600" lvl="3" marL="1828800" algn="l">
              <a:lnSpc>
                <a:spcPct val="115000"/>
              </a:lnSpc>
              <a:spcBef>
                <a:spcPts val="1200"/>
              </a:spcBef>
              <a:spcAft>
                <a:spcPts val="0"/>
              </a:spcAft>
              <a:buSzPts val="1100"/>
              <a:buNone/>
              <a:defRPr sz="1100"/>
            </a:lvl4pPr>
            <a:lvl5pPr indent="-228600" lvl="4" marL="2286000" algn="l">
              <a:lnSpc>
                <a:spcPct val="115000"/>
              </a:lnSpc>
              <a:spcBef>
                <a:spcPts val="1200"/>
              </a:spcBef>
              <a:spcAft>
                <a:spcPts val="0"/>
              </a:spcAft>
              <a:buSzPts val="1100"/>
              <a:buNone/>
              <a:defRPr sz="1100"/>
            </a:lvl5pPr>
            <a:lvl6pPr indent="-228600" lvl="5" marL="2743200" algn="l">
              <a:lnSpc>
                <a:spcPct val="115000"/>
              </a:lnSpc>
              <a:spcBef>
                <a:spcPts val="1200"/>
              </a:spcBef>
              <a:spcAft>
                <a:spcPts val="0"/>
              </a:spcAft>
              <a:buSzPts val="1100"/>
              <a:buNone/>
              <a:defRPr sz="1100"/>
            </a:lvl6pPr>
            <a:lvl7pPr indent="-228600" lvl="6" marL="3200400" algn="l">
              <a:lnSpc>
                <a:spcPct val="115000"/>
              </a:lnSpc>
              <a:spcBef>
                <a:spcPts val="1200"/>
              </a:spcBef>
              <a:spcAft>
                <a:spcPts val="0"/>
              </a:spcAft>
              <a:buSzPts val="1100"/>
              <a:buNone/>
              <a:defRPr sz="1100"/>
            </a:lvl7pPr>
            <a:lvl8pPr indent="-228600" lvl="7" marL="3657600" algn="l">
              <a:lnSpc>
                <a:spcPct val="115000"/>
              </a:lnSpc>
              <a:spcBef>
                <a:spcPts val="1200"/>
              </a:spcBef>
              <a:spcAft>
                <a:spcPts val="0"/>
              </a:spcAft>
              <a:buSzPts val="1100"/>
              <a:buNone/>
              <a:defRPr sz="1100"/>
            </a:lvl8pPr>
            <a:lvl9pPr indent="-228600" lvl="8" marL="4114800" algn="l">
              <a:lnSpc>
                <a:spcPct val="115000"/>
              </a:lnSpc>
              <a:spcBef>
                <a:spcPts val="1200"/>
              </a:spcBef>
              <a:spcAft>
                <a:spcPts val="1200"/>
              </a:spcAft>
              <a:buSzPts val="1100"/>
              <a:buNone/>
              <a:defRPr sz="1100"/>
            </a:lvl9pPr>
          </a:lstStyle>
          <a:p/>
        </p:txBody>
      </p:sp>
      <p:sp>
        <p:nvSpPr>
          <p:cNvPr id="18" name="Google Shape;18;p3"/>
          <p:cNvSpPr txBox="1"/>
          <p:nvPr>
            <p:ph idx="11" type="ftr"/>
          </p:nvPr>
        </p:nvSpPr>
        <p:spPr>
          <a:xfrm>
            <a:off x="3108960" y="4783455"/>
            <a:ext cx="2926080" cy="188387"/>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9" name="Google Shape;19;p3"/>
          <p:cNvSpPr txBox="1"/>
          <p:nvPr>
            <p:ph idx="10" type="dt"/>
          </p:nvPr>
        </p:nvSpPr>
        <p:spPr>
          <a:xfrm>
            <a:off x="457199" y="4783455"/>
            <a:ext cx="2103121" cy="188387"/>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 name="Google Shape;20;p3"/>
          <p:cNvSpPr txBox="1"/>
          <p:nvPr>
            <p:ph idx="12" type="sldNum"/>
          </p:nvPr>
        </p:nvSpPr>
        <p:spPr>
          <a:xfrm>
            <a:off x="6583680" y="4783455"/>
            <a:ext cx="2103121" cy="188387"/>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4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3" name="Google Shape;23;p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4" name="Google Shape;24;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7" name="Google Shape;27;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 name="Google Shape;30;p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1" name="Google Shape;31;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 name="Shape 32"/>
        <p:cNvGrpSpPr/>
        <p:nvPr/>
      </p:nvGrpSpPr>
      <p:grpSpPr>
        <a:xfrm>
          <a:off x="0" y="0"/>
          <a:ext cx="0" cy="0"/>
          <a:chOff x="0" y="0"/>
          <a:chExt cx="0" cy="0"/>
        </a:xfrm>
      </p:grpSpPr>
      <p:sp>
        <p:nvSpPr>
          <p:cNvPr id="33" name="Google Shape;33;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 name="Google Shape;34;p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5" name="Google Shape;35;p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6" name="Google Shape;36;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 name="Shape 37"/>
        <p:cNvGrpSpPr/>
        <p:nvPr/>
      </p:nvGrpSpPr>
      <p:grpSpPr>
        <a:xfrm>
          <a:off x="0" y="0"/>
          <a:ext cx="0" cy="0"/>
          <a:chOff x="0" y="0"/>
          <a:chExt cx="0" cy="0"/>
        </a:xfrm>
      </p:grpSpPr>
      <p:sp>
        <p:nvSpPr>
          <p:cNvPr id="38" name="Google Shape;38;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9" name="Google Shape;39;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0" name="Shape 40"/>
        <p:cNvGrpSpPr/>
        <p:nvPr/>
      </p:nvGrpSpPr>
      <p:grpSpPr>
        <a:xfrm>
          <a:off x="0" y="0"/>
          <a:ext cx="0" cy="0"/>
          <a:chOff x="0" y="0"/>
          <a:chExt cx="0" cy="0"/>
        </a:xfrm>
      </p:grpSpPr>
      <p:sp>
        <p:nvSpPr>
          <p:cNvPr id="41" name="Google Shape;41;p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2" name="Google Shape;42;p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3" name="Google Shape;43;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 name="Shape 44"/>
        <p:cNvGrpSpPr/>
        <p:nvPr/>
      </p:nvGrpSpPr>
      <p:grpSpPr>
        <a:xfrm>
          <a:off x="0" y="0"/>
          <a:ext cx="0" cy="0"/>
          <a:chOff x="0" y="0"/>
          <a:chExt cx="0" cy="0"/>
        </a:xfrm>
      </p:grpSpPr>
      <p:sp>
        <p:nvSpPr>
          <p:cNvPr id="45" name="Google Shape;45;p1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6" name="Google Shape;46;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 name="Shape 62"/>
        <p:cNvGrpSpPr/>
        <p:nvPr/>
      </p:nvGrpSpPr>
      <p:grpSpPr>
        <a:xfrm>
          <a:off x="0" y="0"/>
          <a:ext cx="0" cy="0"/>
          <a:chOff x="0" y="0"/>
          <a:chExt cx="0" cy="0"/>
        </a:xfrm>
      </p:grpSpPr>
      <p:sp>
        <p:nvSpPr>
          <p:cNvPr id="63" name="Google Shape;63;p15"/>
          <p:cNvSpPr/>
          <p:nvPr/>
        </p:nvSpPr>
        <p:spPr>
          <a:xfrm>
            <a:off x="7600895" y="1"/>
            <a:ext cx="0" cy="5141772"/>
          </a:xfrm>
          <a:custGeom>
            <a:rect b="b" l="l" r="r" t="t"/>
            <a:pathLst>
              <a:path extrusionOk="0" h="7560309" w="120000">
                <a:moveTo>
                  <a:pt x="0" y="0"/>
                </a:moveTo>
                <a:lnTo>
                  <a:pt x="0" y="7560005"/>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4" name="Google Shape;64;p15"/>
          <p:cNvSpPr txBox="1"/>
          <p:nvPr>
            <p:ph type="title"/>
          </p:nvPr>
        </p:nvSpPr>
        <p:spPr>
          <a:xfrm>
            <a:off x="1774604" y="329254"/>
            <a:ext cx="5594792" cy="209319"/>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1" i="0" sz="16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5" name="Google Shape;65;p15"/>
          <p:cNvSpPr txBox="1"/>
          <p:nvPr>
            <p:ph idx="1" type="body"/>
          </p:nvPr>
        </p:nvSpPr>
        <p:spPr>
          <a:xfrm>
            <a:off x="1774604" y="1241333"/>
            <a:ext cx="5005308" cy="146524"/>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100"/>
              <a:buFont typeface="Arial"/>
              <a:buNone/>
              <a:defRPr b="0" i="0" sz="1100" u="none" cap="none" strike="noStrike">
                <a:solidFill>
                  <a:schemeClr val="dk1"/>
                </a:solidFill>
                <a:latin typeface="Lato Light"/>
                <a:ea typeface="Lato Light"/>
                <a:cs typeface="Lato Light"/>
                <a:sym typeface="Lato Light"/>
              </a:defRPr>
            </a:lvl1pPr>
            <a:lvl2pPr indent="-228600" lvl="1" marL="9144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Calibri"/>
                <a:ea typeface="Calibri"/>
                <a:cs typeface="Calibri"/>
                <a:sym typeface="Calibri"/>
              </a:defRPr>
            </a:lvl9pPr>
          </a:lstStyle>
          <a:p/>
        </p:txBody>
      </p:sp>
      <p:sp>
        <p:nvSpPr>
          <p:cNvPr id="66" name="Google Shape;66;p15"/>
          <p:cNvSpPr txBox="1"/>
          <p:nvPr>
            <p:ph idx="11" type="ftr"/>
          </p:nvPr>
        </p:nvSpPr>
        <p:spPr>
          <a:xfrm>
            <a:off x="3108960" y="4783455"/>
            <a:ext cx="2926080" cy="188387"/>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7" name="Google Shape;67;p15"/>
          <p:cNvSpPr txBox="1"/>
          <p:nvPr>
            <p:ph idx="10" type="dt"/>
          </p:nvPr>
        </p:nvSpPr>
        <p:spPr>
          <a:xfrm>
            <a:off x="457199" y="4783455"/>
            <a:ext cx="2103121" cy="188387"/>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8" name="Google Shape;68;p15"/>
          <p:cNvSpPr txBox="1"/>
          <p:nvPr>
            <p:ph idx="12" type="sldNum"/>
          </p:nvPr>
        </p:nvSpPr>
        <p:spPr>
          <a:xfrm>
            <a:off x="6583680" y="4783455"/>
            <a:ext cx="2103121" cy="188387"/>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3.jpg"/><Relationship Id="rId9" Type="http://schemas.openxmlformats.org/officeDocument/2006/relationships/image" Target="../media/image2.jpg"/><Relationship Id="rId5" Type="http://schemas.openxmlformats.org/officeDocument/2006/relationships/image" Target="../media/image7.jpg"/><Relationship Id="rId6" Type="http://schemas.openxmlformats.org/officeDocument/2006/relationships/image" Target="../media/image1.jpg"/><Relationship Id="rId7" Type="http://schemas.openxmlformats.org/officeDocument/2006/relationships/image" Target="../media/image5.jpg"/><Relationship Id="rId8"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3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4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3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4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4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3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3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3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3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8.jpg"/><Relationship Id="rId4" Type="http://schemas.openxmlformats.org/officeDocument/2006/relationships/image" Target="../media/image3.jpg"/><Relationship Id="rId5" Type="http://schemas.openxmlformats.org/officeDocument/2006/relationships/image" Target="../media/image7.jpg"/><Relationship Id="rId6" Type="http://schemas.openxmlformats.org/officeDocument/2006/relationships/image" Target="../media/image1.jpg"/><Relationship Id="rId7" Type="http://schemas.openxmlformats.org/officeDocument/2006/relationships/image" Target="../media/image5.jpg"/><Relationship Id="rId8"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1"/>
          <p:cNvSpPr/>
          <p:nvPr/>
        </p:nvSpPr>
        <p:spPr>
          <a:xfrm>
            <a:off x="1541907" y="0"/>
            <a:ext cx="0" cy="5141772"/>
          </a:xfrm>
          <a:custGeom>
            <a:rect b="b" l="l" r="r" t="t"/>
            <a:pathLst>
              <a:path extrusionOk="0" h="7560309" w="120000">
                <a:moveTo>
                  <a:pt x="0" y="0"/>
                </a:moveTo>
                <a:lnTo>
                  <a:pt x="0" y="7560005"/>
                </a:lnTo>
              </a:path>
            </a:pathLst>
          </a:custGeom>
          <a:noFill/>
          <a:ln cap="flat" cmpd="sng" w="9525">
            <a:solidFill>
              <a:srgbClr val="A7A9A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4" name="Google Shape;104;p21"/>
          <p:cNvSpPr txBox="1"/>
          <p:nvPr/>
        </p:nvSpPr>
        <p:spPr>
          <a:xfrm>
            <a:off x="792770" y="1690541"/>
            <a:ext cx="7461000" cy="3597300"/>
          </a:xfrm>
          <a:prstGeom prst="rect">
            <a:avLst/>
          </a:prstGeom>
          <a:noFill/>
          <a:ln>
            <a:noFill/>
          </a:ln>
        </p:spPr>
        <p:txBody>
          <a:bodyPr anchorCtr="0" anchor="t" bIns="0" lIns="0" spcFirstLastPara="1" rIns="0" wrap="square" tIns="66775">
            <a:spAutoFit/>
          </a:bodyPr>
          <a:lstStyle/>
          <a:p>
            <a:pPr indent="0" lvl="0" marL="0" marR="0" rtl="0" algn="ctr">
              <a:lnSpc>
                <a:spcPct val="100000"/>
              </a:lnSpc>
              <a:spcBef>
                <a:spcPts val="0"/>
              </a:spcBef>
              <a:spcAft>
                <a:spcPts val="0"/>
              </a:spcAft>
              <a:buClr>
                <a:srgbClr val="000000"/>
              </a:buClr>
              <a:buSzPts val="2900"/>
              <a:buFont typeface="Arial"/>
              <a:buNone/>
            </a:pPr>
            <a:r>
              <a:rPr b="1" i="0" lang="en" sz="2900" u="none" cap="none" strike="noStrike">
                <a:solidFill>
                  <a:schemeClr val="dk1"/>
                </a:solidFill>
                <a:latin typeface="Lato"/>
                <a:ea typeface="Lato"/>
                <a:cs typeface="Lato"/>
                <a:sym typeface="Lato"/>
              </a:rPr>
              <a:t>Welcome to…</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500"/>
              </a:spcBef>
              <a:spcAft>
                <a:spcPts val="0"/>
              </a:spcAft>
              <a:buClr>
                <a:srgbClr val="000000"/>
              </a:buClr>
              <a:buSzPts val="1100"/>
              <a:buFont typeface="Arial"/>
              <a:buNone/>
            </a:pPr>
            <a:r>
              <a:t/>
            </a:r>
            <a:endParaRPr b="1" i="0" sz="1100" u="none" cap="none" strike="noStrike">
              <a:solidFill>
                <a:schemeClr val="dk1"/>
              </a:solidFill>
              <a:latin typeface="Lato"/>
              <a:ea typeface="Lato"/>
              <a:cs typeface="Lato"/>
              <a:sym typeface="Lato"/>
            </a:endParaRPr>
          </a:p>
          <a:p>
            <a:pPr indent="0" lvl="0" marL="0" marR="0" rtl="0" algn="ctr">
              <a:lnSpc>
                <a:spcPct val="100000"/>
              </a:lnSpc>
              <a:spcBef>
                <a:spcPts val="500"/>
              </a:spcBef>
              <a:spcAft>
                <a:spcPts val="0"/>
              </a:spcAft>
              <a:buClr>
                <a:srgbClr val="000000"/>
              </a:buClr>
              <a:buSzPts val="2200"/>
              <a:buFont typeface="Arial"/>
              <a:buNone/>
            </a:pPr>
            <a:r>
              <a:rPr b="0" i="0" lang="en" sz="2200" u="none" cap="none" strike="noStrike">
                <a:solidFill>
                  <a:schemeClr val="dk1"/>
                </a:solidFill>
                <a:latin typeface="Lato"/>
                <a:ea typeface="Lato"/>
                <a:cs typeface="Lato"/>
                <a:sym typeface="Lato"/>
              </a:rPr>
              <a:t>Penny Price Academy</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500"/>
              </a:spcBef>
              <a:spcAft>
                <a:spcPts val="0"/>
              </a:spcAft>
              <a:buClr>
                <a:srgbClr val="000000"/>
              </a:buClr>
              <a:buSzPts val="2200"/>
              <a:buFont typeface="Arial"/>
              <a:buNone/>
            </a:pPr>
            <a:r>
              <a:rPr b="0" i="0" lang="en" sz="2200" u="none" cap="none" strike="noStrike">
                <a:solidFill>
                  <a:schemeClr val="dk1"/>
                </a:solidFill>
                <a:latin typeface="Lato"/>
                <a:ea typeface="Lato"/>
                <a:cs typeface="Lato"/>
                <a:sym typeface="Lato"/>
              </a:rPr>
              <a:t>of Aromatherapy</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500"/>
              </a:spcBef>
              <a:spcAft>
                <a:spcPts val="0"/>
              </a:spcAft>
              <a:buClr>
                <a:srgbClr val="000000"/>
              </a:buClr>
              <a:buSzPts val="1100"/>
              <a:buFont typeface="Arial"/>
              <a:buNone/>
            </a:pPr>
            <a:r>
              <a:t/>
            </a:r>
            <a:endParaRPr b="1" i="0" sz="1100" u="none" cap="none" strike="noStrike">
              <a:solidFill>
                <a:schemeClr val="dk1"/>
              </a:solidFill>
              <a:latin typeface="Lato"/>
              <a:ea typeface="Lato"/>
              <a:cs typeface="Lato"/>
              <a:sym typeface="Lato"/>
            </a:endParaRPr>
          </a:p>
          <a:p>
            <a:pPr indent="0" lvl="0" marL="0" marR="0" rtl="0" algn="ctr">
              <a:lnSpc>
                <a:spcPct val="100000"/>
              </a:lnSpc>
              <a:spcBef>
                <a:spcPts val="500"/>
              </a:spcBef>
              <a:spcAft>
                <a:spcPts val="0"/>
              </a:spcAft>
              <a:buClr>
                <a:srgbClr val="000000"/>
              </a:buClr>
              <a:buSzPts val="3200"/>
              <a:buFont typeface="Arial"/>
              <a:buNone/>
            </a:pPr>
            <a:r>
              <a:rPr b="1" i="0" lang="en" sz="3200" u="none" cap="none" strike="noStrike">
                <a:solidFill>
                  <a:schemeClr val="dk1"/>
                </a:solidFill>
                <a:latin typeface="Lato"/>
                <a:ea typeface="Lato"/>
                <a:cs typeface="Lato"/>
                <a:sym typeface="Lato"/>
              </a:rPr>
              <a:t>Saturday Club</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500"/>
              </a:spcBef>
              <a:spcAft>
                <a:spcPts val="0"/>
              </a:spcAft>
              <a:buClr>
                <a:srgbClr val="000000"/>
              </a:buClr>
              <a:buSzPts val="1300"/>
              <a:buFont typeface="Arial"/>
              <a:buNone/>
            </a:pPr>
            <a:r>
              <a:t/>
            </a:r>
            <a:endParaRPr b="0" i="0" sz="1300" u="none" cap="none" strike="noStrike">
              <a:solidFill>
                <a:schemeClr val="dk1"/>
              </a:solidFill>
              <a:latin typeface="Lato"/>
              <a:ea typeface="Lato"/>
              <a:cs typeface="Lato"/>
              <a:sym typeface="Lato"/>
            </a:endParaRPr>
          </a:p>
          <a:p>
            <a:pPr indent="0" lvl="0" marL="0" marR="0" rtl="0" algn="ctr">
              <a:lnSpc>
                <a:spcPct val="100000"/>
              </a:lnSpc>
              <a:spcBef>
                <a:spcPts val="500"/>
              </a:spcBef>
              <a:spcAft>
                <a:spcPts val="0"/>
              </a:spcAft>
              <a:buClr>
                <a:srgbClr val="000000"/>
              </a:buClr>
              <a:buSzPts val="3100"/>
              <a:buFont typeface="Arial"/>
              <a:buNone/>
            </a:pPr>
            <a:r>
              <a:rPr lang="en" sz="3100">
                <a:solidFill>
                  <a:schemeClr val="dk1"/>
                </a:solidFill>
                <a:latin typeface="Lato"/>
                <a:ea typeface="Lato"/>
                <a:cs typeface="Lato"/>
                <a:sym typeface="Lato"/>
              </a:rPr>
              <a:t>Essential oils for Long Covid   </a:t>
            </a:r>
            <a:endParaRPr b="0" i="0" sz="3100" u="none" cap="none" strike="noStrike">
              <a:solidFill>
                <a:schemeClr val="dk1"/>
              </a:solidFill>
              <a:latin typeface="Lato"/>
              <a:ea typeface="Lato"/>
              <a:cs typeface="Lato"/>
              <a:sym typeface="Lato"/>
            </a:endParaRPr>
          </a:p>
          <a:p>
            <a:pPr indent="0" lvl="0" marL="0" marR="0" rtl="0" algn="ctr">
              <a:lnSpc>
                <a:spcPct val="100000"/>
              </a:lnSpc>
              <a:spcBef>
                <a:spcPts val="500"/>
              </a:spcBef>
              <a:spcAft>
                <a:spcPts val="0"/>
              </a:spcAft>
              <a:buClr>
                <a:srgbClr val="000000"/>
              </a:buClr>
              <a:buSzPts val="2500"/>
              <a:buFont typeface="Arial"/>
              <a:buNone/>
            </a:pPr>
            <a:r>
              <a:t/>
            </a:r>
            <a:endParaRPr b="0" i="0" sz="2500" u="none" cap="none" strike="noStrike">
              <a:solidFill>
                <a:schemeClr val="dk1"/>
              </a:solidFill>
              <a:latin typeface="Lato"/>
              <a:ea typeface="Lato"/>
              <a:cs typeface="Lato"/>
              <a:sym typeface="Lato"/>
            </a:endParaRPr>
          </a:p>
        </p:txBody>
      </p:sp>
      <p:pic>
        <p:nvPicPr>
          <p:cNvPr id="105" name="Google Shape;105;p21"/>
          <p:cNvPicPr preferRelativeResize="0"/>
          <p:nvPr/>
        </p:nvPicPr>
        <p:blipFill rotWithShape="1">
          <a:blip r:embed="rId3">
            <a:alphaModFix/>
          </a:blip>
          <a:srcRect b="0" l="0" r="0" t="0"/>
          <a:stretch/>
        </p:blipFill>
        <p:spPr>
          <a:xfrm>
            <a:off x="-27150" y="3452753"/>
            <a:ext cx="1710182" cy="1710182"/>
          </a:xfrm>
          <a:prstGeom prst="rect">
            <a:avLst/>
          </a:prstGeom>
          <a:noFill/>
          <a:ln>
            <a:noFill/>
          </a:ln>
        </p:spPr>
      </p:pic>
      <p:pic>
        <p:nvPicPr>
          <p:cNvPr id="106" name="Google Shape;106;p21"/>
          <p:cNvPicPr preferRelativeResize="0"/>
          <p:nvPr/>
        </p:nvPicPr>
        <p:blipFill rotWithShape="1">
          <a:blip r:embed="rId4">
            <a:alphaModFix/>
          </a:blip>
          <a:srcRect b="0" l="0" r="0" t="0"/>
          <a:stretch/>
        </p:blipFill>
        <p:spPr>
          <a:xfrm>
            <a:off x="-27149" y="1715803"/>
            <a:ext cx="1710181" cy="1710181"/>
          </a:xfrm>
          <a:prstGeom prst="rect">
            <a:avLst/>
          </a:prstGeom>
          <a:noFill/>
          <a:ln>
            <a:noFill/>
          </a:ln>
        </p:spPr>
      </p:pic>
      <p:pic>
        <p:nvPicPr>
          <p:cNvPr id="107" name="Google Shape;107;p21"/>
          <p:cNvPicPr preferRelativeResize="0"/>
          <p:nvPr/>
        </p:nvPicPr>
        <p:blipFill rotWithShape="1">
          <a:blip r:embed="rId5">
            <a:alphaModFix/>
          </a:blip>
          <a:srcRect b="0" l="0" r="0" t="0"/>
          <a:stretch/>
        </p:blipFill>
        <p:spPr>
          <a:xfrm>
            <a:off x="6994036" y="3452753"/>
            <a:ext cx="1709952" cy="1709952"/>
          </a:xfrm>
          <a:prstGeom prst="rect">
            <a:avLst/>
          </a:prstGeom>
          <a:noFill/>
          <a:ln>
            <a:noFill/>
          </a:ln>
        </p:spPr>
      </p:pic>
      <p:pic>
        <p:nvPicPr>
          <p:cNvPr id="108" name="Google Shape;108;p21"/>
          <p:cNvPicPr preferRelativeResize="0"/>
          <p:nvPr/>
        </p:nvPicPr>
        <p:blipFill rotWithShape="1">
          <a:blip r:embed="rId6">
            <a:alphaModFix/>
          </a:blip>
          <a:srcRect b="0" l="0" r="0" t="1136"/>
          <a:stretch/>
        </p:blipFill>
        <p:spPr>
          <a:xfrm>
            <a:off x="6993747" y="0"/>
            <a:ext cx="1710182" cy="1690748"/>
          </a:xfrm>
          <a:prstGeom prst="rect">
            <a:avLst/>
          </a:prstGeom>
          <a:noFill/>
          <a:ln>
            <a:noFill/>
          </a:ln>
        </p:spPr>
      </p:pic>
      <p:pic>
        <p:nvPicPr>
          <p:cNvPr id="109" name="Google Shape;109;p21"/>
          <p:cNvPicPr preferRelativeResize="0"/>
          <p:nvPr/>
        </p:nvPicPr>
        <p:blipFill rotWithShape="1">
          <a:blip r:embed="rId7">
            <a:alphaModFix/>
          </a:blip>
          <a:srcRect b="0" l="0" r="0" t="0"/>
          <a:stretch/>
        </p:blipFill>
        <p:spPr>
          <a:xfrm>
            <a:off x="6994036" y="1715803"/>
            <a:ext cx="1709952" cy="1709952"/>
          </a:xfrm>
          <a:prstGeom prst="rect">
            <a:avLst/>
          </a:prstGeom>
          <a:noFill/>
          <a:ln>
            <a:noFill/>
          </a:ln>
        </p:spPr>
      </p:pic>
      <p:pic>
        <p:nvPicPr>
          <p:cNvPr id="110" name="Google Shape;110;p21"/>
          <p:cNvPicPr preferRelativeResize="0"/>
          <p:nvPr/>
        </p:nvPicPr>
        <p:blipFill rotWithShape="1">
          <a:blip r:embed="rId8">
            <a:alphaModFix/>
          </a:blip>
          <a:srcRect b="0" l="0" r="0" t="1880"/>
          <a:stretch/>
        </p:blipFill>
        <p:spPr>
          <a:xfrm>
            <a:off x="-43440" y="0"/>
            <a:ext cx="1723138" cy="1690747"/>
          </a:xfrm>
          <a:prstGeom prst="rect">
            <a:avLst/>
          </a:prstGeom>
          <a:noFill/>
          <a:ln>
            <a:noFill/>
          </a:ln>
        </p:spPr>
      </p:pic>
      <p:pic>
        <p:nvPicPr>
          <p:cNvPr id="111" name="Google Shape;111;p21"/>
          <p:cNvPicPr preferRelativeResize="0"/>
          <p:nvPr/>
        </p:nvPicPr>
        <p:blipFill rotWithShape="1">
          <a:blip r:embed="rId9">
            <a:alphaModFix/>
          </a:blip>
          <a:srcRect b="0" l="0" r="0" t="0"/>
          <a:stretch/>
        </p:blipFill>
        <p:spPr>
          <a:xfrm>
            <a:off x="3659773" y="148575"/>
            <a:ext cx="1361207" cy="136120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30"/>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418" name="Google Shape;418;p30"/>
          <p:cNvSpPr/>
          <p:nvPr/>
        </p:nvSpPr>
        <p:spPr>
          <a:xfrm>
            <a:off x="7600895"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19" name="Google Shape;419;p30"/>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20" name="Google Shape;420;p30"/>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21" name="Google Shape;421;p30"/>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22" name="Google Shape;422;p30"/>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23" name="Google Shape;423;p30"/>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24" name="Google Shape;424;p30"/>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25" name="Google Shape;425;p30"/>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26" name="Google Shape;426;p30"/>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27" name="Google Shape;427;p30"/>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28" name="Google Shape;428;p30"/>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29" name="Google Shape;429;p30"/>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0" name="Google Shape;430;p30"/>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1" name="Google Shape;431;p30"/>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2" name="Google Shape;432;p30"/>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3" name="Google Shape;433;p30"/>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4" name="Google Shape;434;p30"/>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5" name="Google Shape;435;p30"/>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6" name="Google Shape;436;p30"/>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7" name="Google Shape;437;p30"/>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8" name="Google Shape;438;p30"/>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9" name="Google Shape;439;p30"/>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40" name="Google Shape;440;p30"/>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41" name="Google Shape;441;p30"/>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42" name="Google Shape;442;p30"/>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43" name="Google Shape;443;p30"/>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44" name="Google Shape;444;p30"/>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45" name="Google Shape;445;p30"/>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46" name="Google Shape;446;p30"/>
          <p:cNvSpPr txBox="1"/>
          <p:nvPr>
            <p:ph type="title"/>
          </p:nvPr>
        </p:nvSpPr>
        <p:spPr>
          <a:xfrm>
            <a:off x="1726325" y="292600"/>
            <a:ext cx="5615400" cy="7620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lang="en" sz="2500"/>
              <a:t>Niaouli</a:t>
            </a:r>
            <a:endParaRPr sz="2500"/>
          </a:p>
          <a:p>
            <a:pPr indent="0" lvl="0" marL="12700" rtl="0" algn="l">
              <a:lnSpc>
                <a:spcPct val="100000"/>
              </a:lnSpc>
              <a:spcBef>
                <a:spcPts val="0"/>
              </a:spcBef>
              <a:spcAft>
                <a:spcPts val="0"/>
              </a:spcAft>
              <a:buSzPts val="1100"/>
              <a:buNone/>
            </a:pPr>
            <a:r>
              <a:rPr b="0" i="1" lang="en" sz="1900"/>
              <a:t>(</a:t>
            </a:r>
            <a:r>
              <a:rPr b="0" i="1" lang="en" sz="1900"/>
              <a:t>Melaleuca viridiflora</a:t>
            </a:r>
            <a:r>
              <a:rPr b="0" i="1" lang="en" sz="1900"/>
              <a:t>)</a:t>
            </a:r>
            <a:br>
              <a:rPr b="0" i="1" lang="en" sz="1900"/>
            </a:br>
            <a:endParaRPr b="0" i="1" sz="2500"/>
          </a:p>
        </p:txBody>
      </p:sp>
      <p:sp>
        <p:nvSpPr>
          <p:cNvPr id="447" name="Google Shape;447;p30"/>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lt1"/>
                </a:solidFill>
                <a:latin typeface="Lato"/>
                <a:ea typeface="Lato"/>
                <a:cs typeface="Lato"/>
                <a:sym typeface="Lato"/>
              </a:rPr>
              <a:t>Saturday Club</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lt1"/>
                </a:solidFill>
                <a:latin typeface="Lato"/>
                <a:ea typeface="Lato"/>
                <a:cs typeface="Lato"/>
                <a:sym typeface="Lato"/>
              </a:rPr>
              <a:t>January</a:t>
            </a:r>
            <a:r>
              <a:rPr b="1" i="0" lang="en" sz="600" u="none" cap="none" strike="noStrike">
                <a:solidFill>
                  <a:schemeClr val="lt1"/>
                </a:solidFill>
                <a:latin typeface="Lato"/>
                <a:ea typeface="Lato"/>
                <a:cs typeface="Lato"/>
                <a:sym typeface="Lato"/>
              </a:rPr>
              <a:t>  </a:t>
            </a:r>
            <a:r>
              <a:rPr b="1" lang="en" sz="600">
                <a:solidFill>
                  <a:schemeClr val="lt1"/>
                </a:solidFill>
                <a:latin typeface="Lato"/>
                <a:ea typeface="Lato"/>
                <a:cs typeface="Lato"/>
                <a:sym typeface="Lato"/>
              </a:rPr>
              <a:t>2025</a:t>
            </a:r>
            <a:endParaRPr b="0" i="0" sz="600" u="none" cap="none" strike="noStrike">
              <a:solidFill>
                <a:schemeClr val="lt1"/>
              </a:solidFill>
              <a:latin typeface="Lato Black"/>
              <a:ea typeface="Lato Black"/>
              <a:cs typeface="Lato Black"/>
              <a:sym typeface="Lato Black"/>
            </a:endParaRPr>
          </a:p>
        </p:txBody>
      </p:sp>
      <p:sp>
        <p:nvSpPr>
          <p:cNvPr id="448" name="Google Shape;448;p30"/>
          <p:cNvSpPr txBox="1"/>
          <p:nvPr/>
        </p:nvSpPr>
        <p:spPr>
          <a:xfrm>
            <a:off x="1719825" y="1054699"/>
            <a:ext cx="5703300" cy="34752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Niaouli is high in 1,8 cineol which stimulates the immune system and reduces the inflammatory response</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Among all of the anti-infective oils, it is probably able to catch the widest spectrum of microbes</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It also helps to generally strengthen the immune system, it is good for chronic immune deficiency with recurrent infections</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Prevents or addresses a wide range of upper respiratory infections - it is a decongestant, expectorant and antitussive</a:t>
            </a:r>
            <a:endParaRPr sz="1700">
              <a:latin typeface="Lato"/>
              <a:ea typeface="Lato"/>
              <a:cs typeface="Lato"/>
              <a:sym typeface="Lato"/>
            </a:endParaRPr>
          </a:p>
        </p:txBody>
      </p:sp>
      <p:pic>
        <p:nvPicPr>
          <p:cNvPr id="449" name="Google Shape;449;p30"/>
          <p:cNvPicPr preferRelativeResize="0"/>
          <p:nvPr/>
        </p:nvPicPr>
        <p:blipFill rotWithShape="1">
          <a:blip r:embed="rId5">
            <a:alphaModFix/>
          </a:blip>
          <a:srcRect b="0" l="38115" r="38115" t="0"/>
          <a:stretch/>
        </p:blipFill>
        <p:spPr>
          <a:xfrm>
            <a:off x="7513925" y="0"/>
            <a:ext cx="1630075" cy="514350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31"/>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455" name="Google Shape;455;p31"/>
          <p:cNvSpPr/>
          <p:nvPr/>
        </p:nvSpPr>
        <p:spPr>
          <a:xfrm>
            <a:off x="7600895"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56" name="Google Shape;456;p31"/>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57" name="Google Shape;457;p31"/>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58" name="Google Shape;458;p31"/>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59" name="Google Shape;459;p31"/>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60" name="Google Shape;460;p31"/>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61" name="Google Shape;461;p31"/>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62" name="Google Shape;462;p31"/>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63" name="Google Shape;463;p31"/>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64" name="Google Shape;464;p31"/>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65" name="Google Shape;465;p31"/>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66" name="Google Shape;466;p31"/>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67" name="Google Shape;467;p31"/>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68" name="Google Shape;468;p31"/>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69" name="Google Shape;469;p31"/>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70" name="Google Shape;470;p31"/>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71" name="Google Shape;471;p31"/>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72" name="Google Shape;472;p31"/>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73" name="Google Shape;473;p31"/>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74" name="Google Shape;474;p31"/>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75" name="Google Shape;475;p31"/>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76" name="Google Shape;476;p31"/>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77" name="Google Shape;477;p31"/>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78" name="Google Shape;478;p31"/>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79" name="Google Shape;479;p31"/>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80" name="Google Shape;480;p31"/>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81" name="Google Shape;481;p31"/>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82" name="Google Shape;482;p31"/>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83" name="Google Shape;483;p31"/>
          <p:cNvSpPr txBox="1"/>
          <p:nvPr>
            <p:ph type="title"/>
          </p:nvPr>
        </p:nvSpPr>
        <p:spPr>
          <a:xfrm>
            <a:off x="1726325" y="292600"/>
            <a:ext cx="5615400" cy="7620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lang="en" sz="2500"/>
              <a:t>Ravensara</a:t>
            </a:r>
            <a:endParaRPr sz="2500"/>
          </a:p>
          <a:p>
            <a:pPr indent="0" lvl="0" marL="12700" rtl="0" algn="l">
              <a:lnSpc>
                <a:spcPct val="100000"/>
              </a:lnSpc>
              <a:spcBef>
                <a:spcPts val="0"/>
              </a:spcBef>
              <a:spcAft>
                <a:spcPts val="0"/>
              </a:spcAft>
              <a:buSzPts val="1100"/>
              <a:buNone/>
            </a:pPr>
            <a:r>
              <a:rPr b="0" i="1" lang="en" sz="1900"/>
              <a:t>(Ravensara aromatica)</a:t>
            </a:r>
            <a:br>
              <a:rPr b="0" i="1" lang="en" sz="1900"/>
            </a:br>
            <a:endParaRPr b="0" i="1" sz="2500"/>
          </a:p>
        </p:txBody>
      </p:sp>
      <p:sp>
        <p:nvSpPr>
          <p:cNvPr id="484" name="Google Shape;484;p31"/>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lt1"/>
                </a:solidFill>
                <a:latin typeface="Lato"/>
                <a:ea typeface="Lato"/>
                <a:cs typeface="Lato"/>
                <a:sym typeface="Lato"/>
              </a:rPr>
              <a:t>Saturday Club</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lt1"/>
                </a:solidFill>
                <a:latin typeface="Lato"/>
                <a:ea typeface="Lato"/>
                <a:cs typeface="Lato"/>
                <a:sym typeface="Lato"/>
              </a:rPr>
              <a:t>January</a:t>
            </a:r>
            <a:r>
              <a:rPr b="1" i="0" lang="en" sz="600" u="none" cap="none" strike="noStrike">
                <a:solidFill>
                  <a:schemeClr val="lt1"/>
                </a:solidFill>
                <a:latin typeface="Lato"/>
                <a:ea typeface="Lato"/>
                <a:cs typeface="Lato"/>
                <a:sym typeface="Lato"/>
              </a:rPr>
              <a:t>  </a:t>
            </a:r>
            <a:r>
              <a:rPr b="1" lang="en" sz="600">
                <a:solidFill>
                  <a:schemeClr val="lt1"/>
                </a:solidFill>
                <a:latin typeface="Lato"/>
                <a:ea typeface="Lato"/>
                <a:cs typeface="Lato"/>
                <a:sym typeface="Lato"/>
              </a:rPr>
              <a:t>2025</a:t>
            </a:r>
            <a:endParaRPr b="0" i="0" sz="600" u="none" cap="none" strike="noStrike">
              <a:solidFill>
                <a:schemeClr val="lt1"/>
              </a:solidFill>
              <a:latin typeface="Lato Black"/>
              <a:ea typeface="Lato Black"/>
              <a:cs typeface="Lato Black"/>
              <a:sym typeface="Lato Black"/>
            </a:endParaRPr>
          </a:p>
        </p:txBody>
      </p:sp>
      <p:sp>
        <p:nvSpPr>
          <p:cNvPr id="485" name="Google Shape;485;p31"/>
          <p:cNvSpPr txBox="1"/>
          <p:nvPr/>
        </p:nvSpPr>
        <p:spPr>
          <a:xfrm>
            <a:off x="1719825" y="1054699"/>
            <a:ext cx="5703300" cy="40140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Clr>
                <a:schemeClr val="dk1"/>
              </a:buClr>
              <a:buSzPts val="1100"/>
              <a:buFont typeface="Arial"/>
              <a:buNone/>
            </a:pPr>
            <a:r>
              <a:rPr lang="en" sz="1600">
                <a:latin typeface="Lato"/>
                <a:ea typeface="Lato"/>
                <a:cs typeface="Lato"/>
                <a:sym typeface="Lato"/>
              </a:rPr>
              <a:t>Ravensara holds a place in the traditional medicine system of Madagascar and has been in use for centuries as a tonic and for fighting infections. The people of Madagascar refer to ravensara essential oil as “The Oil That Heals”.  </a:t>
            </a:r>
            <a:endParaRPr sz="16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6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600">
                <a:latin typeface="Lato"/>
                <a:ea typeface="Lato"/>
                <a:cs typeface="Lato"/>
                <a:sym typeface="Lato"/>
              </a:rPr>
              <a:t>It has a slightly camphorous aroma and anti-bacterial qualities similar to eucalyptus.  </a:t>
            </a:r>
            <a:endParaRPr sz="16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6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600">
                <a:latin typeface="Lato"/>
                <a:ea typeface="Lato"/>
                <a:cs typeface="Lato"/>
                <a:sym typeface="Lato"/>
              </a:rPr>
              <a:t>Ravensara is an immunomodulant meaning it will restore balance to a dysfunctional immune system.</a:t>
            </a:r>
            <a:endParaRPr sz="16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6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600">
                <a:latin typeface="Lato"/>
                <a:ea typeface="Lato"/>
                <a:cs typeface="Lato"/>
                <a:sym typeface="Lato"/>
              </a:rPr>
              <a:t>It is an an expectorant and anti-viral making it effective for treating respiratory infections.</a:t>
            </a:r>
            <a:endParaRPr sz="16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6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600">
                <a:latin typeface="Lato"/>
                <a:ea typeface="Lato"/>
                <a:cs typeface="Lato"/>
                <a:sym typeface="Lato"/>
              </a:rPr>
              <a:t>Ravensara is a safe and gentle oil which can be used for anybody including children, the elderly and vulnerable.</a:t>
            </a:r>
            <a:endParaRPr sz="1600">
              <a:latin typeface="Lato"/>
              <a:ea typeface="Lato"/>
              <a:cs typeface="Lato"/>
              <a:sym typeface="Lato"/>
            </a:endParaRPr>
          </a:p>
        </p:txBody>
      </p:sp>
      <p:pic>
        <p:nvPicPr>
          <p:cNvPr id="486" name="Google Shape;486;p31"/>
          <p:cNvPicPr preferRelativeResize="0"/>
          <p:nvPr/>
        </p:nvPicPr>
        <p:blipFill rotWithShape="1">
          <a:blip r:embed="rId5">
            <a:alphaModFix/>
          </a:blip>
          <a:srcRect b="0" l="38115" r="38115" t="0"/>
          <a:stretch/>
        </p:blipFill>
        <p:spPr>
          <a:xfrm>
            <a:off x="7513925" y="0"/>
            <a:ext cx="1630074" cy="514350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32"/>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492" name="Google Shape;492;p32"/>
          <p:cNvSpPr/>
          <p:nvPr/>
        </p:nvSpPr>
        <p:spPr>
          <a:xfrm>
            <a:off x="7600895"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93" name="Google Shape;493;p32"/>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94" name="Google Shape;494;p32"/>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95" name="Google Shape;495;p32"/>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96" name="Google Shape;496;p32"/>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97" name="Google Shape;497;p32"/>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98" name="Google Shape;498;p32"/>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99" name="Google Shape;499;p32"/>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00" name="Google Shape;500;p32"/>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01" name="Google Shape;501;p32"/>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02" name="Google Shape;502;p32"/>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03" name="Google Shape;503;p32"/>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04" name="Google Shape;504;p32"/>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05" name="Google Shape;505;p32"/>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06" name="Google Shape;506;p32"/>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07" name="Google Shape;507;p32"/>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08" name="Google Shape;508;p32"/>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09" name="Google Shape;509;p32"/>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10" name="Google Shape;510;p32"/>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11" name="Google Shape;511;p32"/>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12" name="Google Shape;512;p32"/>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13" name="Google Shape;513;p32"/>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14" name="Google Shape;514;p32"/>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15" name="Google Shape;515;p32"/>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16" name="Google Shape;516;p32"/>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17" name="Google Shape;517;p32"/>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18" name="Google Shape;518;p32"/>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19" name="Google Shape;519;p32"/>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20" name="Google Shape;520;p32"/>
          <p:cNvSpPr txBox="1"/>
          <p:nvPr>
            <p:ph type="title"/>
          </p:nvPr>
        </p:nvSpPr>
        <p:spPr>
          <a:xfrm>
            <a:off x="1726325" y="292600"/>
            <a:ext cx="5615400" cy="7620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lang="en" sz="2500"/>
              <a:t>Thyme ct Linalool</a:t>
            </a:r>
            <a:endParaRPr sz="2500"/>
          </a:p>
          <a:p>
            <a:pPr indent="0" lvl="0" marL="12700" rtl="0" algn="l">
              <a:lnSpc>
                <a:spcPct val="100000"/>
              </a:lnSpc>
              <a:spcBef>
                <a:spcPts val="0"/>
              </a:spcBef>
              <a:spcAft>
                <a:spcPts val="0"/>
              </a:spcAft>
              <a:buSzPts val="1100"/>
              <a:buNone/>
            </a:pPr>
            <a:r>
              <a:rPr b="0" i="1" lang="en" sz="1900"/>
              <a:t>(Thymus vulgaris)</a:t>
            </a:r>
            <a:br>
              <a:rPr b="0" i="1" lang="en" sz="1900"/>
            </a:br>
            <a:endParaRPr b="0" i="1" sz="2500"/>
          </a:p>
        </p:txBody>
      </p:sp>
      <p:sp>
        <p:nvSpPr>
          <p:cNvPr id="521" name="Google Shape;521;p32"/>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lt1"/>
                </a:solidFill>
                <a:latin typeface="Lato"/>
                <a:ea typeface="Lato"/>
                <a:cs typeface="Lato"/>
                <a:sym typeface="Lato"/>
              </a:rPr>
              <a:t>Saturday Club</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lt1"/>
                </a:solidFill>
                <a:latin typeface="Lato"/>
                <a:ea typeface="Lato"/>
                <a:cs typeface="Lato"/>
                <a:sym typeface="Lato"/>
              </a:rPr>
              <a:t>January</a:t>
            </a:r>
            <a:r>
              <a:rPr b="1" i="0" lang="en" sz="600" u="none" cap="none" strike="noStrike">
                <a:solidFill>
                  <a:schemeClr val="lt1"/>
                </a:solidFill>
                <a:latin typeface="Lato"/>
                <a:ea typeface="Lato"/>
                <a:cs typeface="Lato"/>
                <a:sym typeface="Lato"/>
              </a:rPr>
              <a:t>  </a:t>
            </a:r>
            <a:r>
              <a:rPr b="1" lang="en" sz="600">
                <a:solidFill>
                  <a:schemeClr val="lt1"/>
                </a:solidFill>
                <a:latin typeface="Lato"/>
                <a:ea typeface="Lato"/>
                <a:cs typeface="Lato"/>
                <a:sym typeface="Lato"/>
              </a:rPr>
              <a:t>2025</a:t>
            </a:r>
            <a:endParaRPr b="0" i="0" sz="600" u="none" cap="none" strike="noStrike">
              <a:solidFill>
                <a:schemeClr val="lt1"/>
              </a:solidFill>
              <a:latin typeface="Lato Black"/>
              <a:ea typeface="Lato Black"/>
              <a:cs typeface="Lato Black"/>
              <a:sym typeface="Lato Black"/>
            </a:endParaRPr>
          </a:p>
        </p:txBody>
      </p:sp>
      <p:sp>
        <p:nvSpPr>
          <p:cNvPr id="522" name="Google Shape;522;p32"/>
          <p:cNvSpPr txBox="1"/>
          <p:nvPr/>
        </p:nvSpPr>
        <p:spPr>
          <a:xfrm>
            <a:off x="1719825" y="1054699"/>
            <a:ext cx="5703300" cy="37368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Thyme ct. linalool is an excellent anti-infective oil that can address a wide spectrum of fungal, bacterial and viral infections.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It is recommended for chronic, not acute infections. It has been shown to help with chronic coughs and is a bronchial restorative. Thyme is anti-inflammatory and again is useful for chronic inflammation.</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Peter Holmes describes this variety as primarily a restorative and is therefore good at the long-term management of weak atonic conditions …. for systematic and chronic fatigue and debility regardless of the  particular disorder involved.</a:t>
            </a:r>
            <a:endParaRPr sz="1700">
              <a:latin typeface="Lato"/>
              <a:ea typeface="Lato"/>
              <a:cs typeface="Lato"/>
              <a:sym typeface="Lato"/>
            </a:endParaRPr>
          </a:p>
        </p:txBody>
      </p:sp>
      <p:pic>
        <p:nvPicPr>
          <p:cNvPr id="523" name="Google Shape;523;p32"/>
          <p:cNvPicPr preferRelativeResize="0"/>
          <p:nvPr/>
        </p:nvPicPr>
        <p:blipFill rotWithShape="1">
          <a:blip r:embed="rId5">
            <a:alphaModFix/>
          </a:blip>
          <a:srcRect b="0" l="40043" r="40041" t="0"/>
          <a:stretch/>
        </p:blipFill>
        <p:spPr>
          <a:xfrm>
            <a:off x="7513925" y="0"/>
            <a:ext cx="1630075" cy="51435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33"/>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529" name="Google Shape;529;p33"/>
          <p:cNvSpPr/>
          <p:nvPr/>
        </p:nvSpPr>
        <p:spPr>
          <a:xfrm>
            <a:off x="7600895"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30" name="Google Shape;530;p33"/>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31" name="Google Shape;531;p33"/>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32" name="Google Shape;532;p33"/>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33" name="Google Shape;533;p33"/>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34" name="Google Shape;534;p33"/>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35" name="Google Shape;535;p33"/>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36" name="Google Shape;536;p33"/>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37" name="Google Shape;537;p33"/>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38" name="Google Shape;538;p33"/>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39" name="Google Shape;539;p33"/>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40" name="Google Shape;540;p33"/>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41" name="Google Shape;541;p33"/>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42" name="Google Shape;542;p33"/>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43" name="Google Shape;543;p33"/>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44" name="Google Shape;544;p33"/>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45" name="Google Shape;545;p33"/>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46" name="Google Shape;546;p33"/>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47" name="Google Shape;547;p33"/>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48" name="Google Shape;548;p33"/>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49" name="Google Shape;549;p33"/>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50" name="Google Shape;550;p33"/>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51" name="Google Shape;551;p33"/>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52" name="Google Shape;552;p33"/>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53" name="Google Shape;553;p33"/>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54" name="Google Shape;554;p33"/>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55" name="Google Shape;555;p33"/>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56" name="Google Shape;556;p33"/>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57" name="Google Shape;557;p33"/>
          <p:cNvSpPr txBox="1"/>
          <p:nvPr>
            <p:ph type="title"/>
          </p:nvPr>
        </p:nvSpPr>
        <p:spPr>
          <a:xfrm>
            <a:off x="1726325" y="292600"/>
            <a:ext cx="5615400" cy="7620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lang="en" sz="2500"/>
              <a:t>Thyme ct Thymol</a:t>
            </a:r>
            <a:endParaRPr sz="2500"/>
          </a:p>
          <a:p>
            <a:pPr indent="0" lvl="0" marL="12700" rtl="0" algn="l">
              <a:lnSpc>
                <a:spcPct val="100000"/>
              </a:lnSpc>
              <a:spcBef>
                <a:spcPts val="0"/>
              </a:spcBef>
              <a:spcAft>
                <a:spcPts val="0"/>
              </a:spcAft>
              <a:buSzPts val="1100"/>
              <a:buNone/>
            </a:pPr>
            <a:r>
              <a:rPr b="0" i="1" lang="en" sz="1900"/>
              <a:t>(Thymus vulgaris)</a:t>
            </a:r>
            <a:br>
              <a:rPr b="0" i="1" lang="en" sz="1900"/>
            </a:br>
            <a:endParaRPr b="0" i="1" sz="2500"/>
          </a:p>
        </p:txBody>
      </p:sp>
      <p:sp>
        <p:nvSpPr>
          <p:cNvPr id="558" name="Google Shape;558;p33"/>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lt1"/>
                </a:solidFill>
                <a:latin typeface="Lato"/>
                <a:ea typeface="Lato"/>
                <a:cs typeface="Lato"/>
                <a:sym typeface="Lato"/>
              </a:rPr>
              <a:t>Saturday Club</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lt1"/>
                </a:solidFill>
                <a:latin typeface="Lato"/>
                <a:ea typeface="Lato"/>
                <a:cs typeface="Lato"/>
                <a:sym typeface="Lato"/>
              </a:rPr>
              <a:t>January</a:t>
            </a:r>
            <a:r>
              <a:rPr b="1" i="0" lang="en" sz="600" u="none" cap="none" strike="noStrike">
                <a:solidFill>
                  <a:schemeClr val="lt1"/>
                </a:solidFill>
                <a:latin typeface="Lato"/>
                <a:ea typeface="Lato"/>
                <a:cs typeface="Lato"/>
                <a:sym typeface="Lato"/>
              </a:rPr>
              <a:t>  </a:t>
            </a:r>
            <a:r>
              <a:rPr b="1" lang="en" sz="600">
                <a:solidFill>
                  <a:schemeClr val="lt1"/>
                </a:solidFill>
                <a:latin typeface="Lato"/>
                <a:ea typeface="Lato"/>
                <a:cs typeface="Lato"/>
                <a:sym typeface="Lato"/>
              </a:rPr>
              <a:t>2025</a:t>
            </a:r>
            <a:endParaRPr b="0" i="0" sz="600" u="none" cap="none" strike="noStrike">
              <a:solidFill>
                <a:schemeClr val="lt1"/>
              </a:solidFill>
              <a:latin typeface="Lato Black"/>
              <a:ea typeface="Lato Black"/>
              <a:cs typeface="Lato Black"/>
              <a:sym typeface="Lato Black"/>
            </a:endParaRPr>
          </a:p>
        </p:txBody>
      </p:sp>
      <p:sp>
        <p:nvSpPr>
          <p:cNvPr id="559" name="Google Shape;559;p33"/>
          <p:cNvSpPr txBox="1"/>
          <p:nvPr/>
        </p:nvSpPr>
        <p:spPr>
          <a:xfrm>
            <a:off x="1719825" y="1054699"/>
            <a:ext cx="5703300" cy="39987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Thyme ct. thymol is a very powerful essential oil which helps to inhibit the growth of viruses.</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It is useful for long covid as it can help support healthy respiration and will kill bacteria associated with the lungs, it is also a bronchial stimulant and relaxant.</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Thyme ct thymol can be used for long-term infections in small doses.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It  is a great tonic and can help revive and strengthen the body and mind.</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b="1" lang="en" sz="1700">
                <a:latin typeface="Lato"/>
                <a:ea typeface="Lato"/>
                <a:cs typeface="Lato"/>
                <a:sym typeface="Lato"/>
              </a:rPr>
              <a:t>It must be used with care due to its high phenol content. Always use well diluted (even in airborne diffusion).</a:t>
            </a:r>
            <a:endParaRPr b="1" sz="1700">
              <a:latin typeface="Lato"/>
              <a:ea typeface="Lato"/>
              <a:cs typeface="Lato"/>
              <a:sym typeface="Lato"/>
            </a:endParaRPr>
          </a:p>
        </p:txBody>
      </p:sp>
      <p:pic>
        <p:nvPicPr>
          <p:cNvPr id="560" name="Google Shape;560;p33"/>
          <p:cNvPicPr preferRelativeResize="0"/>
          <p:nvPr/>
        </p:nvPicPr>
        <p:blipFill rotWithShape="1">
          <a:blip r:embed="rId5">
            <a:alphaModFix/>
          </a:blip>
          <a:srcRect b="0" l="40043" r="40041" t="0"/>
          <a:stretch/>
        </p:blipFill>
        <p:spPr>
          <a:xfrm>
            <a:off x="7513925" y="0"/>
            <a:ext cx="1630075" cy="51435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34"/>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566" name="Google Shape;566;p34"/>
          <p:cNvSpPr/>
          <p:nvPr/>
        </p:nvSpPr>
        <p:spPr>
          <a:xfrm>
            <a:off x="7600895"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67" name="Google Shape;567;p34"/>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68" name="Google Shape;568;p34"/>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69" name="Google Shape;569;p34"/>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70" name="Google Shape;570;p34"/>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71" name="Google Shape;571;p34"/>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72" name="Google Shape;572;p34"/>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73" name="Google Shape;573;p34"/>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74" name="Google Shape;574;p34"/>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75" name="Google Shape;575;p34"/>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76" name="Google Shape;576;p34"/>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77" name="Google Shape;577;p34"/>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78" name="Google Shape;578;p34"/>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79" name="Google Shape;579;p34"/>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80" name="Google Shape;580;p34"/>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81" name="Google Shape;581;p34"/>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82" name="Google Shape;582;p34"/>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83" name="Google Shape;583;p34"/>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84" name="Google Shape;584;p34"/>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85" name="Google Shape;585;p34"/>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86" name="Google Shape;586;p34"/>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87" name="Google Shape;587;p34"/>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88" name="Google Shape;588;p34"/>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89" name="Google Shape;589;p34"/>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90" name="Google Shape;590;p34"/>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91" name="Google Shape;591;p34"/>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92" name="Google Shape;592;p34"/>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93" name="Google Shape;593;p34"/>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94" name="Google Shape;594;p34"/>
          <p:cNvSpPr txBox="1"/>
          <p:nvPr>
            <p:ph type="title"/>
          </p:nvPr>
        </p:nvSpPr>
        <p:spPr>
          <a:xfrm>
            <a:off x="1726325" y="292600"/>
            <a:ext cx="5615400" cy="7620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lang="en" sz="2500"/>
              <a:t>A blend to boost immunity</a:t>
            </a:r>
            <a:br>
              <a:rPr b="0" i="1" lang="en" sz="1900"/>
            </a:br>
            <a:endParaRPr b="0" sz="2500"/>
          </a:p>
        </p:txBody>
      </p:sp>
      <p:sp>
        <p:nvSpPr>
          <p:cNvPr id="595" name="Google Shape;595;p34"/>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lt1"/>
                </a:solidFill>
                <a:latin typeface="Lato"/>
                <a:ea typeface="Lato"/>
                <a:cs typeface="Lato"/>
                <a:sym typeface="Lato"/>
              </a:rPr>
              <a:t>Saturday Club</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lt1"/>
                </a:solidFill>
                <a:latin typeface="Lato"/>
                <a:ea typeface="Lato"/>
                <a:cs typeface="Lato"/>
                <a:sym typeface="Lato"/>
              </a:rPr>
              <a:t>January</a:t>
            </a:r>
            <a:r>
              <a:rPr b="1" i="0" lang="en" sz="600" u="none" cap="none" strike="noStrike">
                <a:solidFill>
                  <a:schemeClr val="lt1"/>
                </a:solidFill>
                <a:latin typeface="Lato"/>
                <a:ea typeface="Lato"/>
                <a:cs typeface="Lato"/>
                <a:sym typeface="Lato"/>
              </a:rPr>
              <a:t>  </a:t>
            </a:r>
            <a:r>
              <a:rPr b="1" lang="en" sz="600">
                <a:solidFill>
                  <a:schemeClr val="lt1"/>
                </a:solidFill>
                <a:latin typeface="Lato"/>
                <a:ea typeface="Lato"/>
                <a:cs typeface="Lato"/>
                <a:sym typeface="Lato"/>
              </a:rPr>
              <a:t>2025</a:t>
            </a:r>
            <a:endParaRPr b="0" i="0" sz="600" u="none" cap="none" strike="noStrike">
              <a:solidFill>
                <a:schemeClr val="lt1"/>
              </a:solidFill>
              <a:latin typeface="Lato Black"/>
              <a:ea typeface="Lato Black"/>
              <a:cs typeface="Lato Black"/>
              <a:sym typeface="Lato Black"/>
            </a:endParaRPr>
          </a:p>
        </p:txBody>
      </p:sp>
      <p:sp>
        <p:nvSpPr>
          <p:cNvPr id="596" name="Google Shape;596;p34"/>
          <p:cNvSpPr txBox="1"/>
          <p:nvPr/>
        </p:nvSpPr>
        <p:spPr>
          <a:xfrm>
            <a:off x="1719825" y="826725"/>
            <a:ext cx="5703300" cy="42603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For immunity you can make up  a roller ball ( 3-6  total drops of essential oils to 10 mls of carrier oil) or add the oils to a bubble bath (to 10 mls of unperfumed foam bath add a total of 4-7 drops of essential oils). For a chest rub add a total of three drops of the essential oils to 10 mls of carrier oil</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Niaouli  -stimulates the immune system</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Thyme ct linalool -a restorative</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Ravensara - a tonic that fights infections</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If you are putting this blend in a diffuser you can substitute thyme ct linalool with thyme ct thymol.</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Lavender can also be added to a blend instead of niaouli to help sleep.</a:t>
            </a:r>
            <a:endParaRPr sz="1700">
              <a:latin typeface="Lato"/>
              <a:ea typeface="Lato"/>
              <a:cs typeface="Lato"/>
              <a:sym typeface="Lato"/>
            </a:endParaRPr>
          </a:p>
        </p:txBody>
      </p:sp>
      <p:pic>
        <p:nvPicPr>
          <p:cNvPr id="597" name="Google Shape;597;p34"/>
          <p:cNvPicPr preferRelativeResize="0"/>
          <p:nvPr/>
        </p:nvPicPr>
        <p:blipFill rotWithShape="1">
          <a:blip r:embed="rId5">
            <a:alphaModFix/>
          </a:blip>
          <a:srcRect b="0" l="38470" r="38473" t="0"/>
          <a:stretch/>
        </p:blipFill>
        <p:spPr>
          <a:xfrm>
            <a:off x="7513925" y="0"/>
            <a:ext cx="1630074" cy="51435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35"/>
          <p:cNvSpPr/>
          <p:nvPr/>
        </p:nvSpPr>
        <p:spPr>
          <a:xfrm>
            <a:off x="0" y="0"/>
            <a:ext cx="1542000" cy="51363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603" name="Google Shape;603;p35"/>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04" name="Google Shape;604;p35"/>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05" name="Google Shape;605;p35"/>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06" name="Google Shape;606;p35"/>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07" name="Google Shape;607;p35"/>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08" name="Google Shape;608;p35"/>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09" name="Google Shape;609;p35"/>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10" name="Google Shape;610;p35"/>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11" name="Google Shape;611;p35"/>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12" name="Google Shape;612;p35"/>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13" name="Google Shape;613;p35"/>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14" name="Google Shape;614;p35"/>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15" name="Google Shape;615;p35"/>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16" name="Google Shape;616;p35"/>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17" name="Google Shape;617;p35"/>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18" name="Google Shape;618;p35"/>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19" name="Google Shape;619;p35"/>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20" name="Google Shape;620;p35"/>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21" name="Google Shape;621;p35"/>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22" name="Google Shape;622;p35"/>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23" name="Google Shape;623;p35"/>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24" name="Google Shape;624;p35"/>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25" name="Google Shape;625;p35"/>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26" name="Google Shape;626;p35"/>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27" name="Google Shape;627;p35"/>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28" name="Google Shape;628;p35"/>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29" name="Google Shape;629;p35"/>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30" name="Google Shape;630;p35"/>
          <p:cNvSpPr txBox="1"/>
          <p:nvPr/>
        </p:nvSpPr>
        <p:spPr>
          <a:xfrm>
            <a:off x="339800" y="953225"/>
            <a:ext cx="867300" cy="4365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rgbClr val="4F4B4D"/>
                </a:solidFill>
                <a:latin typeface="Lato"/>
                <a:ea typeface="Lato"/>
                <a:cs typeface="Lato"/>
                <a:sym typeface="Lato"/>
              </a:rPr>
              <a:t>Saturday Club</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rgbClr val="4F4B4D"/>
                </a:solidFill>
                <a:latin typeface="Lato"/>
                <a:ea typeface="Lato"/>
                <a:cs typeface="Lato"/>
                <a:sym typeface="Lato"/>
              </a:rPr>
              <a:t>January 2025</a:t>
            </a:r>
            <a:endParaRPr b="0" i="0" sz="600" u="none" cap="none" strike="noStrike">
              <a:solidFill>
                <a:schemeClr val="dk1"/>
              </a:solidFill>
              <a:latin typeface="Lato Black"/>
              <a:ea typeface="Lato Black"/>
              <a:cs typeface="Lato Black"/>
              <a:sym typeface="Lato Black"/>
            </a:endParaRPr>
          </a:p>
        </p:txBody>
      </p:sp>
      <p:pic>
        <p:nvPicPr>
          <p:cNvPr id="631" name="Google Shape;631;p35"/>
          <p:cNvPicPr preferRelativeResize="0"/>
          <p:nvPr/>
        </p:nvPicPr>
        <p:blipFill rotWithShape="1">
          <a:blip r:embed="rId5">
            <a:alphaModFix/>
          </a:blip>
          <a:srcRect b="0" l="661" r="670" t="0"/>
          <a:stretch/>
        </p:blipFill>
        <p:spPr>
          <a:xfrm>
            <a:off x="1537314" y="0"/>
            <a:ext cx="7606686" cy="5136262"/>
          </a:xfrm>
          <a:prstGeom prst="rect">
            <a:avLst/>
          </a:prstGeom>
          <a:noFill/>
          <a:ln>
            <a:noFill/>
          </a:ln>
        </p:spPr>
      </p:pic>
      <p:sp>
        <p:nvSpPr>
          <p:cNvPr id="632" name="Google Shape;632;p35"/>
          <p:cNvSpPr txBox="1"/>
          <p:nvPr>
            <p:ph type="title"/>
          </p:nvPr>
        </p:nvSpPr>
        <p:spPr>
          <a:xfrm>
            <a:off x="1537311" y="1324530"/>
            <a:ext cx="7550400" cy="485100"/>
          </a:xfrm>
          <a:prstGeom prst="rect">
            <a:avLst/>
          </a:prstGeom>
          <a:solidFill>
            <a:schemeClr val="lt1"/>
          </a:solidFill>
          <a:ln>
            <a:noFill/>
          </a:ln>
        </p:spPr>
        <p:txBody>
          <a:bodyPr anchorCtr="0" anchor="t" bIns="72850" lIns="72850" spcFirstLastPara="1" rIns="72850" wrap="square" tIns="72850">
            <a:normAutofit fontScale="90000"/>
          </a:bodyPr>
          <a:lstStyle/>
          <a:p>
            <a:pPr indent="0" lvl="0" marL="0" rtl="0" algn="ctr">
              <a:lnSpc>
                <a:spcPct val="100000"/>
              </a:lnSpc>
              <a:spcBef>
                <a:spcPts val="0"/>
              </a:spcBef>
              <a:spcAft>
                <a:spcPts val="0"/>
              </a:spcAft>
              <a:buSzPct val="41378"/>
              <a:buNone/>
            </a:pPr>
            <a:r>
              <a:rPr lang="en" sz="2900"/>
              <a:t>Anti-inflammatory </a:t>
            </a:r>
            <a:r>
              <a:rPr lang="en" sz="2900"/>
              <a:t>Essential oils </a:t>
            </a:r>
            <a:endParaRPr sz="29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36"/>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638" name="Google Shape;638;p36"/>
          <p:cNvSpPr/>
          <p:nvPr/>
        </p:nvSpPr>
        <p:spPr>
          <a:xfrm>
            <a:off x="7600895"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39" name="Google Shape;639;p36"/>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40" name="Google Shape;640;p36"/>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41" name="Google Shape;641;p36"/>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42" name="Google Shape;642;p36"/>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43" name="Google Shape;643;p36"/>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44" name="Google Shape;644;p36"/>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45" name="Google Shape;645;p36"/>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46" name="Google Shape;646;p36"/>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47" name="Google Shape;647;p36"/>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48" name="Google Shape;648;p36"/>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49" name="Google Shape;649;p36"/>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50" name="Google Shape;650;p36"/>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51" name="Google Shape;651;p36"/>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52" name="Google Shape;652;p36"/>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53" name="Google Shape;653;p36"/>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54" name="Google Shape;654;p36"/>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55" name="Google Shape;655;p36"/>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56" name="Google Shape;656;p36"/>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57" name="Google Shape;657;p36"/>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58" name="Google Shape;658;p36"/>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59" name="Google Shape;659;p36"/>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60" name="Google Shape;660;p36"/>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61" name="Google Shape;661;p36"/>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62" name="Google Shape;662;p36"/>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63" name="Google Shape;663;p36"/>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64" name="Google Shape;664;p36"/>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65" name="Google Shape;665;p36"/>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66" name="Google Shape;666;p36"/>
          <p:cNvSpPr txBox="1"/>
          <p:nvPr>
            <p:ph type="title"/>
          </p:nvPr>
        </p:nvSpPr>
        <p:spPr>
          <a:xfrm>
            <a:off x="1719825" y="445025"/>
            <a:ext cx="5703300" cy="7074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b="1" lang="en" sz="2500">
                <a:latin typeface="Lato"/>
                <a:ea typeface="Lato"/>
                <a:cs typeface="Lato"/>
                <a:sym typeface="Lato"/>
              </a:rPr>
              <a:t>Ginger</a:t>
            </a:r>
            <a:endParaRPr b="1" sz="2500">
              <a:latin typeface="Lato"/>
              <a:ea typeface="Lato"/>
              <a:cs typeface="Lato"/>
              <a:sym typeface="Lato"/>
            </a:endParaRPr>
          </a:p>
          <a:p>
            <a:pPr indent="0" lvl="0" marL="12700" rtl="0" algn="l">
              <a:lnSpc>
                <a:spcPct val="100000"/>
              </a:lnSpc>
              <a:spcBef>
                <a:spcPts val="0"/>
              </a:spcBef>
              <a:spcAft>
                <a:spcPts val="0"/>
              </a:spcAft>
              <a:buSzPts val="1100"/>
              <a:buNone/>
            </a:pPr>
            <a:r>
              <a:rPr i="1" lang="en" sz="1900">
                <a:latin typeface="Lato"/>
                <a:ea typeface="Lato"/>
                <a:cs typeface="Lato"/>
                <a:sym typeface="Lato"/>
              </a:rPr>
              <a:t>(Zingiber officinalis) </a:t>
            </a:r>
            <a:br>
              <a:rPr b="0" i="1" lang="en" sz="1900"/>
            </a:br>
            <a:endParaRPr b="0" i="1" sz="2500"/>
          </a:p>
        </p:txBody>
      </p:sp>
      <p:sp>
        <p:nvSpPr>
          <p:cNvPr id="667" name="Google Shape;667;p36"/>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lt1"/>
                </a:solidFill>
                <a:latin typeface="Lato"/>
                <a:ea typeface="Lato"/>
                <a:cs typeface="Lato"/>
                <a:sym typeface="Lato"/>
              </a:rPr>
              <a:t>Saturday Club</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lt1"/>
                </a:solidFill>
                <a:latin typeface="Lato"/>
                <a:ea typeface="Lato"/>
                <a:cs typeface="Lato"/>
                <a:sym typeface="Lato"/>
              </a:rPr>
              <a:t>January</a:t>
            </a:r>
            <a:r>
              <a:rPr b="1" i="0" lang="en" sz="600" u="none" cap="none" strike="noStrike">
                <a:solidFill>
                  <a:schemeClr val="lt1"/>
                </a:solidFill>
                <a:latin typeface="Lato"/>
                <a:ea typeface="Lato"/>
                <a:cs typeface="Lato"/>
                <a:sym typeface="Lato"/>
              </a:rPr>
              <a:t>  </a:t>
            </a:r>
            <a:r>
              <a:rPr b="1" lang="en" sz="600">
                <a:solidFill>
                  <a:schemeClr val="lt1"/>
                </a:solidFill>
                <a:latin typeface="Lato"/>
                <a:ea typeface="Lato"/>
                <a:cs typeface="Lato"/>
                <a:sym typeface="Lato"/>
              </a:rPr>
              <a:t>2025</a:t>
            </a:r>
            <a:endParaRPr b="0" i="0" sz="600" u="none" cap="none" strike="noStrike">
              <a:solidFill>
                <a:schemeClr val="lt1"/>
              </a:solidFill>
              <a:latin typeface="Lato Black"/>
              <a:ea typeface="Lato Black"/>
              <a:cs typeface="Lato Black"/>
              <a:sym typeface="Lato Black"/>
            </a:endParaRPr>
          </a:p>
        </p:txBody>
      </p:sp>
      <p:sp>
        <p:nvSpPr>
          <p:cNvPr id="668" name="Google Shape;668;p36"/>
          <p:cNvSpPr txBox="1"/>
          <p:nvPr/>
        </p:nvSpPr>
        <p:spPr>
          <a:xfrm>
            <a:off x="1719825" y="1054699"/>
            <a:ext cx="5703300" cy="3351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Clr>
                <a:schemeClr val="dk1"/>
              </a:buClr>
              <a:buSzPts val="1100"/>
              <a:buFont typeface="Arial"/>
              <a:buNone/>
            </a:pPr>
            <a:r>
              <a:t/>
            </a:r>
            <a:endParaRPr b="1" sz="1700">
              <a:latin typeface="Lato"/>
              <a:ea typeface="Lato"/>
              <a:cs typeface="Lato"/>
              <a:sym typeface="Lato"/>
            </a:endParaRPr>
          </a:p>
        </p:txBody>
      </p:sp>
      <p:pic>
        <p:nvPicPr>
          <p:cNvPr id="669" name="Google Shape;669;p36"/>
          <p:cNvPicPr preferRelativeResize="0"/>
          <p:nvPr/>
        </p:nvPicPr>
        <p:blipFill rotWithShape="1">
          <a:blip r:embed="rId5">
            <a:alphaModFix/>
          </a:blip>
          <a:srcRect b="0" l="39430" r="39430" t="0"/>
          <a:stretch/>
        </p:blipFill>
        <p:spPr>
          <a:xfrm>
            <a:off x="7513925" y="0"/>
            <a:ext cx="1630075" cy="5143502"/>
          </a:xfrm>
          <a:prstGeom prst="rect">
            <a:avLst/>
          </a:prstGeom>
          <a:noFill/>
          <a:ln>
            <a:noFill/>
          </a:ln>
        </p:spPr>
      </p:pic>
      <p:sp>
        <p:nvSpPr>
          <p:cNvPr id="670" name="Google Shape;670;p36"/>
          <p:cNvSpPr txBox="1"/>
          <p:nvPr>
            <p:ph idx="1" type="body"/>
          </p:nvPr>
        </p:nvSpPr>
        <p:spPr>
          <a:xfrm>
            <a:off x="1616075" y="1152475"/>
            <a:ext cx="5807100" cy="3690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latin typeface="Lato"/>
                <a:ea typeface="Lato"/>
                <a:cs typeface="Lato"/>
                <a:sym typeface="Lato"/>
              </a:rPr>
              <a:t>Ginger has been used to treat chronic pain and inflammation for centuries.  </a:t>
            </a:r>
            <a:endParaRPr>
              <a:solidFill>
                <a:schemeClr val="dk1"/>
              </a:solidFill>
              <a:latin typeface="Lato"/>
              <a:ea typeface="Lato"/>
              <a:cs typeface="Lato"/>
              <a:sym typeface="Lato"/>
            </a:endParaRPr>
          </a:p>
          <a:p>
            <a:pPr indent="0" lvl="0" marL="0" rtl="0" algn="l">
              <a:spcBef>
                <a:spcPts val="0"/>
              </a:spcBef>
              <a:spcAft>
                <a:spcPts val="0"/>
              </a:spcAft>
              <a:buNone/>
            </a:pPr>
            <a:r>
              <a:t/>
            </a:r>
            <a:endParaRPr>
              <a:solidFill>
                <a:schemeClr val="dk1"/>
              </a:solidFill>
              <a:latin typeface="Lato"/>
              <a:ea typeface="Lato"/>
              <a:cs typeface="Lato"/>
              <a:sym typeface="Lato"/>
            </a:endParaRPr>
          </a:p>
          <a:p>
            <a:pPr indent="0" lvl="0" marL="0" rtl="0" algn="l">
              <a:spcBef>
                <a:spcPts val="0"/>
              </a:spcBef>
              <a:spcAft>
                <a:spcPts val="0"/>
              </a:spcAft>
              <a:buNone/>
            </a:pPr>
            <a:r>
              <a:rPr lang="en">
                <a:solidFill>
                  <a:schemeClr val="dk1"/>
                </a:solidFill>
                <a:latin typeface="Lato"/>
                <a:ea typeface="Lato"/>
                <a:cs typeface="Lato"/>
                <a:sym typeface="Lato"/>
              </a:rPr>
              <a:t>Modern studies have found that four compounds in ginger - gingerol, shogaol, paradol, and zingerone are  responsible for its strong anti-inflammatory properties.</a:t>
            </a:r>
            <a:endParaRPr>
              <a:solidFill>
                <a:schemeClr val="dk1"/>
              </a:solidFill>
              <a:latin typeface="Lato"/>
              <a:ea typeface="Lato"/>
              <a:cs typeface="Lato"/>
              <a:sym typeface="Lato"/>
            </a:endParaRPr>
          </a:p>
          <a:p>
            <a:pPr indent="0" lvl="0" marL="0" rtl="0" algn="l">
              <a:spcBef>
                <a:spcPts val="0"/>
              </a:spcBef>
              <a:spcAft>
                <a:spcPts val="0"/>
              </a:spcAft>
              <a:buNone/>
            </a:pPr>
            <a:r>
              <a:t/>
            </a:r>
            <a:endParaRPr>
              <a:solidFill>
                <a:schemeClr val="dk1"/>
              </a:solidFill>
              <a:latin typeface="Lato"/>
              <a:ea typeface="Lato"/>
              <a:cs typeface="Lato"/>
              <a:sym typeface="Lato"/>
            </a:endParaRPr>
          </a:p>
          <a:p>
            <a:pPr indent="0" lvl="0" marL="0" rtl="0" algn="l">
              <a:spcBef>
                <a:spcPts val="0"/>
              </a:spcBef>
              <a:spcAft>
                <a:spcPts val="0"/>
              </a:spcAft>
              <a:buNone/>
            </a:pPr>
            <a:r>
              <a:rPr lang="en">
                <a:solidFill>
                  <a:schemeClr val="dk1"/>
                </a:solidFill>
                <a:latin typeface="Lato"/>
                <a:ea typeface="Lato"/>
                <a:cs typeface="Lato"/>
                <a:sym typeface="Lato"/>
              </a:rPr>
              <a:t>In 2022 a study conducted at the Catholic University of San Antonio de Murcia concluded that ginger showed efficacy against several inflammatory diseases.</a:t>
            </a:r>
            <a:endParaRPr>
              <a:solidFill>
                <a:schemeClr val="dk1"/>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37"/>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676" name="Google Shape;676;p37"/>
          <p:cNvSpPr/>
          <p:nvPr/>
        </p:nvSpPr>
        <p:spPr>
          <a:xfrm>
            <a:off x="7600895"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77" name="Google Shape;677;p37"/>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78" name="Google Shape;678;p37"/>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79" name="Google Shape;679;p37"/>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80" name="Google Shape;680;p37"/>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81" name="Google Shape;681;p37"/>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82" name="Google Shape;682;p37"/>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83" name="Google Shape;683;p37"/>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84" name="Google Shape;684;p37"/>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85" name="Google Shape;685;p37"/>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86" name="Google Shape;686;p37"/>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87" name="Google Shape;687;p37"/>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88" name="Google Shape;688;p37"/>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89" name="Google Shape;689;p37"/>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90" name="Google Shape;690;p37"/>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91" name="Google Shape;691;p37"/>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92" name="Google Shape;692;p37"/>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93" name="Google Shape;693;p37"/>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94" name="Google Shape;694;p37"/>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95" name="Google Shape;695;p37"/>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96" name="Google Shape;696;p37"/>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97" name="Google Shape;697;p37"/>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98" name="Google Shape;698;p37"/>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99" name="Google Shape;699;p37"/>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00" name="Google Shape;700;p37"/>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01" name="Google Shape;701;p37"/>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02" name="Google Shape;702;p37"/>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03" name="Google Shape;703;p37"/>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04" name="Google Shape;704;p37"/>
          <p:cNvSpPr txBox="1"/>
          <p:nvPr>
            <p:ph type="title"/>
          </p:nvPr>
        </p:nvSpPr>
        <p:spPr>
          <a:xfrm>
            <a:off x="1719825" y="445025"/>
            <a:ext cx="5703300" cy="7074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b="1" lang="en" sz="2500">
                <a:latin typeface="Lato"/>
                <a:ea typeface="Lato"/>
                <a:cs typeface="Lato"/>
                <a:sym typeface="Lato"/>
              </a:rPr>
              <a:t>Ginger</a:t>
            </a:r>
            <a:endParaRPr b="1" sz="2500">
              <a:latin typeface="Lato"/>
              <a:ea typeface="Lato"/>
              <a:cs typeface="Lato"/>
              <a:sym typeface="Lato"/>
            </a:endParaRPr>
          </a:p>
          <a:p>
            <a:pPr indent="0" lvl="0" marL="12700" rtl="0" algn="l">
              <a:lnSpc>
                <a:spcPct val="100000"/>
              </a:lnSpc>
              <a:spcBef>
                <a:spcPts val="0"/>
              </a:spcBef>
              <a:spcAft>
                <a:spcPts val="0"/>
              </a:spcAft>
              <a:buSzPts val="1100"/>
              <a:buNone/>
            </a:pPr>
            <a:r>
              <a:rPr i="1" lang="en" sz="1900">
                <a:latin typeface="Lato"/>
                <a:ea typeface="Lato"/>
                <a:cs typeface="Lato"/>
                <a:sym typeface="Lato"/>
              </a:rPr>
              <a:t>(Zingiber officinalis) </a:t>
            </a:r>
            <a:br>
              <a:rPr b="0" i="1" lang="en" sz="1900"/>
            </a:br>
            <a:endParaRPr b="0" i="1" sz="2500"/>
          </a:p>
        </p:txBody>
      </p:sp>
      <p:sp>
        <p:nvSpPr>
          <p:cNvPr id="705" name="Google Shape;705;p37"/>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lt1"/>
                </a:solidFill>
                <a:latin typeface="Lato"/>
                <a:ea typeface="Lato"/>
                <a:cs typeface="Lato"/>
                <a:sym typeface="Lato"/>
              </a:rPr>
              <a:t>Saturday Club</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lt1"/>
                </a:solidFill>
                <a:latin typeface="Lato"/>
                <a:ea typeface="Lato"/>
                <a:cs typeface="Lato"/>
                <a:sym typeface="Lato"/>
              </a:rPr>
              <a:t>January</a:t>
            </a:r>
            <a:r>
              <a:rPr b="1" i="0" lang="en" sz="600" u="none" cap="none" strike="noStrike">
                <a:solidFill>
                  <a:schemeClr val="lt1"/>
                </a:solidFill>
                <a:latin typeface="Lato"/>
                <a:ea typeface="Lato"/>
                <a:cs typeface="Lato"/>
                <a:sym typeface="Lato"/>
              </a:rPr>
              <a:t>  </a:t>
            </a:r>
            <a:r>
              <a:rPr b="1" lang="en" sz="600">
                <a:solidFill>
                  <a:schemeClr val="lt1"/>
                </a:solidFill>
                <a:latin typeface="Lato"/>
                <a:ea typeface="Lato"/>
                <a:cs typeface="Lato"/>
                <a:sym typeface="Lato"/>
              </a:rPr>
              <a:t>2025</a:t>
            </a:r>
            <a:endParaRPr b="0" i="0" sz="600" u="none" cap="none" strike="noStrike">
              <a:solidFill>
                <a:schemeClr val="lt1"/>
              </a:solidFill>
              <a:latin typeface="Lato Black"/>
              <a:ea typeface="Lato Black"/>
              <a:cs typeface="Lato Black"/>
              <a:sym typeface="Lato Black"/>
            </a:endParaRPr>
          </a:p>
        </p:txBody>
      </p:sp>
      <p:sp>
        <p:nvSpPr>
          <p:cNvPr id="706" name="Google Shape;706;p37"/>
          <p:cNvSpPr txBox="1"/>
          <p:nvPr/>
        </p:nvSpPr>
        <p:spPr>
          <a:xfrm>
            <a:off x="1719825" y="1054699"/>
            <a:ext cx="5703300" cy="3351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Clr>
                <a:schemeClr val="dk1"/>
              </a:buClr>
              <a:buSzPts val="1100"/>
              <a:buFont typeface="Arial"/>
              <a:buNone/>
            </a:pPr>
            <a:r>
              <a:t/>
            </a:r>
            <a:endParaRPr b="1" sz="1700">
              <a:latin typeface="Lato"/>
              <a:ea typeface="Lato"/>
              <a:cs typeface="Lato"/>
              <a:sym typeface="Lato"/>
            </a:endParaRPr>
          </a:p>
        </p:txBody>
      </p:sp>
      <p:pic>
        <p:nvPicPr>
          <p:cNvPr id="707" name="Google Shape;707;p37"/>
          <p:cNvPicPr preferRelativeResize="0"/>
          <p:nvPr/>
        </p:nvPicPr>
        <p:blipFill rotWithShape="1">
          <a:blip r:embed="rId5">
            <a:alphaModFix/>
          </a:blip>
          <a:srcRect b="0" l="39430" r="39430" t="0"/>
          <a:stretch/>
        </p:blipFill>
        <p:spPr>
          <a:xfrm>
            <a:off x="7513925" y="0"/>
            <a:ext cx="1630075" cy="5143502"/>
          </a:xfrm>
          <a:prstGeom prst="rect">
            <a:avLst/>
          </a:prstGeom>
          <a:noFill/>
          <a:ln>
            <a:noFill/>
          </a:ln>
        </p:spPr>
      </p:pic>
      <p:sp>
        <p:nvSpPr>
          <p:cNvPr id="708" name="Google Shape;708;p37"/>
          <p:cNvSpPr txBox="1"/>
          <p:nvPr>
            <p:ph idx="1" type="body"/>
          </p:nvPr>
        </p:nvSpPr>
        <p:spPr>
          <a:xfrm>
            <a:off x="1616075" y="1152475"/>
            <a:ext cx="5807100" cy="3690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latin typeface="Lato"/>
                <a:ea typeface="Lato"/>
                <a:cs typeface="Lato"/>
                <a:sym typeface="Lato"/>
              </a:rPr>
              <a:t>Importantly Holmes points out that the essential oil of ginger is also anti-viral and an immunostimulant.</a:t>
            </a:r>
            <a:endParaRPr>
              <a:solidFill>
                <a:schemeClr val="dk1"/>
              </a:solidFill>
              <a:latin typeface="Lato"/>
              <a:ea typeface="Lato"/>
              <a:cs typeface="Lato"/>
              <a:sym typeface="Lato"/>
            </a:endParaRPr>
          </a:p>
          <a:p>
            <a:pPr indent="0" lvl="0" marL="0" rtl="0" algn="l">
              <a:spcBef>
                <a:spcPts val="0"/>
              </a:spcBef>
              <a:spcAft>
                <a:spcPts val="0"/>
              </a:spcAft>
              <a:buNone/>
            </a:pPr>
            <a:r>
              <a:t/>
            </a:r>
            <a:endParaRPr>
              <a:solidFill>
                <a:schemeClr val="dk1"/>
              </a:solidFill>
              <a:latin typeface="Lato"/>
              <a:ea typeface="Lato"/>
              <a:cs typeface="Lato"/>
              <a:sym typeface="Lato"/>
            </a:endParaRPr>
          </a:p>
          <a:p>
            <a:pPr indent="0" lvl="0" marL="0" rtl="0" algn="l">
              <a:spcBef>
                <a:spcPts val="0"/>
              </a:spcBef>
              <a:spcAft>
                <a:spcPts val="0"/>
              </a:spcAft>
              <a:buNone/>
            </a:pPr>
            <a:r>
              <a:rPr lang="en">
                <a:solidFill>
                  <a:schemeClr val="dk1"/>
                </a:solidFill>
                <a:latin typeface="Lato"/>
                <a:ea typeface="Lato"/>
                <a:cs typeface="Lato"/>
                <a:sym typeface="Lato"/>
              </a:rPr>
              <a:t>He points out that the textbooks of Chinese, Greek and </a:t>
            </a:r>
            <a:r>
              <a:rPr lang="en">
                <a:solidFill>
                  <a:schemeClr val="dk1"/>
                </a:solidFill>
                <a:latin typeface="Lato"/>
                <a:ea typeface="Lato"/>
                <a:cs typeface="Lato"/>
                <a:sym typeface="Lato"/>
              </a:rPr>
              <a:t>Ayurvedic</a:t>
            </a:r>
            <a:r>
              <a:rPr lang="en">
                <a:solidFill>
                  <a:schemeClr val="dk1"/>
                </a:solidFill>
                <a:latin typeface="Lato"/>
                <a:ea typeface="Lato"/>
                <a:cs typeface="Lato"/>
                <a:sym typeface="Lato"/>
              </a:rPr>
              <a:t> traditional medicine all agree that ginger is warming, stimulating and gently pain relieving and is recommended for cold conditions.</a:t>
            </a:r>
            <a:endParaRPr>
              <a:solidFill>
                <a:schemeClr val="dk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38"/>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714" name="Google Shape;714;p38"/>
          <p:cNvSpPr/>
          <p:nvPr/>
        </p:nvSpPr>
        <p:spPr>
          <a:xfrm>
            <a:off x="7600895"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15" name="Google Shape;715;p38"/>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16" name="Google Shape;716;p38"/>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17" name="Google Shape;717;p38"/>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18" name="Google Shape;718;p38"/>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19" name="Google Shape;719;p38"/>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20" name="Google Shape;720;p38"/>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21" name="Google Shape;721;p38"/>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22" name="Google Shape;722;p38"/>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23" name="Google Shape;723;p38"/>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24" name="Google Shape;724;p38"/>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25" name="Google Shape;725;p38"/>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26" name="Google Shape;726;p38"/>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27" name="Google Shape;727;p38"/>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28" name="Google Shape;728;p38"/>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29" name="Google Shape;729;p38"/>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30" name="Google Shape;730;p38"/>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31" name="Google Shape;731;p38"/>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32" name="Google Shape;732;p38"/>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33" name="Google Shape;733;p38"/>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34" name="Google Shape;734;p38"/>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35" name="Google Shape;735;p38"/>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36" name="Google Shape;736;p38"/>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37" name="Google Shape;737;p38"/>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38" name="Google Shape;738;p38"/>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39" name="Google Shape;739;p38"/>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40" name="Google Shape;740;p38"/>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41" name="Google Shape;741;p38"/>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42" name="Google Shape;742;p38"/>
          <p:cNvSpPr txBox="1"/>
          <p:nvPr>
            <p:ph type="title"/>
          </p:nvPr>
        </p:nvSpPr>
        <p:spPr>
          <a:xfrm>
            <a:off x="1719825" y="445025"/>
            <a:ext cx="5703300" cy="7074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b="1" lang="en" sz="2500">
                <a:latin typeface="Lato"/>
                <a:ea typeface="Lato"/>
                <a:cs typeface="Lato"/>
                <a:sym typeface="Lato"/>
              </a:rPr>
              <a:t>German Chamomile</a:t>
            </a:r>
            <a:endParaRPr b="1" sz="2500">
              <a:latin typeface="Lato"/>
              <a:ea typeface="Lato"/>
              <a:cs typeface="Lato"/>
              <a:sym typeface="Lato"/>
            </a:endParaRPr>
          </a:p>
          <a:p>
            <a:pPr indent="0" lvl="0" marL="12700" rtl="0" algn="l">
              <a:lnSpc>
                <a:spcPct val="100000"/>
              </a:lnSpc>
              <a:spcBef>
                <a:spcPts val="0"/>
              </a:spcBef>
              <a:spcAft>
                <a:spcPts val="0"/>
              </a:spcAft>
              <a:buSzPts val="1100"/>
              <a:buNone/>
            </a:pPr>
            <a:r>
              <a:rPr i="1" lang="en" sz="1900">
                <a:latin typeface="Lato"/>
                <a:ea typeface="Lato"/>
                <a:cs typeface="Lato"/>
                <a:sym typeface="Lato"/>
              </a:rPr>
              <a:t>(Matricaria recutita) </a:t>
            </a:r>
            <a:br>
              <a:rPr b="0" i="1" lang="en" sz="1900"/>
            </a:br>
            <a:endParaRPr b="0" i="1" sz="2500"/>
          </a:p>
        </p:txBody>
      </p:sp>
      <p:sp>
        <p:nvSpPr>
          <p:cNvPr id="743" name="Google Shape;743;p38"/>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lt1"/>
                </a:solidFill>
                <a:latin typeface="Lato"/>
                <a:ea typeface="Lato"/>
                <a:cs typeface="Lato"/>
                <a:sym typeface="Lato"/>
              </a:rPr>
              <a:t>Saturday Club</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lt1"/>
                </a:solidFill>
                <a:latin typeface="Lato"/>
                <a:ea typeface="Lato"/>
                <a:cs typeface="Lato"/>
                <a:sym typeface="Lato"/>
              </a:rPr>
              <a:t>January</a:t>
            </a:r>
            <a:r>
              <a:rPr b="1" i="0" lang="en" sz="600" u="none" cap="none" strike="noStrike">
                <a:solidFill>
                  <a:schemeClr val="lt1"/>
                </a:solidFill>
                <a:latin typeface="Lato"/>
                <a:ea typeface="Lato"/>
                <a:cs typeface="Lato"/>
                <a:sym typeface="Lato"/>
              </a:rPr>
              <a:t>  </a:t>
            </a:r>
            <a:r>
              <a:rPr b="1" lang="en" sz="600">
                <a:solidFill>
                  <a:schemeClr val="lt1"/>
                </a:solidFill>
                <a:latin typeface="Lato"/>
                <a:ea typeface="Lato"/>
                <a:cs typeface="Lato"/>
                <a:sym typeface="Lato"/>
              </a:rPr>
              <a:t>2025</a:t>
            </a:r>
            <a:endParaRPr b="0" i="0" sz="600" u="none" cap="none" strike="noStrike">
              <a:solidFill>
                <a:schemeClr val="lt1"/>
              </a:solidFill>
              <a:latin typeface="Lato Black"/>
              <a:ea typeface="Lato Black"/>
              <a:cs typeface="Lato Black"/>
              <a:sym typeface="Lato Black"/>
            </a:endParaRPr>
          </a:p>
        </p:txBody>
      </p:sp>
      <p:sp>
        <p:nvSpPr>
          <p:cNvPr id="744" name="Google Shape;744;p38"/>
          <p:cNvSpPr txBox="1"/>
          <p:nvPr/>
        </p:nvSpPr>
        <p:spPr>
          <a:xfrm>
            <a:off x="1719825" y="1054699"/>
            <a:ext cx="5703300" cy="3351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Clr>
                <a:schemeClr val="dk1"/>
              </a:buClr>
              <a:buSzPts val="1100"/>
              <a:buFont typeface="Arial"/>
              <a:buNone/>
            </a:pPr>
            <a:r>
              <a:t/>
            </a:r>
            <a:endParaRPr b="1" sz="1700">
              <a:latin typeface="Lato"/>
              <a:ea typeface="Lato"/>
              <a:cs typeface="Lato"/>
              <a:sym typeface="Lato"/>
            </a:endParaRPr>
          </a:p>
        </p:txBody>
      </p:sp>
      <p:pic>
        <p:nvPicPr>
          <p:cNvPr id="745" name="Google Shape;745;p38"/>
          <p:cNvPicPr preferRelativeResize="0"/>
          <p:nvPr/>
        </p:nvPicPr>
        <p:blipFill rotWithShape="1">
          <a:blip r:embed="rId5">
            <a:alphaModFix/>
          </a:blip>
          <a:srcRect b="0" l="39430" r="39430" t="0"/>
          <a:stretch/>
        </p:blipFill>
        <p:spPr>
          <a:xfrm>
            <a:off x="7513925" y="0"/>
            <a:ext cx="1630075" cy="5143502"/>
          </a:xfrm>
          <a:prstGeom prst="rect">
            <a:avLst/>
          </a:prstGeom>
          <a:noFill/>
          <a:ln>
            <a:noFill/>
          </a:ln>
        </p:spPr>
      </p:pic>
      <p:sp>
        <p:nvSpPr>
          <p:cNvPr id="746" name="Google Shape;746;p38"/>
          <p:cNvSpPr txBox="1"/>
          <p:nvPr>
            <p:ph idx="1" type="body"/>
          </p:nvPr>
        </p:nvSpPr>
        <p:spPr>
          <a:xfrm>
            <a:off x="1616075" y="1152475"/>
            <a:ext cx="5807100" cy="36909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700">
                <a:solidFill>
                  <a:schemeClr val="dk1"/>
                </a:solidFill>
                <a:latin typeface="Lato"/>
                <a:ea typeface="Lato"/>
                <a:cs typeface="Lato"/>
                <a:sym typeface="Lato"/>
              </a:rPr>
              <a:t>German Chamomile is a very powerful anti-inflammatory due to the presence of two compounds, azulene and </a:t>
            </a:r>
            <a:r>
              <a:rPr i="1" lang="en" sz="1700">
                <a:solidFill>
                  <a:schemeClr val="dk1"/>
                </a:solidFill>
                <a:latin typeface="Lato"/>
                <a:ea typeface="Lato"/>
                <a:cs typeface="Lato"/>
                <a:sym typeface="Lato"/>
              </a:rPr>
              <a:t>a</a:t>
            </a:r>
            <a:r>
              <a:rPr lang="en" sz="1700">
                <a:solidFill>
                  <a:schemeClr val="dk1"/>
                </a:solidFill>
                <a:latin typeface="Lato"/>
                <a:ea typeface="Lato"/>
                <a:cs typeface="Lato"/>
                <a:sym typeface="Lato"/>
              </a:rPr>
              <a:t>-bisabolol.</a:t>
            </a:r>
            <a:endParaRPr sz="1700">
              <a:solidFill>
                <a:schemeClr val="dk1"/>
              </a:solidFill>
              <a:latin typeface="Lato"/>
              <a:ea typeface="Lato"/>
              <a:cs typeface="Lato"/>
              <a:sym typeface="Lato"/>
            </a:endParaRPr>
          </a:p>
          <a:p>
            <a:pPr indent="0" lvl="0" marL="0" rtl="0" algn="l">
              <a:spcBef>
                <a:spcPts val="0"/>
              </a:spcBef>
              <a:spcAft>
                <a:spcPts val="0"/>
              </a:spcAft>
              <a:buNone/>
            </a:pPr>
            <a:r>
              <a:t/>
            </a:r>
            <a:endParaRPr sz="1700">
              <a:solidFill>
                <a:schemeClr val="dk1"/>
              </a:solidFill>
              <a:latin typeface="Lato"/>
              <a:ea typeface="Lato"/>
              <a:cs typeface="Lato"/>
              <a:sym typeface="Lato"/>
            </a:endParaRPr>
          </a:p>
          <a:p>
            <a:pPr indent="0" lvl="0" marL="0" rtl="0" algn="l">
              <a:spcBef>
                <a:spcPts val="0"/>
              </a:spcBef>
              <a:spcAft>
                <a:spcPts val="0"/>
              </a:spcAft>
              <a:buNone/>
            </a:pPr>
            <a:r>
              <a:rPr lang="en" sz="1700">
                <a:solidFill>
                  <a:schemeClr val="dk1"/>
                </a:solidFill>
                <a:latin typeface="Lato"/>
                <a:ea typeface="Lato"/>
                <a:cs typeface="Lato"/>
                <a:sym typeface="Lato"/>
              </a:rPr>
              <a:t>Several studies quoted by Battaglia confirm that German Chamomile seems to block pro-inflammatory compounds in the body.</a:t>
            </a:r>
            <a:endParaRPr sz="1700">
              <a:solidFill>
                <a:schemeClr val="dk1"/>
              </a:solidFill>
              <a:latin typeface="Lato"/>
              <a:ea typeface="Lato"/>
              <a:cs typeface="Lato"/>
              <a:sym typeface="Lato"/>
            </a:endParaRPr>
          </a:p>
          <a:p>
            <a:pPr indent="0" lvl="0" marL="0" rtl="0" algn="l">
              <a:spcBef>
                <a:spcPts val="0"/>
              </a:spcBef>
              <a:spcAft>
                <a:spcPts val="0"/>
              </a:spcAft>
              <a:buNone/>
            </a:pPr>
            <a:r>
              <a:t/>
            </a:r>
            <a:endParaRPr sz="1700">
              <a:solidFill>
                <a:schemeClr val="dk1"/>
              </a:solidFill>
              <a:latin typeface="Lato"/>
              <a:ea typeface="Lato"/>
              <a:cs typeface="Lato"/>
              <a:sym typeface="Lato"/>
            </a:endParaRPr>
          </a:p>
          <a:p>
            <a:pPr indent="0" lvl="0" marL="0" rtl="0" algn="l">
              <a:spcBef>
                <a:spcPts val="0"/>
              </a:spcBef>
              <a:spcAft>
                <a:spcPts val="0"/>
              </a:spcAft>
              <a:buNone/>
            </a:pPr>
            <a:r>
              <a:rPr lang="en" sz="1700">
                <a:solidFill>
                  <a:schemeClr val="dk1"/>
                </a:solidFill>
                <a:latin typeface="Lato"/>
                <a:ea typeface="Lato"/>
                <a:cs typeface="Lato"/>
                <a:sym typeface="Lato"/>
              </a:rPr>
              <a:t>Schnaubelt says that an overlooked quality of this oil is its ability to neutralise toxic bacterial metabolic wastes making it an excellent oil for post viral issues.</a:t>
            </a:r>
            <a:endParaRPr sz="1700">
              <a:solidFill>
                <a:schemeClr val="dk1"/>
              </a:solidFill>
              <a:latin typeface="Lato"/>
              <a:ea typeface="Lato"/>
              <a:cs typeface="Lato"/>
              <a:sym typeface="Lato"/>
            </a:endParaRPr>
          </a:p>
          <a:p>
            <a:pPr indent="0" lvl="0" marL="0" rtl="0" algn="l">
              <a:spcBef>
                <a:spcPts val="0"/>
              </a:spcBef>
              <a:spcAft>
                <a:spcPts val="0"/>
              </a:spcAft>
              <a:buNone/>
            </a:pPr>
            <a:r>
              <a:t/>
            </a:r>
            <a:endParaRPr sz="1700">
              <a:solidFill>
                <a:schemeClr val="dk1"/>
              </a:solidFill>
              <a:latin typeface="Lato"/>
              <a:ea typeface="Lato"/>
              <a:cs typeface="Lato"/>
              <a:sym typeface="Lato"/>
            </a:endParaRPr>
          </a:p>
          <a:p>
            <a:pPr indent="0" lvl="0" marL="0" rtl="0" algn="l">
              <a:spcBef>
                <a:spcPts val="0"/>
              </a:spcBef>
              <a:spcAft>
                <a:spcPts val="0"/>
              </a:spcAft>
              <a:buNone/>
            </a:pPr>
            <a:r>
              <a:rPr lang="en" sz="1700">
                <a:solidFill>
                  <a:schemeClr val="dk1"/>
                </a:solidFill>
                <a:latin typeface="Lato"/>
                <a:ea typeface="Lato"/>
                <a:cs typeface="Lato"/>
                <a:sym typeface="Lato"/>
              </a:rPr>
              <a:t>It is also said to help the immune system by stimulating leukocyte production</a:t>
            </a:r>
            <a:endParaRPr sz="1700">
              <a:solidFill>
                <a:schemeClr val="dk1"/>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39"/>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752" name="Google Shape;752;p39"/>
          <p:cNvSpPr/>
          <p:nvPr/>
        </p:nvSpPr>
        <p:spPr>
          <a:xfrm>
            <a:off x="7600895"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53" name="Google Shape;753;p39"/>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54" name="Google Shape;754;p39"/>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55" name="Google Shape;755;p39"/>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56" name="Google Shape;756;p39"/>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57" name="Google Shape;757;p39"/>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58" name="Google Shape;758;p39"/>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59" name="Google Shape;759;p39"/>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60" name="Google Shape;760;p39"/>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61" name="Google Shape;761;p39"/>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62" name="Google Shape;762;p39"/>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63" name="Google Shape;763;p39"/>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64" name="Google Shape;764;p39"/>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65" name="Google Shape;765;p39"/>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66" name="Google Shape;766;p39"/>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67" name="Google Shape;767;p39"/>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68" name="Google Shape;768;p39"/>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69" name="Google Shape;769;p39"/>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70" name="Google Shape;770;p39"/>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71" name="Google Shape;771;p39"/>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72" name="Google Shape;772;p39"/>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73" name="Google Shape;773;p39"/>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74" name="Google Shape;774;p39"/>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75" name="Google Shape;775;p39"/>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76" name="Google Shape;776;p39"/>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77" name="Google Shape;777;p39"/>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78" name="Google Shape;778;p39"/>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79" name="Google Shape;779;p39"/>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80" name="Google Shape;780;p39"/>
          <p:cNvSpPr txBox="1"/>
          <p:nvPr>
            <p:ph type="title"/>
          </p:nvPr>
        </p:nvSpPr>
        <p:spPr>
          <a:xfrm>
            <a:off x="1719825" y="308825"/>
            <a:ext cx="5703300" cy="4365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b="1" lang="en" sz="2500">
                <a:latin typeface="Lato"/>
                <a:ea typeface="Lato"/>
                <a:cs typeface="Lato"/>
                <a:sym typeface="Lato"/>
              </a:rPr>
              <a:t>Oils rich in β-caryophyllene</a:t>
            </a:r>
            <a:r>
              <a:rPr i="1" lang="en" sz="1900">
                <a:latin typeface="Lato"/>
                <a:ea typeface="Lato"/>
                <a:cs typeface="Lato"/>
                <a:sym typeface="Lato"/>
              </a:rPr>
              <a:t> </a:t>
            </a:r>
            <a:br>
              <a:rPr b="0" i="1" lang="en" sz="1900"/>
            </a:br>
            <a:endParaRPr b="0" i="1" sz="2500"/>
          </a:p>
        </p:txBody>
      </p:sp>
      <p:sp>
        <p:nvSpPr>
          <p:cNvPr id="781" name="Google Shape;781;p39"/>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lt1"/>
                </a:solidFill>
                <a:latin typeface="Lato"/>
                <a:ea typeface="Lato"/>
                <a:cs typeface="Lato"/>
                <a:sym typeface="Lato"/>
              </a:rPr>
              <a:t>Saturday Club</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lt1"/>
                </a:solidFill>
                <a:latin typeface="Lato"/>
                <a:ea typeface="Lato"/>
                <a:cs typeface="Lato"/>
                <a:sym typeface="Lato"/>
              </a:rPr>
              <a:t>January</a:t>
            </a:r>
            <a:r>
              <a:rPr b="1" i="0" lang="en" sz="600" u="none" cap="none" strike="noStrike">
                <a:solidFill>
                  <a:schemeClr val="lt1"/>
                </a:solidFill>
                <a:latin typeface="Lato"/>
                <a:ea typeface="Lato"/>
                <a:cs typeface="Lato"/>
                <a:sym typeface="Lato"/>
              </a:rPr>
              <a:t>  </a:t>
            </a:r>
            <a:r>
              <a:rPr b="1" lang="en" sz="600">
                <a:solidFill>
                  <a:schemeClr val="lt1"/>
                </a:solidFill>
                <a:latin typeface="Lato"/>
                <a:ea typeface="Lato"/>
                <a:cs typeface="Lato"/>
                <a:sym typeface="Lato"/>
              </a:rPr>
              <a:t>2025</a:t>
            </a:r>
            <a:endParaRPr b="0" i="0" sz="600" u="none" cap="none" strike="noStrike">
              <a:solidFill>
                <a:schemeClr val="lt1"/>
              </a:solidFill>
              <a:latin typeface="Lato Black"/>
              <a:ea typeface="Lato Black"/>
              <a:cs typeface="Lato Black"/>
              <a:sym typeface="Lato Black"/>
            </a:endParaRPr>
          </a:p>
        </p:txBody>
      </p:sp>
      <p:sp>
        <p:nvSpPr>
          <p:cNvPr id="782" name="Google Shape;782;p39"/>
          <p:cNvSpPr txBox="1"/>
          <p:nvPr/>
        </p:nvSpPr>
        <p:spPr>
          <a:xfrm>
            <a:off x="1719825" y="1054699"/>
            <a:ext cx="5703300" cy="3351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Clr>
                <a:schemeClr val="dk1"/>
              </a:buClr>
              <a:buSzPts val="1100"/>
              <a:buFont typeface="Arial"/>
              <a:buNone/>
            </a:pPr>
            <a:r>
              <a:t/>
            </a:r>
            <a:endParaRPr b="1" sz="1700">
              <a:latin typeface="Lato"/>
              <a:ea typeface="Lato"/>
              <a:cs typeface="Lato"/>
              <a:sym typeface="Lato"/>
            </a:endParaRPr>
          </a:p>
        </p:txBody>
      </p:sp>
      <p:pic>
        <p:nvPicPr>
          <p:cNvPr id="783" name="Google Shape;783;p39"/>
          <p:cNvPicPr preferRelativeResize="0"/>
          <p:nvPr/>
        </p:nvPicPr>
        <p:blipFill rotWithShape="1">
          <a:blip r:embed="rId5">
            <a:alphaModFix/>
          </a:blip>
          <a:srcRect b="0" l="32044" r="32044" t="0"/>
          <a:stretch/>
        </p:blipFill>
        <p:spPr>
          <a:xfrm>
            <a:off x="7513925" y="0"/>
            <a:ext cx="1630075" cy="5143500"/>
          </a:xfrm>
          <a:prstGeom prst="rect">
            <a:avLst/>
          </a:prstGeom>
          <a:noFill/>
          <a:ln>
            <a:noFill/>
          </a:ln>
        </p:spPr>
      </p:pic>
      <p:sp>
        <p:nvSpPr>
          <p:cNvPr id="784" name="Google Shape;784;p39"/>
          <p:cNvSpPr txBox="1"/>
          <p:nvPr>
            <p:ph idx="1" type="body"/>
          </p:nvPr>
        </p:nvSpPr>
        <p:spPr>
          <a:xfrm>
            <a:off x="1616075" y="912900"/>
            <a:ext cx="5807100" cy="3919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en" sz="1765">
                <a:solidFill>
                  <a:schemeClr val="dk1"/>
                </a:solidFill>
                <a:latin typeface="Lato"/>
                <a:ea typeface="Lato"/>
                <a:cs typeface="Lato"/>
                <a:sym typeface="Lato"/>
              </a:rPr>
              <a:t>A study in 2021 found that ‘β-caryophyllene or β-caryophyllene-rich plants have anti-inflammatory properties and could serve as a novel drug for the treatment of coronavirus infection, immunity, and inflammation.’  (Jha et al., 2021).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018"/>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018"/>
              <a:buNone/>
            </a:pPr>
            <a:r>
              <a:rPr b="1" lang="en" sz="1765">
                <a:solidFill>
                  <a:schemeClr val="dk1"/>
                </a:solidFill>
                <a:latin typeface="Lato"/>
                <a:ea typeface="Lato"/>
                <a:cs typeface="Lato"/>
                <a:sym typeface="Lato"/>
              </a:rPr>
              <a:t>β-caryophyllene</a:t>
            </a:r>
            <a:r>
              <a:rPr lang="en" sz="1765">
                <a:solidFill>
                  <a:schemeClr val="dk1"/>
                </a:solidFill>
                <a:latin typeface="Lato"/>
                <a:ea typeface="Lato"/>
                <a:cs typeface="Lato"/>
                <a:sym typeface="Lato"/>
              </a:rPr>
              <a:t> is also analgesic, antibacterial, antiviral, antifungal, antispasmodic and an immunostimulant.</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018"/>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018"/>
              <a:buNone/>
            </a:pPr>
            <a:r>
              <a:rPr lang="en" sz="1765">
                <a:solidFill>
                  <a:schemeClr val="dk1"/>
                </a:solidFill>
                <a:latin typeface="Lato"/>
                <a:ea typeface="Lato"/>
                <a:cs typeface="Lato"/>
                <a:sym typeface="Lato"/>
              </a:rPr>
              <a:t>Oils high in </a:t>
            </a:r>
            <a:r>
              <a:rPr lang="en" sz="1765">
                <a:solidFill>
                  <a:schemeClr val="dk1"/>
                </a:solidFill>
                <a:latin typeface="Lato"/>
                <a:ea typeface="Lato"/>
                <a:cs typeface="Lato"/>
                <a:sym typeface="Lato"/>
              </a:rPr>
              <a:t>β-caryophyllene include Copaiba Balsam, Black Pepper, Melissa, Clove and Rosemary.</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018"/>
              <a:buNone/>
            </a:pPr>
            <a:r>
              <a:t/>
            </a:r>
            <a:endParaRPr b="1" sz="1765">
              <a:solidFill>
                <a:schemeClr val="dk1"/>
              </a:solidFill>
              <a:latin typeface="Lato"/>
              <a:ea typeface="Lato"/>
              <a:cs typeface="Lato"/>
              <a:sym typeface="Lato"/>
            </a:endParaRPr>
          </a:p>
          <a:p>
            <a:pPr indent="0" lvl="0" marL="0" rtl="0" algn="l">
              <a:lnSpc>
                <a:spcPct val="95000"/>
              </a:lnSpc>
              <a:spcBef>
                <a:spcPts val="0"/>
              </a:spcBef>
              <a:spcAft>
                <a:spcPts val="0"/>
              </a:spcAft>
              <a:buClr>
                <a:schemeClr val="dk1"/>
              </a:buClr>
              <a:buSzPts val="1100"/>
              <a:buFont typeface="Arial"/>
              <a:buNone/>
            </a:pPr>
            <a:r>
              <a:rPr b="1" lang="en" sz="1765">
                <a:solidFill>
                  <a:schemeClr val="dk1"/>
                </a:solidFill>
                <a:latin typeface="Lato"/>
                <a:ea typeface="Lato"/>
                <a:cs typeface="Lato"/>
                <a:sym typeface="Lato"/>
              </a:rPr>
              <a:t>Copaiba Balsam</a:t>
            </a:r>
            <a:endParaRPr b="1" sz="1765">
              <a:solidFill>
                <a:schemeClr val="dk1"/>
              </a:solidFill>
              <a:latin typeface="Lato"/>
              <a:ea typeface="Lato"/>
              <a:cs typeface="Lato"/>
              <a:sym typeface="Lato"/>
            </a:endParaRPr>
          </a:p>
          <a:p>
            <a:pPr indent="0" lvl="0" marL="0" rtl="0" algn="l">
              <a:lnSpc>
                <a:spcPct val="95000"/>
              </a:lnSpc>
              <a:spcBef>
                <a:spcPts val="0"/>
              </a:spcBef>
              <a:spcAft>
                <a:spcPts val="0"/>
              </a:spcAft>
              <a:buClr>
                <a:schemeClr val="dk1"/>
              </a:buClr>
              <a:buSzPts val="1100"/>
              <a:buFont typeface="Arial"/>
              <a:buNone/>
            </a:pPr>
            <a:r>
              <a:rPr lang="en" sz="1765">
                <a:solidFill>
                  <a:schemeClr val="dk1"/>
                </a:solidFill>
                <a:latin typeface="Lato"/>
                <a:ea typeface="Lato"/>
                <a:cs typeface="Lato"/>
                <a:sym typeface="Lato"/>
              </a:rPr>
              <a:t>Due to its high β-caryophyllene content, Copaiba has been found to be highly anti-inflammatory.</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Clr>
                <a:schemeClr val="dk1"/>
              </a:buClr>
              <a:buSzPts val="1100"/>
              <a:buFont typeface="Arial"/>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018"/>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018"/>
              <a:buNone/>
            </a:pPr>
            <a:r>
              <a:t/>
            </a:r>
            <a:endParaRPr sz="1765">
              <a:solidFill>
                <a:schemeClr val="dk1"/>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2"/>
          <p:cNvSpPr/>
          <p:nvPr/>
        </p:nvSpPr>
        <p:spPr>
          <a:xfrm>
            <a:off x="0" y="0"/>
            <a:ext cx="1541904"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
        <p:nvSpPr>
          <p:cNvPr id="119" name="Google Shape;119;p22"/>
          <p:cNvSpPr/>
          <p:nvPr/>
        </p:nvSpPr>
        <p:spPr>
          <a:xfrm>
            <a:off x="1541907" y="0"/>
            <a:ext cx="0" cy="1873426"/>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0" name="Google Shape;120;p22"/>
          <p:cNvSpPr/>
          <p:nvPr/>
        </p:nvSpPr>
        <p:spPr>
          <a:xfrm>
            <a:off x="358429" y="367257"/>
            <a:ext cx="830431" cy="56354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1" name="Google Shape;121;p22"/>
          <p:cNvSpPr/>
          <p:nvPr/>
        </p:nvSpPr>
        <p:spPr>
          <a:xfrm>
            <a:off x="405133" y="826735"/>
            <a:ext cx="301904" cy="101920"/>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2" name="Google Shape;122;p22"/>
          <p:cNvSpPr/>
          <p:nvPr/>
        </p:nvSpPr>
        <p:spPr>
          <a:xfrm>
            <a:off x="846530" y="822814"/>
            <a:ext cx="301904" cy="101920"/>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3" name="Google Shape;123;p22"/>
          <p:cNvSpPr/>
          <p:nvPr/>
        </p:nvSpPr>
        <p:spPr>
          <a:xfrm>
            <a:off x="501776" y="495235"/>
            <a:ext cx="533762" cy="436614"/>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4" name="Google Shape;124;p22"/>
          <p:cNvSpPr/>
          <p:nvPr/>
        </p:nvSpPr>
        <p:spPr>
          <a:xfrm>
            <a:off x="525768" y="506531"/>
            <a:ext cx="249234" cy="407680"/>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5" name="Google Shape;125;p22"/>
          <p:cNvSpPr/>
          <p:nvPr/>
        </p:nvSpPr>
        <p:spPr>
          <a:xfrm>
            <a:off x="774872" y="506531"/>
            <a:ext cx="249234" cy="407680"/>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6" name="Google Shape;126;p22"/>
          <p:cNvSpPr/>
          <p:nvPr/>
        </p:nvSpPr>
        <p:spPr>
          <a:xfrm>
            <a:off x="603612" y="570222"/>
            <a:ext cx="171586" cy="280280"/>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7" name="Google Shape;127;p22"/>
          <p:cNvSpPr/>
          <p:nvPr/>
        </p:nvSpPr>
        <p:spPr>
          <a:xfrm>
            <a:off x="774872" y="570222"/>
            <a:ext cx="171586" cy="280280"/>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8" name="Google Shape;128;p22"/>
          <p:cNvSpPr/>
          <p:nvPr/>
        </p:nvSpPr>
        <p:spPr>
          <a:xfrm>
            <a:off x="635355" y="600817"/>
            <a:ext cx="51041" cy="34549"/>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9" name="Google Shape;129;p22"/>
          <p:cNvSpPr/>
          <p:nvPr/>
        </p:nvSpPr>
        <p:spPr>
          <a:xfrm>
            <a:off x="687142" y="595223"/>
            <a:ext cx="0" cy="98465"/>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0" name="Google Shape;130;p22"/>
          <p:cNvSpPr/>
          <p:nvPr/>
        </p:nvSpPr>
        <p:spPr>
          <a:xfrm>
            <a:off x="689644" y="595224"/>
            <a:ext cx="0" cy="101488"/>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1" name="Google Shape;131;p22"/>
          <p:cNvSpPr/>
          <p:nvPr/>
        </p:nvSpPr>
        <p:spPr>
          <a:xfrm>
            <a:off x="709496" y="609166"/>
            <a:ext cx="51041" cy="34549"/>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2" name="Google Shape;132;p22"/>
          <p:cNvSpPr/>
          <p:nvPr/>
        </p:nvSpPr>
        <p:spPr>
          <a:xfrm>
            <a:off x="708588" y="603574"/>
            <a:ext cx="0" cy="98465"/>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3" name="Google Shape;133;p22"/>
          <p:cNvSpPr/>
          <p:nvPr/>
        </p:nvSpPr>
        <p:spPr>
          <a:xfrm>
            <a:off x="706086" y="600644"/>
            <a:ext cx="0" cy="101488"/>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4" name="Google Shape;134;p22"/>
          <p:cNvSpPr/>
          <p:nvPr/>
        </p:nvSpPr>
        <p:spPr>
          <a:xfrm>
            <a:off x="790468" y="638749"/>
            <a:ext cx="51041" cy="34549"/>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5" name="Google Shape;135;p22"/>
          <p:cNvSpPr/>
          <p:nvPr/>
        </p:nvSpPr>
        <p:spPr>
          <a:xfrm>
            <a:off x="842255" y="633157"/>
            <a:ext cx="0" cy="98465"/>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6" name="Google Shape;136;p22"/>
          <p:cNvSpPr/>
          <p:nvPr/>
        </p:nvSpPr>
        <p:spPr>
          <a:xfrm>
            <a:off x="844754" y="633158"/>
            <a:ext cx="0" cy="101488"/>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7" name="Google Shape;137;p22"/>
          <p:cNvSpPr/>
          <p:nvPr/>
        </p:nvSpPr>
        <p:spPr>
          <a:xfrm>
            <a:off x="864608" y="647098"/>
            <a:ext cx="51041" cy="34549"/>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8" name="Google Shape;138;p22"/>
          <p:cNvSpPr/>
          <p:nvPr/>
        </p:nvSpPr>
        <p:spPr>
          <a:xfrm>
            <a:off x="863701" y="641506"/>
            <a:ext cx="0" cy="98465"/>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9" name="Google Shape;139;p22"/>
          <p:cNvSpPr/>
          <p:nvPr/>
        </p:nvSpPr>
        <p:spPr>
          <a:xfrm>
            <a:off x="861200" y="638577"/>
            <a:ext cx="0" cy="101488"/>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40" name="Google Shape;140;p22"/>
          <p:cNvSpPr/>
          <p:nvPr/>
        </p:nvSpPr>
        <p:spPr>
          <a:xfrm>
            <a:off x="773761" y="513411"/>
            <a:ext cx="247605" cy="29799"/>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41" name="Google Shape;141;p22"/>
          <p:cNvSpPr/>
          <p:nvPr/>
        </p:nvSpPr>
        <p:spPr>
          <a:xfrm>
            <a:off x="526268" y="513410"/>
            <a:ext cx="247605" cy="29799"/>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42" name="Google Shape;142;p22"/>
          <p:cNvSpPr/>
          <p:nvPr/>
        </p:nvSpPr>
        <p:spPr>
          <a:xfrm>
            <a:off x="527146" y="535070"/>
            <a:ext cx="248148" cy="377881"/>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43" name="Google Shape;143;p22"/>
          <p:cNvSpPr/>
          <p:nvPr/>
        </p:nvSpPr>
        <p:spPr>
          <a:xfrm>
            <a:off x="774872" y="535066"/>
            <a:ext cx="247605" cy="377881"/>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44" name="Google Shape;144;p22"/>
          <p:cNvSpPr/>
          <p:nvPr/>
        </p:nvSpPr>
        <p:spPr>
          <a:xfrm>
            <a:off x="523563" y="505426"/>
            <a:ext cx="502811" cy="35412"/>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45" name="Google Shape;145;p22"/>
          <p:cNvSpPr/>
          <p:nvPr/>
        </p:nvSpPr>
        <p:spPr>
          <a:xfrm>
            <a:off x="486993" y="725640"/>
            <a:ext cx="572815" cy="74768"/>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46" name="Google Shape;146;p22"/>
          <p:cNvSpPr txBox="1"/>
          <p:nvPr/>
        </p:nvSpPr>
        <p:spPr>
          <a:xfrm>
            <a:off x="339811" y="953219"/>
            <a:ext cx="867159" cy="369797"/>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dk1"/>
                </a:solidFill>
                <a:latin typeface="Lato"/>
                <a:ea typeface="Lato"/>
                <a:cs typeface="Lato"/>
                <a:sym typeface="Lato"/>
              </a:rPr>
              <a:t>Saturday Club</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dk1"/>
                </a:solidFill>
                <a:latin typeface="Lato"/>
                <a:ea typeface="Lato"/>
                <a:cs typeface="Lato"/>
                <a:sym typeface="Lato"/>
              </a:rPr>
              <a:t>January</a:t>
            </a:r>
            <a:r>
              <a:rPr b="1" i="0" lang="en" sz="600" u="none" cap="none" strike="noStrike">
                <a:solidFill>
                  <a:schemeClr val="dk1"/>
                </a:solidFill>
                <a:latin typeface="Lato"/>
                <a:ea typeface="Lato"/>
                <a:cs typeface="Lato"/>
                <a:sym typeface="Lato"/>
              </a:rPr>
              <a:t>  </a:t>
            </a:r>
            <a:r>
              <a:rPr b="1" lang="en" sz="600">
                <a:solidFill>
                  <a:schemeClr val="dk1"/>
                </a:solidFill>
                <a:latin typeface="Lato"/>
                <a:ea typeface="Lato"/>
                <a:cs typeface="Lato"/>
                <a:sym typeface="Lato"/>
              </a:rPr>
              <a:t>2025</a:t>
            </a:r>
            <a:endParaRPr b="0" i="0" sz="600" u="none" cap="none" strike="noStrike">
              <a:solidFill>
                <a:schemeClr val="dk1"/>
              </a:solidFill>
              <a:latin typeface="Lato Black"/>
              <a:ea typeface="Lato Black"/>
              <a:cs typeface="Lato Black"/>
              <a:sym typeface="Lato Black"/>
            </a:endParaRPr>
          </a:p>
        </p:txBody>
      </p:sp>
      <p:sp>
        <p:nvSpPr>
          <p:cNvPr id="147" name="Google Shape;147;p22"/>
          <p:cNvSpPr txBox="1"/>
          <p:nvPr/>
        </p:nvSpPr>
        <p:spPr>
          <a:xfrm>
            <a:off x="1644025" y="953225"/>
            <a:ext cx="5856000" cy="3952500"/>
          </a:xfrm>
          <a:prstGeom prst="rect">
            <a:avLst/>
          </a:prstGeom>
          <a:noFill/>
          <a:ln>
            <a:noFill/>
          </a:ln>
        </p:spPr>
        <p:txBody>
          <a:bodyPr anchorCtr="0" anchor="t" bIns="36400" lIns="72850" spcFirstLastPara="1" rIns="72850" wrap="square" tIns="36400">
            <a:spAutoFit/>
          </a:bodyPr>
          <a:lstStyle/>
          <a:p>
            <a:pPr indent="0" lvl="0" marL="0" marR="0" rtl="0" algn="l">
              <a:lnSpc>
                <a:spcPct val="100000"/>
              </a:lnSpc>
              <a:spcBef>
                <a:spcPts val="0"/>
              </a:spcBef>
              <a:spcAft>
                <a:spcPts val="0"/>
              </a:spcAft>
              <a:buClr>
                <a:srgbClr val="000000"/>
              </a:buClr>
              <a:buSzPts val="1700"/>
              <a:buFont typeface="Arial"/>
              <a:buNone/>
            </a:pPr>
            <a:r>
              <a:rPr b="0" i="0" lang="en" sz="1800" u="none" cap="none" strike="noStrike">
                <a:solidFill>
                  <a:schemeClr val="dk1"/>
                </a:solidFill>
                <a:latin typeface="Lato"/>
                <a:ea typeface="Lato"/>
                <a:cs typeface="Lato"/>
                <a:sym typeface="Lato"/>
              </a:rPr>
              <a:t>L</a:t>
            </a:r>
            <a:r>
              <a:rPr lang="en" sz="1800">
                <a:solidFill>
                  <a:schemeClr val="dk1"/>
                </a:solidFill>
                <a:latin typeface="Lato"/>
                <a:ea typeface="Lato"/>
                <a:cs typeface="Lato"/>
                <a:sym typeface="Lato"/>
              </a:rPr>
              <a:t>ong COVID is a new condition which is still being studied.</a:t>
            </a:r>
            <a:endParaRPr sz="1800">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00"/>
              <a:buFont typeface="Arial"/>
              <a:buNone/>
            </a:pPr>
            <a:r>
              <a:t/>
            </a:r>
            <a:endParaRPr sz="1800">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00"/>
              <a:buFont typeface="Arial"/>
              <a:buNone/>
            </a:pPr>
            <a:r>
              <a:rPr lang="en" sz="1800">
                <a:solidFill>
                  <a:schemeClr val="dk1"/>
                </a:solidFill>
                <a:latin typeface="Lato"/>
                <a:ea typeface="Lato"/>
                <a:cs typeface="Lato"/>
                <a:sym typeface="Lato"/>
              </a:rPr>
              <a:t>The World Health Organisation defines long covid as:</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b="1" lang="en" sz="1800">
                <a:solidFill>
                  <a:schemeClr val="dk1"/>
                </a:solidFill>
                <a:latin typeface="Lato"/>
                <a:ea typeface="Lato"/>
                <a:cs typeface="Lato"/>
                <a:sym typeface="Lato"/>
              </a:rPr>
              <a:t>The continuation or development of new symptoms 3 months after the initial SARS-CoV-2 infection, with these symptoms lasting for at least 2 months with no other explanation.</a:t>
            </a:r>
            <a:endParaRPr b="1"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They have estimated that it can affect around 10-20% of people who have contracted Covid 19.  In 2023 the Office of National Statistics estimated that 81% of people in the UK had contracted Covid 19 (circa 49 million)</a:t>
            </a:r>
            <a:endParaRPr b="0" i="0" sz="1900" u="none" cap="none" strike="noStrike">
              <a:solidFill>
                <a:schemeClr val="dk1"/>
              </a:solidFill>
              <a:latin typeface="Lato"/>
              <a:ea typeface="Lato"/>
              <a:cs typeface="Lato"/>
              <a:sym typeface="Lato"/>
            </a:endParaRPr>
          </a:p>
        </p:txBody>
      </p:sp>
      <p:sp>
        <p:nvSpPr>
          <p:cNvPr id="148" name="Google Shape;148;p22"/>
          <p:cNvSpPr txBox="1"/>
          <p:nvPr/>
        </p:nvSpPr>
        <p:spPr>
          <a:xfrm>
            <a:off x="1720125" y="203200"/>
            <a:ext cx="5856000" cy="563700"/>
          </a:xfrm>
          <a:prstGeom prst="rect">
            <a:avLst/>
          </a:prstGeom>
          <a:noFill/>
          <a:ln>
            <a:noFill/>
          </a:ln>
        </p:spPr>
        <p:txBody>
          <a:bodyPr anchorCtr="0" anchor="t" bIns="0" lIns="0" spcFirstLastPara="1" rIns="0" wrap="square" tIns="10125">
            <a:noAutofit/>
          </a:bodyPr>
          <a:lstStyle/>
          <a:p>
            <a:pPr indent="0" lvl="0" marL="12700" marR="0" rtl="0" algn="l">
              <a:lnSpc>
                <a:spcPct val="100000"/>
              </a:lnSpc>
              <a:spcBef>
                <a:spcPts val="0"/>
              </a:spcBef>
              <a:spcAft>
                <a:spcPts val="0"/>
              </a:spcAft>
              <a:buClr>
                <a:schemeClr val="dk1"/>
              </a:buClr>
              <a:buSzPts val="900"/>
              <a:buFont typeface="Arial"/>
              <a:buNone/>
            </a:pPr>
            <a:r>
              <a:rPr b="1" lang="en" sz="2500">
                <a:solidFill>
                  <a:srgbClr val="FF0000"/>
                </a:solidFill>
                <a:latin typeface="Lato"/>
                <a:ea typeface="Lato"/>
                <a:cs typeface="Lato"/>
                <a:sym typeface="Lato"/>
              </a:rPr>
              <a:t>What is Long Covid?</a:t>
            </a:r>
            <a:endParaRPr b="1" i="0" sz="2500" u="none" cap="none" strike="noStrike">
              <a:solidFill>
                <a:srgbClr val="FF0000"/>
              </a:solidFill>
              <a:latin typeface="Lato"/>
              <a:ea typeface="Lato"/>
              <a:cs typeface="Lato"/>
              <a:sym typeface="Lato"/>
            </a:endParaRPr>
          </a:p>
        </p:txBody>
      </p:sp>
      <p:pic>
        <p:nvPicPr>
          <p:cNvPr id="149" name="Google Shape;149;p22"/>
          <p:cNvPicPr preferRelativeResize="0"/>
          <p:nvPr/>
        </p:nvPicPr>
        <p:blipFill rotWithShape="1">
          <a:blip r:embed="rId5">
            <a:alphaModFix/>
          </a:blip>
          <a:srcRect b="0" l="38480" r="38480" t="0"/>
          <a:stretch/>
        </p:blipFill>
        <p:spPr>
          <a:xfrm>
            <a:off x="7602090" y="19434"/>
            <a:ext cx="1541908" cy="5143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40"/>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790" name="Google Shape;790;p40"/>
          <p:cNvSpPr/>
          <p:nvPr/>
        </p:nvSpPr>
        <p:spPr>
          <a:xfrm>
            <a:off x="7600895"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91" name="Google Shape;791;p40"/>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92" name="Google Shape;792;p40"/>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93" name="Google Shape;793;p40"/>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94" name="Google Shape;794;p40"/>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95" name="Google Shape;795;p40"/>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96" name="Google Shape;796;p40"/>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97" name="Google Shape;797;p40"/>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98" name="Google Shape;798;p40"/>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99" name="Google Shape;799;p40"/>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00" name="Google Shape;800;p40"/>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01" name="Google Shape;801;p40"/>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02" name="Google Shape;802;p40"/>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03" name="Google Shape;803;p40"/>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04" name="Google Shape;804;p40"/>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05" name="Google Shape;805;p40"/>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06" name="Google Shape;806;p40"/>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07" name="Google Shape;807;p40"/>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08" name="Google Shape;808;p40"/>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09" name="Google Shape;809;p40"/>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10" name="Google Shape;810;p40"/>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11" name="Google Shape;811;p40"/>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12" name="Google Shape;812;p40"/>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13" name="Google Shape;813;p40"/>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14" name="Google Shape;814;p40"/>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15" name="Google Shape;815;p40"/>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16" name="Google Shape;816;p40"/>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17" name="Google Shape;817;p40"/>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18" name="Google Shape;818;p40"/>
          <p:cNvSpPr txBox="1"/>
          <p:nvPr>
            <p:ph type="title"/>
          </p:nvPr>
        </p:nvSpPr>
        <p:spPr>
          <a:xfrm>
            <a:off x="1719825" y="445025"/>
            <a:ext cx="5703300" cy="5634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b="1" lang="en" sz="2500">
                <a:latin typeface="Lato"/>
                <a:ea typeface="Lato"/>
                <a:cs typeface="Lato"/>
                <a:sym typeface="Lato"/>
              </a:rPr>
              <a:t>Oils rich in β-caryophyllene</a:t>
            </a:r>
            <a:r>
              <a:rPr i="1" lang="en" sz="1900">
                <a:latin typeface="Lato"/>
                <a:ea typeface="Lato"/>
                <a:cs typeface="Lato"/>
                <a:sym typeface="Lato"/>
              </a:rPr>
              <a:t> </a:t>
            </a:r>
            <a:br>
              <a:rPr b="0" i="1" lang="en" sz="1900"/>
            </a:br>
            <a:endParaRPr b="0" i="1" sz="2500"/>
          </a:p>
        </p:txBody>
      </p:sp>
      <p:sp>
        <p:nvSpPr>
          <p:cNvPr id="819" name="Google Shape;819;p40"/>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lt1"/>
                </a:solidFill>
                <a:latin typeface="Lato"/>
                <a:ea typeface="Lato"/>
                <a:cs typeface="Lato"/>
                <a:sym typeface="Lato"/>
              </a:rPr>
              <a:t>Saturday Club</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lt1"/>
                </a:solidFill>
                <a:latin typeface="Lato"/>
                <a:ea typeface="Lato"/>
                <a:cs typeface="Lato"/>
                <a:sym typeface="Lato"/>
              </a:rPr>
              <a:t>January</a:t>
            </a:r>
            <a:r>
              <a:rPr b="1" i="0" lang="en" sz="600" u="none" cap="none" strike="noStrike">
                <a:solidFill>
                  <a:schemeClr val="lt1"/>
                </a:solidFill>
                <a:latin typeface="Lato"/>
                <a:ea typeface="Lato"/>
                <a:cs typeface="Lato"/>
                <a:sym typeface="Lato"/>
              </a:rPr>
              <a:t>  </a:t>
            </a:r>
            <a:r>
              <a:rPr b="1" lang="en" sz="600">
                <a:solidFill>
                  <a:schemeClr val="lt1"/>
                </a:solidFill>
                <a:latin typeface="Lato"/>
                <a:ea typeface="Lato"/>
                <a:cs typeface="Lato"/>
                <a:sym typeface="Lato"/>
              </a:rPr>
              <a:t>2025</a:t>
            </a:r>
            <a:endParaRPr b="0" i="0" sz="600" u="none" cap="none" strike="noStrike">
              <a:solidFill>
                <a:schemeClr val="lt1"/>
              </a:solidFill>
              <a:latin typeface="Lato Black"/>
              <a:ea typeface="Lato Black"/>
              <a:cs typeface="Lato Black"/>
              <a:sym typeface="Lato Black"/>
            </a:endParaRPr>
          </a:p>
        </p:txBody>
      </p:sp>
      <p:sp>
        <p:nvSpPr>
          <p:cNvPr id="820" name="Google Shape;820;p40"/>
          <p:cNvSpPr txBox="1"/>
          <p:nvPr/>
        </p:nvSpPr>
        <p:spPr>
          <a:xfrm>
            <a:off x="1719825" y="1054699"/>
            <a:ext cx="5703300" cy="3351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Clr>
                <a:schemeClr val="dk1"/>
              </a:buClr>
              <a:buSzPts val="1100"/>
              <a:buFont typeface="Arial"/>
              <a:buNone/>
            </a:pPr>
            <a:r>
              <a:t/>
            </a:r>
            <a:endParaRPr b="1" sz="1700">
              <a:latin typeface="Lato"/>
              <a:ea typeface="Lato"/>
              <a:cs typeface="Lato"/>
              <a:sym typeface="Lato"/>
            </a:endParaRPr>
          </a:p>
        </p:txBody>
      </p:sp>
      <p:pic>
        <p:nvPicPr>
          <p:cNvPr id="821" name="Google Shape;821;p40"/>
          <p:cNvPicPr preferRelativeResize="0"/>
          <p:nvPr/>
        </p:nvPicPr>
        <p:blipFill rotWithShape="1">
          <a:blip r:embed="rId5">
            <a:alphaModFix/>
          </a:blip>
          <a:srcRect b="0" l="32044" r="32044" t="0"/>
          <a:stretch/>
        </p:blipFill>
        <p:spPr>
          <a:xfrm>
            <a:off x="7513925" y="0"/>
            <a:ext cx="1630075" cy="5143500"/>
          </a:xfrm>
          <a:prstGeom prst="rect">
            <a:avLst/>
          </a:prstGeom>
          <a:noFill/>
          <a:ln>
            <a:noFill/>
          </a:ln>
        </p:spPr>
      </p:pic>
      <p:sp>
        <p:nvSpPr>
          <p:cNvPr id="822" name="Google Shape;822;p40"/>
          <p:cNvSpPr txBox="1"/>
          <p:nvPr>
            <p:ph idx="1" type="body"/>
          </p:nvPr>
        </p:nvSpPr>
        <p:spPr>
          <a:xfrm>
            <a:off x="1616075" y="1054700"/>
            <a:ext cx="5807100" cy="37779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100"/>
              <a:buNone/>
            </a:pPr>
            <a:r>
              <a:rPr b="1" lang="en" sz="1765">
                <a:solidFill>
                  <a:schemeClr val="dk1"/>
                </a:solidFill>
                <a:latin typeface="Lato"/>
                <a:ea typeface="Lato"/>
                <a:cs typeface="Lato"/>
                <a:sym typeface="Lato"/>
              </a:rPr>
              <a:t>Copaiba Balsam (cont)</a:t>
            </a:r>
            <a:endParaRPr b="1" sz="1765">
              <a:solidFill>
                <a:schemeClr val="dk1"/>
              </a:solidFill>
              <a:latin typeface="Lato"/>
              <a:ea typeface="Lato"/>
              <a:cs typeface="Lato"/>
              <a:sym typeface="Lato"/>
            </a:endParaRPr>
          </a:p>
          <a:p>
            <a:pPr indent="0" lvl="0" marL="0" rtl="0" algn="l">
              <a:lnSpc>
                <a:spcPct val="95000"/>
              </a:lnSpc>
              <a:spcBef>
                <a:spcPts val="0"/>
              </a:spcBef>
              <a:spcAft>
                <a:spcPts val="0"/>
              </a:spcAft>
              <a:buClr>
                <a:schemeClr val="dk1"/>
              </a:buClr>
              <a:buSzPts val="1100"/>
              <a:buFont typeface="Arial"/>
              <a:buNone/>
            </a:pPr>
            <a:r>
              <a:rPr lang="en" sz="1765">
                <a:solidFill>
                  <a:schemeClr val="dk1"/>
                </a:solidFill>
                <a:latin typeface="Lato"/>
                <a:ea typeface="Lato"/>
                <a:cs typeface="Lato"/>
                <a:sym typeface="Lato"/>
              </a:rPr>
              <a:t>In 2014 a study found that copaiba EO lowered production of some molecules that are associated with inflammation and it also lowered the amount of oxygen radicals, which can lead to cell damage</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018"/>
              <a:buNone/>
            </a:pPr>
            <a:r>
              <a:t/>
            </a:r>
            <a:endParaRPr b="1" sz="1765">
              <a:solidFill>
                <a:schemeClr val="dk1"/>
              </a:solidFill>
              <a:latin typeface="Lato"/>
              <a:ea typeface="Lato"/>
              <a:cs typeface="Lato"/>
              <a:sym typeface="Lato"/>
            </a:endParaRPr>
          </a:p>
          <a:p>
            <a:pPr indent="0" lvl="0" marL="0" rtl="0" algn="l">
              <a:lnSpc>
                <a:spcPct val="95000"/>
              </a:lnSpc>
              <a:spcBef>
                <a:spcPts val="0"/>
              </a:spcBef>
              <a:spcAft>
                <a:spcPts val="0"/>
              </a:spcAft>
              <a:buClr>
                <a:schemeClr val="dk1"/>
              </a:buClr>
              <a:buSzPts val="1018"/>
              <a:buFont typeface="Arial"/>
              <a:buNone/>
            </a:pPr>
            <a:r>
              <a:rPr b="1" lang="en" sz="1765">
                <a:solidFill>
                  <a:schemeClr val="dk1"/>
                </a:solidFill>
                <a:latin typeface="Lato"/>
                <a:ea typeface="Lato"/>
                <a:cs typeface="Lato"/>
                <a:sym typeface="Lato"/>
              </a:rPr>
              <a:t>Black Pepper</a:t>
            </a:r>
            <a:endParaRPr b="1" sz="1765">
              <a:solidFill>
                <a:schemeClr val="dk1"/>
              </a:solidFill>
              <a:latin typeface="Lato"/>
              <a:ea typeface="Lato"/>
              <a:cs typeface="Lato"/>
              <a:sym typeface="Lato"/>
            </a:endParaRPr>
          </a:p>
          <a:p>
            <a:pPr indent="0" lvl="0" marL="0" rtl="0" algn="l">
              <a:lnSpc>
                <a:spcPct val="95000"/>
              </a:lnSpc>
              <a:spcBef>
                <a:spcPts val="0"/>
              </a:spcBef>
              <a:spcAft>
                <a:spcPts val="0"/>
              </a:spcAft>
              <a:buClr>
                <a:schemeClr val="dk1"/>
              </a:buClr>
              <a:buSzPts val="1018"/>
              <a:buFont typeface="Arial"/>
              <a:buNone/>
            </a:pPr>
            <a:r>
              <a:rPr lang="en" sz="1765">
                <a:solidFill>
                  <a:schemeClr val="dk1"/>
                </a:solidFill>
                <a:latin typeface="Lato"/>
                <a:ea typeface="Lato"/>
                <a:cs typeface="Lato"/>
                <a:sym typeface="Lato"/>
              </a:rPr>
              <a:t>Black pepper is a powerful anti-inflammatory and works particularly well on joints and muscles.</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018"/>
              <a:buNone/>
            </a:pPr>
            <a:r>
              <a:t/>
            </a:r>
            <a:endParaRPr b="1" sz="1765">
              <a:solidFill>
                <a:schemeClr val="dk1"/>
              </a:solidFill>
              <a:latin typeface="Lato"/>
              <a:ea typeface="Lato"/>
              <a:cs typeface="Lato"/>
              <a:sym typeface="Lato"/>
            </a:endParaRPr>
          </a:p>
          <a:p>
            <a:pPr indent="0" lvl="0" marL="0" rtl="0" algn="l">
              <a:lnSpc>
                <a:spcPct val="95000"/>
              </a:lnSpc>
              <a:spcBef>
                <a:spcPts val="0"/>
              </a:spcBef>
              <a:spcAft>
                <a:spcPts val="0"/>
              </a:spcAft>
              <a:buClr>
                <a:schemeClr val="dk1"/>
              </a:buClr>
              <a:buSzPts val="1100"/>
              <a:buFont typeface="Arial"/>
              <a:buNone/>
            </a:pPr>
            <a:r>
              <a:rPr lang="en" sz="1765">
                <a:solidFill>
                  <a:schemeClr val="dk1"/>
                </a:solidFill>
                <a:latin typeface="Lato"/>
                <a:ea typeface="Lato"/>
                <a:cs typeface="Lato"/>
                <a:sym typeface="Lato"/>
              </a:rPr>
              <a:t>It exceeds at treating fatigue and cold especially when chronic (Holmes).</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Clr>
                <a:schemeClr val="dk1"/>
              </a:buClr>
              <a:buSzPts val="1100"/>
              <a:buFont typeface="Arial"/>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100"/>
              <a:buNone/>
            </a:pPr>
            <a:r>
              <a:rPr lang="en" sz="1765">
                <a:solidFill>
                  <a:schemeClr val="dk1"/>
                </a:solidFill>
                <a:latin typeface="Lato"/>
                <a:ea typeface="Lato"/>
                <a:cs typeface="Lato"/>
                <a:sym typeface="Lato"/>
              </a:rPr>
              <a:t>It can also boost the immune system</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100"/>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100"/>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100"/>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100"/>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100"/>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Clr>
                <a:schemeClr val="dk1"/>
              </a:buClr>
              <a:buSzPts val="1100"/>
              <a:buFont typeface="Arial"/>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Clr>
                <a:schemeClr val="dk1"/>
              </a:buClr>
              <a:buSzPts val="1100"/>
              <a:buFont typeface="Arial"/>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018"/>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018"/>
              <a:buNone/>
            </a:pPr>
            <a:r>
              <a:t/>
            </a:r>
            <a:endParaRPr sz="1765">
              <a:solidFill>
                <a:schemeClr val="dk1"/>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41"/>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828" name="Google Shape;828;p41"/>
          <p:cNvSpPr/>
          <p:nvPr/>
        </p:nvSpPr>
        <p:spPr>
          <a:xfrm>
            <a:off x="7600895"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29" name="Google Shape;829;p41"/>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30" name="Google Shape;830;p41"/>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31" name="Google Shape;831;p41"/>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32" name="Google Shape;832;p41"/>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33" name="Google Shape;833;p41"/>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34" name="Google Shape;834;p41"/>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35" name="Google Shape;835;p41"/>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36" name="Google Shape;836;p41"/>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37" name="Google Shape;837;p41"/>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38" name="Google Shape;838;p41"/>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39" name="Google Shape;839;p41"/>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40" name="Google Shape;840;p41"/>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41" name="Google Shape;841;p41"/>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42" name="Google Shape;842;p41"/>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43" name="Google Shape;843;p41"/>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44" name="Google Shape;844;p41"/>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45" name="Google Shape;845;p41"/>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46" name="Google Shape;846;p41"/>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47" name="Google Shape;847;p41"/>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48" name="Google Shape;848;p41"/>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49" name="Google Shape;849;p41"/>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50" name="Google Shape;850;p41"/>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51" name="Google Shape;851;p41"/>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52" name="Google Shape;852;p41"/>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53" name="Google Shape;853;p41"/>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54" name="Google Shape;854;p41"/>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55" name="Google Shape;855;p41"/>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56" name="Google Shape;856;p41"/>
          <p:cNvSpPr txBox="1"/>
          <p:nvPr>
            <p:ph type="title"/>
          </p:nvPr>
        </p:nvSpPr>
        <p:spPr>
          <a:xfrm>
            <a:off x="1719825" y="445025"/>
            <a:ext cx="5703300" cy="5634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b="1" lang="en" sz="2500">
                <a:latin typeface="Lato"/>
                <a:ea typeface="Lato"/>
                <a:cs typeface="Lato"/>
                <a:sym typeface="Lato"/>
              </a:rPr>
              <a:t>A blend for inflammation</a:t>
            </a:r>
            <a:r>
              <a:rPr i="1" lang="en" sz="1900">
                <a:latin typeface="Lato"/>
                <a:ea typeface="Lato"/>
                <a:cs typeface="Lato"/>
                <a:sym typeface="Lato"/>
              </a:rPr>
              <a:t> </a:t>
            </a:r>
            <a:br>
              <a:rPr b="0" i="1" lang="en" sz="1900"/>
            </a:br>
            <a:endParaRPr b="0" i="1" sz="2500"/>
          </a:p>
        </p:txBody>
      </p:sp>
      <p:sp>
        <p:nvSpPr>
          <p:cNvPr id="857" name="Google Shape;857;p41"/>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lt1"/>
                </a:solidFill>
                <a:latin typeface="Lato"/>
                <a:ea typeface="Lato"/>
                <a:cs typeface="Lato"/>
                <a:sym typeface="Lato"/>
              </a:rPr>
              <a:t>Saturday Club</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lt1"/>
                </a:solidFill>
                <a:latin typeface="Lato"/>
                <a:ea typeface="Lato"/>
                <a:cs typeface="Lato"/>
                <a:sym typeface="Lato"/>
              </a:rPr>
              <a:t>January</a:t>
            </a:r>
            <a:r>
              <a:rPr b="1" i="0" lang="en" sz="600" u="none" cap="none" strike="noStrike">
                <a:solidFill>
                  <a:schemeClr val="lt1"/>
                </a:solidFill>
                <a:latin typeface="Lato"/>
                <a:ea typeface="Lato"/>
                <a:cs typeface="Lato"/>
                <a:sym typeface="Lato"/>
              </a:rPr>
              <a:t>  </a:t>
            </a:r>
            <a:r>
              <a:rPr b="1" lang="en" sz="600">
                <a:solidFill>
                  <a:schemeClr val="lt1"/>
                </a:solidFill>
                <a:latin typeface="Lato"/>
                <a:ea typeface="Lato"/>
                <a:cs typeface="Lato"/>
                <a:sym typeface="Lato"/>
              </a:rPr>
              <a:t>2025</a:t>
            </a:r>
            <a:endParaRPr b="0" i="0" sz="600" u="none" cap="none" strike="noStrike">
              <a:solidFill>
                <a:schemeClr val="lt1"/>
              </a:solidFill>
              <a:latin typeface="Lato Black"/>
              <a:ea typeface="Lato Black"/>
              <a:cs typeface="Lato Black"/>
              <a:sym typeface="Lato Black"/>
            </a:endParaRPr>
          </a:p>
        </p:txBody>
      </p:sp>
      <p:sp>
        <p:nvSpPr>
          <p:cNvPr id="858" name="Google Shape;858;p41"/>
          <p:cNvSpPr txBox="1"/>
          <p:nvPr/>
        </p:nvSpPr>
        <p:spPr>
          <a:xfrm>
            <a:off x="1719825" y="1054699"/>
            <a:ext cx="5703300" cy="3351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Clr>
                <a:schemeClr val="dk1"/>
              </a:buClr>
              <a:buSzPts val="1100"/>
              <a:buFont typeface="Arial"/>
              <a:buNone/>
            </a:pPr>
            <a:r>
              <a:t/>
            </a:r>
            <a:endParaRPr b="1" sz="1700">
              <a:latin typeface="Lato"/>
              <a:ea typeface="Lato"/>
              <a:cs typeface="Lato"/>
              <a:sym typeface="Lato"/>
            </a:endParaRPr>
          </a:p>
        </p:txBody>
      </p:sp>
      <p:pic>
        <p:nvPicPr>
          <p:cNvPr id="859" name="Google Shape;859;p41"/>
          <p:cNvPicPr preferRelativeResize="0"/>
          <p:nvPr/>
        </p:nvPicPr>
        <p:blipFill rotWithShape="1">
          <a:blip r:embed="rId5">
            <a:alphaModFix/>
          </a:blip>
          <a:srcRect b="0" l="39405" r="39405" t="0"/>
          <a:stretch/>
        </p:blipFill>
        <p:spPr>
          <a:xfrm>
            <a:off x="7513925" y="0"/>
            <a:ext cx="1630076" cy="5143501"/>
          </a:xfrm>
          <a:prstGeom prst="rect">
            <a:avLst/>
          </a:prstGeom>
          <a:noFill/>
          <a:ln>
            <a:noFill/>
          </a:ln>
        </p:spPr>
      </p:pic>
      <p:sp>
        <p:nvSpPr>
          <p:cNvPr id="860" name="Google Shape;860;p41"/>
          <p:cNvSpPr txBox="1"/>
          <p:nvPr>
            <p:ph idx="1" type="body"/>
          </p:nvPr>
        </p:nvSpPr>
        <p:spPr>
          <a:xfrm>
            <a:off x="1616075" y="1054700"/>
            <a:ext cx="5807100" cy="37779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en" sz="1665">
                <a:solidFill>
                  <a:schemeClr val="dk1"/>
                </a:solidFill>
                <a:latin typeface="Lato"/>
                <a:ea typeface="Lato"/>
                <a:cs typeface="Lato"/>
                <a:sym typeface="Lato"/>
              </a:rPr>
              <a:t>For inflammation I would suggest either adding a total of 4-7 drops of the oils below to 10 mls of unperfumed foam bath or add one drop of each oil to 10 mls of </a:t>
            </a:r>
            <a:r>
              <a:rPr b="1" lang="en" sz="1665">
                <a:solidFill>
                  <a:schemeClr val="dk1"/>
                </a:solidFill>
                <a:latin typeface="Lato"/>
                <a:ea typeface="Lato"/>
                <a:cs typeface="Lato"/>
                <a:sym typeface="Lato"/>
              </a:rPr>
              <a:t>Evening Primrose </a:t>
            </a:r>
            <a:r>
              <a:rPr lang="en" sz="1665">
                <a:solidFill>
                  <a:schemeClr val="dk1"/>
                </a:solidFill>
                <a:latin typeface="Lato"/>
                <a:ea typeface="Lato"/>
                <a:cs typeface="Lato"/>
                <a:sym typeface="Lato"/>
              </a:rPr>
              <a:t>carrier oil </a:t>
            </a:r>
            <a:endParaRPr sz="1665">
              <a:solidFill>
                <a:schemeClr val="dk1"/>
              </a:solidFill>
              <a:latin typeface="Lato"/>
              <a:ea typeface="Lato"/>
              <a:cs typeface="Lato"/>
              <a:sym typeface="Lato"/>
            </a:endParaRPr>
          </a:p>
          <a:p>
            <a:pPr indent="0" lvl="0" marL="0" rtl="0" algn="l">
              <a:lnSpc>
                <a:spcPct val="95000"/>
              </a:lnSpc>
              <a:spcBef>
                <a:spcPts val="0"/>
              </a:spcBef>
              <a:spcAft>
                <a:spcPts val="0"/>
              </a:spcAft>
              <a:buSzPts val="1018"/>
              <a:buNone/>
            </a:pPr>
            <a:r>
              <a:t/>
            </a:r>
            <a:endParaRPr sz="1665">
              <a:solidFill>
                <a:schemeClr val="dk1"/>
              </a:solidFill>
              <a:latin typeface="Lato"/>
              <a:ea typeface="Lato"/>
              <a:cs typeface="Lato"/>
              <a:sym typeface="Lato"/>
            </a:endParaRPr>
          </a:p>
          <a:p>
            <a:pPr indent="0" lvl="0" marL="0" rtl="0" algn="l">
              <a:lnSpc>
                <a:spcPct val="95000"/>
              </a:lnSpc>
              <a:spcBef>
                <a:spcPts val="0"/>
              </a:spcBef>
              <a:spcAft>
                <a:spcPts val="0"/>
              </a:spcAft>
              <a:buSzPts val="1018"/>
              <a:buNone/>
            </a:pPr>
            <a:r>
              <a:rPr b="1" lang="en" sz="1665">
                <a:solidFill>
                  <a:schemeClr val="dk1"/>
                </a:solidFill>
                <a:latin typeface="Lato"/>
                <a:ea typeface="Lato"/>
                <a:cs typeface="Lato"/>
                <a:sym typeface="Lato"/>
              </a:rPr>
              <a:t>Black Pepper or ginger</a:t>
            </a:r>
            <a:endParaRPr b="1" sz="1665">
              <a:solidFill>
                <a:schemeClr val="dk1"/>
              </a:solidFill>
              <a:latin typeface="Lato"/>
              <a:ea typeface="Lato"/>
              <a:cs typeface="Lato"/>
              <a:sym typeface="Lato"/>
            </a:endParaRPr>
          </a:p>
          <a:p>
            <a:pPr indent="0" lvl="0" marL="0" rtl="0" algn="l">
              <a:lnSpc>
                <a:spcPct val="95000"/>
              </a:lnSpc>
              <a:spcBef>
                <a:spcPts val="0"/>
              </a:spcBef>
              <a:spcAft>
                <a:spcPts val="0"/>
              </a:spcAft>
              <a:buSzPts val="1100"/>
              <a:buNone/>
            </a:pPr>
            <a:r>
              <a:rPr b="1" lang="en" sz="1665">
                <a:solidFill>
                  <a:schemeClr val="dk1"/>
                </a:solidFill>
                <a:latin typeface="Lato"/>
                <a:ea typeface="Lato"/>
                <a:cs typeface="Lato"/>
                <a:sym typeface="Lato"/>
              </a:rPr>
              <a:t>Copaiba Balsam </a:t>
            </a:r>
            <a:endParaRPr sz="1665">
              <a:solidFill>
                <a:schemeClr val="dk1"/>
              </a:solidFill>
              <a:latin typeface="Lato"/>
              <a:ea typeface="Lato"/>
              <a:cs typeface="Lato"/>
              <a:sym typeface="Lato"/>
            </a:endParaRPr>
          </a:p>
          <a:p>
            <a:pPr indent="0" lvl="0" marL="0" rtl="0" algn="l">
              <a:lnSpc>
                <a:spcPct val="95000"/>
              </a:lnSpc>
              <a:spcBef>
                <a:spcPts val="0"/>
              </a:spcBef>
              <a:spcAft>
                <a:spcPts val="0"/>
              </a:spcAft>
              <a:buSzPts val="1100"/>
              <a:buNone/>
            </a:pPr>
            <a:r>
              <a:rPr b="1" lang="en" sz="1665">
                <a:solidFill>
                  <a:schemeClr val="dk1"/>
                </a:solidFill>
                <a:latin typeface="Lato"/>
                <a:ea typeface="Lato"/>
                <a:cs typeface="Lato"/>
                <a:sym typeface="Lato"/>
              </a:rPr>
              <a:t>German Chamomile </a:t>
            </a:r>
            <a:endParaRPr b="1" sz="1665">
              <a:solidFill>
                <a:schemeClr val="dk1"/>
              </a:solidFill>
              <a:latin typeface="Lato"/>
              <a:ea typeface="Lato"/>
              <a:cs typeface="Lato"/>
              <a:sym typeface="Lato"/>
            </a:endParaRPr>
          </a:p>
          <a:p>
            <a:pPr indent="0" lvl="0" marL="0" rtl="0" algn="l">
              <a:lnSpc>
                <a:spcPct val="95000"/>
              </a:lnSpc>
              <a:spcBef>
                <a:spcPts val="0"/>
              </a:spcBef>
              <a:spcAft>
                <a:spcPts val="0"/>
              </a:spcAft>
              <a:buSzPts val="1100"/>
              <a:buNone/>
            </a:pPr>
            <a:r>
              <a:t/>
            </a:r>
            <a:endParaRPr sz="1665">
              <a:solidFill>
                <a:schemeClr val="dk1"/>
              </a:solidFill>
              <a:latin typeface="Lato"/>
              <a:ea typeface="Lato"/>
              <a:cs typeface="Lato"/>
              <a:sym typeface="Lato"/>
            </a:endParaRPr>
          </a:p>
          <a:p>
            <a:pPr indent="0" lvl="0" marL="0" rtl="0" algn="l">
              <a:lnSpc>
                <a:spcPct val="95000"/>
              </a:lnSpc>
              <a:spcBef>
                <a:spcPts val="0"/>
              </a:spcBef>
              <a:spcAft>
                <a:spcPts val="0"/>
              </a:spcAft>
              <a:buSzPts val="1100"/>
              <a:buNone/>
            </a:pPr>
            <a:r>
              <a:rPr lang="en" sz="1665">
                <a:solidFill>
                  <a:schemeClr val="dk1"/>
                </a:solidFill>
                <a:latin typeface="Lato"/>
                <a:ea typeface="Lato"/>
                <a:cs typeface="Lato"/>
                <a:sym typeface="Lato"/>
              </a:rPr>
              <a:t>Other anti-inflammatory essential oils  include plai, geranium, thyme and sweet orange</a:t>
            </a:r>
            <a:endParaRPr sz="1665">
              <a:solidFill>
                <a:schemeClr val="dk1"/>
              </a:solidFill>
              <a:latin typeface="Lato"/>
              <a:ea typeface="Lato"/>
              <a:cs typeface="Lato"/>
              <a:sym typeface="Lato"/>
            </a:endParaRPr>
          </a:p>
          <a:p>
            <a:pPr indent="0" lvl="0" marL="0" rtl="0" algn="l">
              <a:lnSpc>
                <a:spcPct val="95000"/>
              </a:lnSpc>
              <a:spcBef>
                <a:spcPts val="0"/>
              </a:spcBef>
              <a:spcAft>
                <a:spcPts val="0"/>
              </a:spcAft>
              <a:buSzPts val="1100"/>
              <a:buNone/>
            </a:pPr>
            <a:r>
              <a:t/>
            </a:r>
            <a:endParaRPr sz="1665">
              <a:solidFill>
                <a:schemeClr val="dk1"/>
              </a:solidFill>
              <a:latin typeface="Lato"/>
              <a:ea typeface="Lato"/>
              <a:cs typeface="Lato"/>
              <a:sym typeface="Lato"/>
            </a:endParaRPr>
          </a:p>
          <a:p>
            <a:pPr indent="0" lvl="0" marL="0" rtl="0" algn="l">
              <a:lnSpc>
                <a:spcPct val="95000"/>
              </a:lnSpc>
              <a:spcBef>
                <a:spcPts val="0"/>
              </a:spcBef>
              <a:spcAft>
                <a:spcPts val="0"/>
              </a:spcAft>
              <a:buClr>
                <a:schemeClr val="dk1"/>
              </a:buClr>
              <a:buSzPts val="1100"/>
              <a:buFont typeface="Arial"/>
              <a:buNone/>
            </a:pPr>
            <a:r>
              <a:rPr b="1" lang="en" sz="1665">
                <a:solidFill>
                  <a:schemeClr val="dk1"/>
                </a:solidFill>
                <a:latin typeface="Lato"/>
                <a:ea typeface="Lato"/>
                <a:cs typeface="Lato"/>
                <a:sym typeface="Lato"/>
              </a:rPr>
              <a:t>Evening Primrose</a:t>
            </a:r>
            <a:r>
              <a:rPr lang="en" sz="1665">
                <a:solidFill>
                  <a:schemeClr val="dk1"/>
                </a:solidFill>
                <a:latin typeface="Lato"/>
                <a:ea typeface="Lato"/>
                <a:cs typeface="Lato"/>
                <a:sym typeface="Lato"/>
              </a:rPr>
              <a:t> contains substantial amounts of γ-linolenic acid and linoleic acid which have been shown to be effective at suppressing pro- inflammatory compounds.</a:t>
            </a:r>
            <a:endParaRPr sz="1665">
              <a:solidFill>
                <a:schemeClr val="dk1"/>
              </a:solidFill>
              <a:latin typeface="Lato"/>
              <a:ea typeface="Lato"/>
              <a:cs typeface="Lato"/>
              <a:sym typeface="Lato"/>
            </a:endParaRPr>
          </a:p>
          <a:p>
            <a:pPr indent="0" lvl="0" marL="0" rtl="0" algn="l">
              <a:lnSpc>
                <a:spcPct val="95000"/>
              </a:lnSpc>
              <a:spcBef>
                <a:spcPts val="0"/>
              </a:spcBef>
              <a:spcAft>
                <a:spcPts val="0"/>
              </a:spcAft>
              <a:buClr>
                <a:schemeClr val="dk1"/>
              </a:buClr>
              <a:buSzPts val="1100"/>
              <a:buFont typeface="Arial"/>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100"/>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100"/>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100"/>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100"/>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100"/>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018"/>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018"/>
              <a:buNone/>
            </a:pPr>
            <a:r>
              <a:t/>
            </a:r>
            <a:endParaRPr sz="1765">
              <a:solidFill>
                <a:schemeClr val="dk1"/>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42"/>
          <p:cNvSpPr/>
          <p:nvPr/>
        </p:nvSpPr>
        <p:spPr>
          <a:xfrm>
            <a:off x="0" y="0"/>
            <a:ext cx="1542000" cy="51363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866" name="Google Shape;866;p42"/>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67" name="Google Shape;867;p42"/>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68" name="Google Shape;868;p42"/>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69" name="Google Shape;869;p42"/>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70" name="Google Shape;870;p42"/>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71" name="Google Shape;871;p42"/>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72" name="Google Shape;872;p42"/>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73" name="Google Shape;873;p42"/>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74" name="Google Shape;874;p42"/>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75" name="Google Shape;875;p42"/>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76" name="Google Shape;876;p42"/>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77" name="Google Shape;877;p42"/>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78" name="Google Shape;878;p42"/>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79" name="Google Shape;879;p42"/>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80" name="Google Shape;880;p42"/>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81" name="Google Shape;881;p42"/>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82" name="Google Shape;882;p42"/>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83" name="Google Shape;883;p42"/>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84" name="Google Shape;884;p42"/>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85" name="Google Shape;885;p42"/>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86" name="Google Shape;886;p42"/>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87" name="Google Shape;887;p42"/>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88" name="Google Shape;888;p42"/>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89" name="Google Shape;889;p42"/>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90" name="Google Shape;890;p42"/>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91" name="Google Shape;891;p42"/>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92" name="Google Shape;892;p42"/>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93" name="Google Shape;893;p42"/>
          <p:cNvSpPr txBox="1"/>
          <p:nvPr/>
        </p:nvSpPr>
        <p:spPr>
          <a:xfrm>
            <a:off x="339800" y="953225"/>
            <a:ext cx="867300" cy="4365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rgbClr val="4F4B4D"/>
                </a:solidFill>
                <a:latin typeface="Lato"/>
                <a:ea typeface="Lato"/>
                <a:cs typeface="Lato"/>
                <a:sym typeface="Lato"/>
              </a:rPr>
              <a:t>Saturday Club</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rgbClr val="4F4B4D"/>
                </a:solidFill>
                <a:latin typeface="Lato"/>
                <a:ea typeface="Lato"/>
                <a:cs typeface="Lato"/>
                <a:sym typeface="Lato"/>
              </a:rPr>
              <a:t>January 2025</a:t>
            </a:r>
            <a:endParaRPr b="0" i="0" sz="600" u="none" cap="none" strike="noStrike">
              <a:solidFill>
                <a:schemeClr val="dk1"/>
              </a:solidFill>
              <a:latin typeface="Lato Black"/>
              <a:ea typeface="Lato Black"/>
              <a:cs typeface="Lato Black"/>
              <a:sym typeface="Lato Black"/>
            </a:endParaRPr>
          </a:p>
        </p:txBody>
      </p:sp>
      <p:pic>
        <p:nvPicPr>
          <p:cNvPr id="894" name="Google Shape;894;p42"/>
          <p:cNvPicPr preferRelativeResize="0"/>
          <p:nvPr/>
        </p:nvPicPr>
        <p:blipFill rotWithShape="1">
          <a:blip r:embed="rId5">
            <a:alphaModFix/>
          </a:blip>
          <a:srcRect b="0" l="661" r="670" t="0"/>
          <a:stretch/>
        </p:blipFill>
        <p:spPr>
          <a:xfrm>
            <a:off x="1537314" y="0"/>
            <a:ext cx="7606686" cy="5136262"/>
          </a:xfrm>
          <a:prstGeom prst="rect">
            <a:avLst/>
          </a:prstGeom>
          <a:noFill/>
          <a:ln>
            <a:noFill/>
          </a:ln>
        </p:spPr>
      </p:pic>
      <p:sp>
        <p:nvSpPr>
          <p:cNvPr id="895" name="Google Shape;895;p42"/>
          <p:cNvSpPr txBox="1"/>
          <p:nvPr>
            <p:ph type="title"/>
          </p:nvPr>
        </p:nvSpPr>
        <p:spPr>
          <a:xfrm>
            <a:off x="1537311" y="1324530"/>
            <a:ext cx="7550400" cy="485100"/>
          </a:xfrm>
          <a:prstGeom prst="rect">
            <a:avLst/>
          </a:prstGeom>
          <a:solidFill>
            <a:schemeClr val="lt1"/>
          </a:solidFill>
          <a:ln>
            <a:noFill/>
          </a:ln>
        </p:spPr>
        <p:txBody>
          <a:bodyPr anchorCtr="0" anchor="t" bIns="72850" lIns="72850" spcFirstLastPara="1" rIns="72850" wrap="square" tIns="72850">
            <a:normAutofit fontScale="90000"/>
          </a:bodyPr>
          <a:lstStyle/>
          <a:p>
            <a:pPr indent="0" lvl="0" marL="0" rtl="0" algn="ctr">
              <a:lnSpc>
                <a:spcPct val="100000"/>
              </a:lnSpc>
              <a:spcBef>
                <a:spcPts val="0"/>
              </a:spcBef>
              <a:spcAft>
                <a:spcPts val="0"/>
              </a:spcAft>
              <a:buSzPct val="41378"/>
              <a:buNone/>
            </a:pPr>
            <a:r>
              <a:rPr lang="en" sz="2900"/>
              <a:t>Essential oils for brain fog</a:t>
            </a:r>
            <a:endParaRPr sz="29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43"/>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901" name="Google Shape;901;p43"/>
          <p:cNvSpPr/>
          <p:nvPr/>
        </p:nvSpPr>
        <p:spPr>
          <a:xfrm>
            <a:off x="7600895"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02" name="Google Shape;902;p43"/>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03" name="Google Shape;903;p43"/>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04" name="Google Shape;904;p43"/>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05" name="Google Shape;905;p43"/>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06" name="Google Shape;906;p43"/>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07" name="Google Shape;907;p43"/>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08" name="Google Shape;908;p43"/>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09" name="Google Shape;909;p43"/>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10" name="Google Shape;910;p43"/>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11" name="Google Shape;911;p43"/>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12" name="Google Shape;912;p43"/>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13" name="Google Shape;913;p43"/>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14" name="Google Shape;914;p43"/>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15" name="Google Shape;915;p43"/>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16" name="Google Shape;916;p43"/>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17" name="Google Shape;917;p43"/>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18" name="Google Shape;918;p43"/>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19" name="Google Shape;919;p43"/>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20" name="Google Shape;920;p43"/>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21" name="Google Shape;921;p43"/>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22" name="Google Shape;922;p43"/>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23" name="Google Shape;923;p43"/>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24" name="Google Shape;924;p43"/>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25" name="Google Shape;925;p43"/>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26" name="Google Shape;926;p43"/>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27" name="Google Shape;927;p43"/>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28" name="Google Shape;928;p43"/>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29" name="Google Shape;929;p43"/>
          <p:cNvSpPr txBox="1"/>
          <p:nvPr>
            <p:ph type="title"/>
          </p:nvPr>
        </p:nvSpPr>
        <p:spPr>
          <a:xfrm>
            <a:off x="1719825" y="445025"/>
            <a:ext cx="5703300" cy="5727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b="1" lang="en" sz="2500">
                <a:latin typeface="Lato"/>
                <a:ea typeface="Lato"/>
                <a:cs typeface="Lato"/>
                <a:sym typeface="Lato"/>
              </a:rPr>
              <a:t>Basil</a:t>
            </a:r>
            <a:endParaRPr b="1" sz="2500">
              <a:latin typeface="Lato"/>
              <a:ea typeface="Lato"/>
              <a:cs typeface="Lato"/>
              <a:sym typeface="Lato"/>
            </a:endParaRPr>
          </a:p>
          <a:p>
            <a:pPr indent="0" lvl="0" marL="12700" rtl="0" algn="l">
              <a:lnSpc>
                <a:spcPct val="100000"/>
              </a:lnSpc>
              <a:spcBef>
                <a:spcPts val="0"/>
              </a:spcBef>
              <a:spcAft>
                <a:spcPts val="0"/>
              </a:spcAft>
              <a:buSzPts val="1100"/>
              <a:buNone/>
            </a:pPr>
            <a:r>
              <a:rPr i="1" lang="en" sz="1900">
                <a:latin typeface="Lato"/>
                <a:ea typeface="Lato"/>
                <a:cs typeface="Lato"/>
                <a:sym typeface="Lato"/>
              </a:rPr>
              <a:t>(Ocimum basilicum)</a:t>
            </a:r>
            <a:br>
              <a:rPr b="0" i="1" lang="en" sz="1900"/>
            </a:br>
            <a:endParaRPr b="0" i="1" sz="2500"/>
          </a:p>
        </p:txBody>
      </p:sp>
      <p:sp>
        <p:nvSpPr>
          <p:cNvPr id="930" name="Google Shape;930;p43"/>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lt1"/>
                </a:solidFill>
                <a:latin typeface="Lato"/>
                <a:ea typeface="Lato"/>
                <a:cs typeface="Lato"/>
                <a:sym typeface="Lato"/>
              </a:rPr>
              <a:t>Saturday Club</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lt1"/>
                </a:solidFill>
                <a:latin typeface="Lato"/>
                <a:ea typeface="Lato"/>
                <a:cs typeface="Lato"/>
                <a:sym typeface="Lato"/>
              </a:rPr>
              <a:t>January</a:t>
            </a:r>
            <a:r>
              <a:rPr b="1" i="0" lang="en" sz="600" u="none" cap="none" strike="noStrike">
                <a:solidFill>
                  <a:schemeClr val="lt1"/>
                </a:solidFill>
                <a:latin typeface="Lato"/>
                <a:ea typeface="Lato"/>
                <a:cs typeface="Lato"/>
                <a:sym typeface="Lato"/>
              </a:rPr>
              <a:t>  </a:t>
            </a:r>
            <a:r>
              <a:rPr b="1" lang="en" sz="600">
                <a:solidFill>
                  <a:schemeClr val="lt1"/>
                </a:solidFill>
                <a:latin typeface="Lato"/>
                <a:ea typeface="Lato"/>
                <a:cs typeface="Lato"/>
                <a:sym typeface="Lato"/>
              </a:rPr>
              <a:t>2025</a:t>
            </a:r>
            <a:endParaRPr b="0" i="0" sz="600" u="none" cap="none" strike="noStrike">
              <a:solidFill>
                <a:schemeClr val="lt1"/>
              </a:solidFill>
              <a:latin typeface="Lato Black"/>
              <a:ea typeface="Lato Black"/>
              <a:cs typeface="Lato Black"/>
              <a:sym typeface="Lato Black"/>
            </a:endParaRPr>
          </a:p>
        </p:txBody>
      </p:sp>
      <p:sp>
        <p:nvSpPr>
          <p:cNvPr id="931" name="Google Shape;931;p43"/>
          <p:cNvSpPr txBox="1"/>
          <p:nvPr/>
        </p:nvSpPr>
        <p:spPr>
          <a:xfrm>
            <a:off x="1719825" y="1054699"/>
            <a:ext cx="5703300" cy="3351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Clr>
                <a:schemeClr val="dk1"/>
              </a:buClr>
              <a:buSzPts val="1100"/>
              <a:buFont typeface="Arial"/>
              <a:buNone/>
            </a:pPr>
            <a:r>
              <a:t/>
            </a:r>
            <a:endParaRPr b="1" sz="1700">
              <a:latin typeface="Lato"/>
              <a:ea typeface="Lato"/>
              <a:cs typeface="Lato"/>
              <a:sym typeface="Lato"/>
            </a:endParaRPr>
          </a:p>
        </p:txBody>
      </p:sp>
      <p:pic>
        <p:nvPicPr>
          <p:cNvPr id="932" name="Google Shape;932;p43"/>
          <p:cNvPicPr preferRelativeResize="0"/>
          <p:nvPr/>
        </p:nvPicPr>
        <p:blipFill rotWithShape="1">
          <a:blip r:embed="rId5">
            <a:alphaModFix/>
          </a:blip>
          <a:srcRect b="0" l="40043" r="40041" t="0"/>
          <a:stretch/>
        </p:blipFill>
        <p:spPr>
          <a:xfrm>
            <a:off x="7513925" y="0"/>
            <a:ext cx="1630075" cy="5143502"/>
          </a:xfrm>
          <a:prstGeom prst="rect">
            <a:avLst/>
          </a:prstGeom>
          <a:noFill/>
          <a:ln>
            <a:noFill/>
          </a:ln>
        </p:spPr>
      </p:pic>
      <p:sp>
        <p:nvSpPr>
          <p:cNvPr id="933" name="Google Shape;933;p43"/>
          <p:cNvSpPr txBox="1"/>
          <p:nvPr>
            <p:ph idx="1" type="body"/>
          </p:nvPr>
        </p:nvSpPr>
        <p:spPr>
          <a:xfrm>
            <a:off x="1700163" y="1152475"/>
            <a:ext cx="56214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solidFill>
                  <a:schemeClr val="dk1"/>
                </a:solidFill>
                <a:latin typeface="Lato"/>
                <a:ea typeface="Lato"/>
                <a:cs typeface="Lato"/>
                <a:sym typeface="Lato"/>
              </a:rPr>
              <a:t>Basil is a cephalic or brain stimulant and therefore, can be used for mental fatigue, poor memory and in situations when concentration is required.</a:t>
            </a:r>
            <a:endParaRPr>
              <a:solidFill>
                <a:schemeClr val="dk1"/>
              </a:solidFill>
              <a:latin typeface="Lato"/>
              <a:ea typeface="Lato"/>
              <a:cs typeface="Lato"/>
              <a:sym typeface="Lato"/>
            </a:endParaRPr>
          </a:p>
          <a:p>
            <a:pPr indent="0" lvl="0" marL="0" rtl="0" algn="l">
              <a:spcBef>
                <a:spcPts val="0"/>
              </a:spcBef>
              <a:spcAft>
                <a:spcPts val="0"/>
              </a:spcAft>
              <a:buNone/>
            </a:pPr>
            <a:r>
              <a:t/>
            </a:r>
            <a:endParaRPr>
              <a:solidFill>
                <a:schemeClr val="dk1"/>
              </a:solidFill>
              <a:latin typeface="Lato"/>
              <a:ea typeface="Lato"/>
              <a:cs typeface="Lato"/>
              <a:sym typeface="Lato"/>
            </a:endParaRPr>
          </a:p>
          <a:p>
            <a:pPr indent="0" lvl="0" marL="0" rtl="0" algn="l">
              <a:spcBef>
                <a:spcPts val="0"/>
              </a:spcBef>
              <a:spcAft>
                <a:spcPts val="0"/>
              </a:spcAft>
              <a:buNone/>
            </a:pPr>
            <a:r>
              <a:rPr lang="en">
                <a:solidFill>
                  <a:schemeClr val="dk1"/>
                </a:solidFill>
                <a:latin typeface="Lato"/>
                <a:ea typeface="Lato"/>
                <a:cs typeface="Lato"/>
                <a:sym typeface="Lato"/>
              </a:rPr>
              <a:t>Basil is a respiratory stimulant and tonic and therefore, is good for a variety of respiratory conditions. It opens up the sinuses and nasal passages which allows easier breathing.</a:t>
            </a:r>
            <a:endParaRPr>
              <a:solidFill>
                <a:schemeClr val="dk1"/>
              </a:solidFill>
              <a:latin typeface="Lato"/>
              <a:ea typeface="Lato"/>
              <a:cs typeface="Lato"/>
              <a:sym typeface="Lato"/>
            </a:endParaRPr>
          </a:p>
          <a:p>
            <a:pPr indent="0" lvl="0" marL="0" rtl="0" algn="l">
              <a:spcBef>
                <a:spcPts val="0"/>
              </a:spcBef>
              <a:spcAft>
                <a:spcPts val="0"/>
              </a:spcAft>
              <a:buNone/>
            </a:pPr>
            <a:r>
              <a:t/>
            </a:r>
            <a:endParaRPr>
              <a:solidFill>
                <a:schemeClr val="dk1"/>
              </a:solidFill>
              <a:latin typeface="Lato"/>
              <a:ea typeface="Lato"/>
              <a:cs typeface="Lato"/>
              <a:sym typeface="Lato"/>
            </a:endParaRPr>
          </a:p>
          <a:p>
            <a:pPr indent="0" lvl="0" marL="0" rtl="0" algn="l">
              <a:spcBef>
                <a:spcPts val="0"/>
              </a:spcBef>
              <a:spcAft>
                <a:spcPts val="0"/>
              </a:spcAft>
              <a:buNone/>
            </a:pPr>
            <a:r>
              <a:rPr lang="en">
                <a:solidFill>
                  <a:schemeClr val="dk1"/>
                </a:solidFill>
                <a:latin typeface="Lato"/>
                <a:ea typeface="Lato"/>
                <a:cs typeface="Lato"/>
                <a:sym typeface="Lato"/>
              </a:rPr>
              <a:t>Basil essential oil also has demonstrated antioxidant effects that have been shown to fight chronic respiratory infections.</a:t>
            </a:r>
            <a:endParaRPr>
              <a:solidFill>
                <a:schemeClr val="dk1"/>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44"/>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939" name="Google Shape;939;p44"/>
          <p:cNvSpPr/>
          <p:nvPr/>
        </p:nvSpPr>
        <p:spPr>
          <a:xfrm>
            <a:off x="7600895"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40" name="Google Shape;940;p44"/>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41" name="Google Shape;941;p44"/>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42" name="Google Shape;942;p44"/>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43" name="Google Shape;943;p44"/>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44" name="Google Shape;944;p44"/>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45" name="Google Shape;945;p44"/>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46" name="Google Shape;946;p44"/>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47" name="Google Shape;947;p44"/>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48" name="Google Shape;948;p44"/>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49" name="Google Shape;949;p44"/>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50" name="Google Shape;950;p44"/>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51" name="Google Shape;951;p44"/>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52" name="Google Shape;952;p44"/>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53" name="Google Shape;953;p44"/>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54" name="Google Shape;954;p44"/>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55" name="Google Shape;955;p44"/>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56" name="Google Shape;956;p44"/>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57" name="Google Shape;957;p44"/>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58" name="Google Shape;958;p44"/>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59" name="Google Shape;959;p44"/>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60" name="Google Shape;960;p44"/>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61" name="Google Shape;961;p44"/>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62" name="Google Shape;962;p44"/>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63" name="Google Shape;963;p44"/>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64" name="Google Shape;964;p44"/>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65" name="Google Shape;965;p44"/>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66" name="Google Shape;966;p44"/>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67" name="Google Shape;967;p44"/>
          <p:cNvSpPr txBox="1"/>
          <p:nvPr>
            <p:ph type="title"/>
          </p:nvPr>
        </p:nvSpPr>
        <p:spPr>
          <a:xfrm>
            <a:off x="1719825" y="445025"/>
            <a:ext cx="5703300" cy="7074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b="1" lang="en" sz="2500">
                <a:latin typeface="Lato"/>
                <a:ea typeface="Lato"/>
                <a:cs typeface="Lato"/>
                <a:sym typeface="Lato"/>
              </a:rPr>
              <a:t>Rosemary</a:t>
            </a:r>
            <a:endParaRPr b="1" sz="2500">
              <a:latin typeface="Lato"/>
              <a:ea typeface="Lato"/>
              <a:cs typeface="Lato"/>
              <a:sym typeface="Lato"/>
            </a:endParaRPr>
          </a:p>
          <a:p>
            <a:pPr indent="0" lvl="0" marL="12700" rtl="0" algn="l">
              <a:lnSpc>
                <a:spcPct val="100000"/>
              </a:lnSpc>
              <a:spcBef>
                <a:spcPts val="0"/>
              </a:spcBef>
              <a:spcAft>
                <a:spcPts val="0"/>
              </a:spcAft>
              <a:buSzPts val="1100"/>
              <a:buNone/>
            </a:pPr>
            <a:r>
              <a:rPr i="1" lang="en" sz="1900">
                <a:latin typeface="Lato"/>
                <a:ea typeface="Lato"/>
                <a:cs typeface="Lato"/>
                <a:sym typeface="Lato"/>
              </a:rPr>
              <a:t>(Rosemarinus </a:t>
            </a:r>
            <a:r>
              <a:rPr i="1" lang="en" sz="1900">
                <a:latin typeface="Lato"/>
                <a:ea typeface="Lato"/>
                <a:cs typeface="Lato"/>
                <a:sym typeface="Lato"/>
              </a:rPr>
              <a:t>officinalis</a:t>
            </a:r>
            <a:r>
              <a:rPr i="1" lang="en" sz="1900">
                <a:latin typeface="Lato"/>
                <a:ea typeface="Lato"/>
                <a:cs typeface="Lato"/>
                <a:sym typeface="Lato"/>
              </a:rPr>
              <a:t>)</a:t>
            </a:r>
            <a:br>
              <a:rPr b="0" i="1" lang="en" sz="1900"/>
            </a:br>
            <a:endParaRPr b="0" i="1" sz="2500"/>
          </a:p>
        </p:txBody>
      </p:sp>
      <p:sp>
        <p:nvSpPr>
          <p:cNvPr id="968" name="Google Shape;968;p44"/>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lt1"/>
                </a:solidFill>
                <a:latin typeface="Lato"/>
                <a:ea typeface="Lato"/>
                <a:cs typeface="Lato"/>
                <a:sym typeface="Lato"/>
              </a:rPr>
              <a:t>Saturday Club</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lt1"/>
                </a:solidFill>
                <a:latin typeface="Lato"/>
                <a:ea typeface="Lato"/>
                <a:cs typeface="Lato"/>
                <a:sym typeface="Lato"/>
              </a:rPr>
              <a:t>January</a:t>
            </a:r>
            <a:r>
              <a:rPr b="1" i="0" lang="en" sz="600" u="none" cap="none" strike="noStrike">
                <a:solidFill>
                  <a:schemeClr val="lt1"/>
                </a:solidFill>
                <a:latin typeface="Lato"/>
                <a:ea typeface="Lato"/>
                <a:cs typeface="Lato"/>
                <a:sym typeface="Lato"/>
              </a:rPr>
              <a:t>  </a:t>
            </a:r>
            <a:r>
              <a:rPr b="1" lang="en" sz="600">
                <a:solidFill>
                  <a:schemeClr val="lt1"/>
                </a:solidFill>
                <a:latin typeface="Lato"/>
                <a:ea typeface="Lato"/>
                <a:cs typeface="Lato"/>
                <a:sym typeface="Lato"/>
              </a:rPr>
              <a:t>2025</a:t>
            </a:r>
            <a:endParaRPr b="0" i="0" sz="600" u="none" cap="none" strike="noStrike">
              <a:solidFill>
                <a:schemeClr val="lt1"/>
              </a:solidFill>
              <a:latin typeface="Lato Black"/>
              <a:ea typeface="Lato Black"/>
              <a:cs typeface="Lato Black"/>
              <a:sym typeface="Lato Black"/>
            </a:endParaRPr>
          </a:p>
        </p:txBody>
      </p:sp>
      <p:sp>
        <p:nvSpPr>
          <p:cNvPr id="969" name="Google Shape;969;p44"/>
          <p:cNvSpPr txBox="1"/>
          <p:nvPr/>
        </p:nvSpPr>
        <p:spPr>
          <a:xfrm>
            <a:off x="1719825" y="1054699"/>
            <a:ext cx="5703300" cy="3351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Clr>
                <a:schemeClr val="dk1"/>
              </a:buClr>
              <a:buSzPts val="1100"/>
              <a:buFont typeface="Arial"/>
              <a:buNone/>
            </a:pPr>
            <a:r>
              <a:t/>
            </a:r>
            <a:endParaRPr b="1" sz="1700">
              <a:latin typeface="Lato"/>
              <a:ea typeface="Lato"/>
              <a:cs typeface="Lato"/>
              <a:sym typeface="Lato"/>
            </a:endParaRPr>
          </a:p>
        </p:txBody>
      </p:sp>
      <p:pic>
        <p:nvPicPr>
          <p:cNvPr id="970" name="Google Shape;970;p44"/>
          <p:cNvPicPr preferRelativeResize="0"/>
          <p:nvPr/>
        </p:nvPicPr>
        <p:blipFill rotWithShape="1">
          <a:blip r:embed="rId5">
            <a:alphaModFix/>
          </a:blip>
          <a:srcRect b="0" l="38115" r="38115" t="0"/>
          <a:stretch/>
        </p:blipFill>
        <p:spPr>
          <a:xfrm>
            <a:off x="7513925" y="0"/>
            <a:ext cx="1630076" cy="5143502"/>
          </a:xfrm>
          <a:prstGeom prst="rect">
            <a:avLst/>
          </a:prstGeom>
          <a:noFill/>
          <a:ln>
            <a:noFill/>
          </a:ln>
        </p:spPr>
      </p:pic>
      <p:sp>
        <p:nvSpPr>
          <p:cNvPr id="971" name="Google Shape;971;p44"/>
          <p:cNvSpPr txBox="1"/>
          <p:nvPr>
            <p:ph idx="1" type="body"/>
          </p:nvPr>
        </p:nvSpPr>
        <p:spPr>
          <a:xfrm>
            <a:off x="1719825" y="1152475"/>
            <a:ext cx="5601600" cy="34164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Clr>
                <a:schemeClr val="dk1"/>
              </a:buClr>
              <a:buSzPct val="47443"/>
              <a:buFont typeface="Arial"/>
              <a:buNone/>
            </a:pPr>
            <a:r>
              <a:rPr lang="en" sz="2318">
                <a:solidFill>
                  <a:schemeClr val="dk1"/>
                </a:solidFill>
                <a:latin typeface="Lato"/>
                <a:ea typeface="Lato"/>
                <a:cs typeface="Lato"/>
                <a:sym typeface="Lato"/>
              </a:rPr>
              <a:t>Rosemary is a restorative and regulating for the nervous system and is useful for chronic fatigue, loss of mental focus and memory.</a:t>
            </a:r>
            <a:endParaRPr sz="2318">
              <a:solidFill>
                <a:schemeClr val="dk1"/>
              </a:solidFill>
              <a:latin typeface="Lato"/>
              <a:ea typeface="Lato"/>
              <a:cs typeface="Lato"/>
              <a:sym typeface="Lato"/>
            </a:endParaRPr>
          </a:p>
          <a:p>
            <a:pPr indent="0" lvl="0" marL="0" rtl="0" algn="l">
              <a:spcBef>
                <a:spcPts val="0"/>
              </a:spcBef>
              <a:spcAft>
                <a:spcPts val="0"/>
              </a:spcAft>
              <a:buClr>
                <a:schemeClr val="dk1"/>
              </a:buClr>
              <a:buSzPct val="47443"/>
              <a:buFont typeface="Arial"/>
              <a:buNone/>
            </a:pPr>
            <a:r>
              <a:t/>
            </a:r>
            <a:endParaRPr sz="2318">
              <a:solidFill>
                <a:schemeClr val="dk1"/>
              </a:solidFill>
              <a:latin typeface="Lato"/>
              <a:ea typeface="Lato"/>
              <a:cs typeface="Lato"/>
              <a:sym typeface="Lato"/>
            </a:endParaRPr>
          </a:p>
          <a:p>
            <a:pPr indent="0" lvl="0" marL="0" rtl="0" algn="l">
              <a:spcBef>
                <a:spcPts val="0"/>
              </a:spcBef>
              <a:spcAft>
                <a:spcPts val="0"/>
              </a:spcAft>
              <a:buNone/>
            </a:pPr>
            <a:r>
              <a:rPr lang="en" sz="2318">
                <a:solidFill>
                  <a:schemeClr val="dk1"/>
                </a:solidFill>
                <a:latin typeface="Lato"/>
                <a:ea typeface="Lato"/>
                <a:cs typeface="Lato"/>
                <a:sym typeface="Lato"/>
              </a:rPr>
              <a:t>Peter Holmes advocates Rosemary for neuromuscular conditions where there are ‘cold lifeless tissues with pain, cramping and stiffness.’ Therefore,  it can be used on joints which are stiff and painful due to long covid.</a:t>
            </a:r>
            <a:endParaRPr sz="2318">
              <a:solidFill>
                <a:schemeClr val="dk1"/>
              </a:solidFill>
              <a:latin typeface="Lato"/>
              <a:ea typeface="Lato"/>
              <a:cs typeface="Lato"/>
              <a:sym typeface="Lato"/>
            </a:endParaRPr>
          </a:p>
          <a:p>
            <a:pPr indent="0" lvl="0" marL="0" rtl="0" algn="l">
              <a:spcBef>
                <a:spcPts val="0"/>
              </a:spcBef>
              <a:spcAft>
                <a:spcPts val="0"/>
              </a:spcAft>
              <a:buNone/>
            </a:pPr>
            <a:r>
              <a:t/>
            </a:r>
            <a:endParaRPr sz="2318">
              <a:solidFill>
                <a:schemeClr val="dk1"/>
              </a:solidFill>
              <a:latin typeface="Lato"/>
              <a:ea typeface="Lato"/>
              <a:cs typeface="Lato"/>
              <a:sym typeface="Lato"/>
            </a:endParaRPr>
          </a:p>
          <a:p>
            <a:pPr indent="0" lvl="0" marL="0" rtl="0" algn="l">
              <a:spcBef>
                <a:spcPts val="0"/>
              </a:spcBef>
              <a:spcAft>
                <a:spcPts val="0"/>
              </a:spcAft>
              <a:buNone/>
            </a:pPr>
            <a:r>
              <a:rPr lang="en" sz="2318">
                <a:solidFill>
                  <a:schemeClr val="dk1"/>
                </a:solidFill>
                <a:latin typeface="Lato"/>
                <a:ea typeface="Lato"/>
                <a:cs typeface="Lato"/>
                <a:sym typeface="Lato"/>
              </a:rPr>
              <a:t>Patricia Davis recommends this oil as a tonic of the heart and Fischer-Rizzi states that it is indicated for </a:t>
            </a:r>
            <a:r>
              <a:rPr lang="en" sz="2318">
                <a:solidFill>
                  <a:schemeClr val="dk1"/>
                </a:solidFill>
                <a:latin typeface="Lato"/>
                <a:ea typeface="Lato"/>
                <a:cs typeface="Lato"/>
                <a:sym typeface="Lato"/>
              </a:rPr>
              <a:t>palpitations</a:t>
            </a:r>
            <a:r>
              <a:rPr lang="en" sz="2318">
                <a:solidFill>
                  <a:schemeClr val="dk1"/>
                </a:solidFill>
                <a:latin typeface="Lato"/>
                <a:ea typeface="Lato"/>
                <a:cs typeface="Lato"/>
                <a:sym typeface="Lato"/>
              </a:rPr>
              <a:t>.</a:t>
            </a:r>
            <a:endParaRPr>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45"/>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977" name="Google Shape;977;p45"/>
          <p:cNvSpPr/>
          <p:nvPr/>
        </p:nvSpPr>
        <p:spPr>
          <a:xfrm>
            <a:off x="7600895"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78" name="Google Shape;978;p45"/>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79" name="Google Shape;979;p45"/>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80" name="Google Shape;980;p45"/>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81" name="Google Shape;981;p45"/>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82" name="Google Shape;982;p45"/>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83" name="Google Shape;983;p45"/>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84" name="Google Shape;984;p45"/>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85" name="Google Shape;985;p45"/>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86" name="Google Shape;986;p45"/>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87" name="Google Shape;987;p45"/>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88" name="Google Shape;988;p45"/>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89" name="Google Shape;989;p45"/>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90" name="Google Shape;990;p45"/>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91" name="Google Shape;991;p45"/>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92" name="Google Shape;992;p45"/>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93" name="Google Shape;993;p45"/>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94" name="Google Shape;994;p45"/>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95" name="Google Shape;995;p45"/>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96" name="Google Shape;996;p45"/>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97" name="Google Shape;997;p45"/>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98" name="Google Shape;998;p45"/>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99" name="Google Shape;999;p45"/>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00" name="Google Shape;1000;p45"/>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01" name="Google Shape;1001;p45"/>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02" name="Google Shape;1002;p45"/>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03" name="Google Shape;1003;p45"/>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04" name="Google Shape;1004;p45"/>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05" name="Google Shape;1005;p45"/>
          <p:cNvSpPr txBox="1"/>
          <p:nvPr>
            <p:ph type="title"/>
          </p:nvPr>
        </p:nvSpPr>
        <p:spPr>
          <a:xfrm>
            <a:off x="1719825" y="287075"/>
            <a:ext cx="5703300" cy="6663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b="1" lang="en" sz="2500">
                <a:latin typeface="Lato"/>
                <a:ea typeface="Lato"/>
                <a:cs typeface="Lato"/>
                <a:sym typeface="Lato"/>
              </a:rPr>
              <a:t>Lemon</a:t>
            </a:r>
            <a:endParaRPr b="1" sz="2500">
              <a:latin typeface="Lato"/>
              <a:ea typeface="Lato"/>
              <a:cs typeface="Lato"/>
              <a:sym typeface="Lato"/>
            </a:endParaRPr>
          </a:p>
          <a:p>
            <a:pPr indent="0" lvl="0" marL="12700" rtl="0" algn="l">
              <a:lnSpc>
                <a:spcPct val="100000"/>
              </a:lnSpc>
              <a:spcBef>
                <a:spcPts val="0"/>
              </a:spcBef>
              <a:spcAft>
                <a:spcPts val="0"/>
              </a:spcAft>
              <a:buSzPts val="1100"/>
              <a:buNone/>
            </a:pPr>
            <a:r>
              <a:rPr i="1" lang="en" sz="1900">
                <a:latin typeface="Lato"/>
                <a:ea typeface="Lato"/>
                <a:cs typeface="Lato"/>
                <a:sym typeface="Lato"/>
              </a:rPr>
              <a:t>(Citrus limon)</a:t>
            </a:r>
            <a:br>
              <a:rPr b="0" i="1" lang="en" sz="1900"/>
            </a:br>
            <a:endParaRPr b="0" i="1" sz="2500"/>
          </a:p>
        </p:txBody>
      </p:sp>
      <p:sp>
        <p:nvSpPr>
          <p:cNvPr id="1006" name="Google Shape;1006;p45"/>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lt1"/>
                </a:solidFill>
                <a:latin typeface="Lato"/>
                <a:ea typeface="Lato"/>
                <a:cs typeface="Lato"/>
                <a:sym typeface="Lato"/>
              </a:rPr>
              <a:t>Saturday Club</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lt1"/>
                </a:solidFill>
                <a:latin typeface="Lato"/>
                <a:ea typeface="Lato"/>
                <a:cs typeface="Lato"/>
                <a:sym typeface="Lato"/>
              </a:rPr>
              <a:t>January</a:t>
            </a:r>
            <a:r>
              <a:rPr b="1" i="0" lang="en" sz="600" u="none" cap="none" strike="noStrike">
                <a:solidFill>
                  <a:schemeClr val="lt1"/>
                </a:solidFill>
                <a:latin typeface="Lato"/>
                <a:ea typeface="Lato"/>
                <a:cs typeface="Lato"/>
                <a:sym typeface="Lato"/>
              </a:rPr>
              <a:t>  </a:t>
            </a:r>
            <a:r>
              <a:rPr b="1" lang="en" sz="600">
                <a:solidFill>
                  <a:schemeClr val="lt1"/>
                </a:solidFill>
                <a:latin typeface="Lato"/>
                <a:ea typeface="Lato"/>
                <a:cs typeface="Lato"/>
                <a:sym typeface="Lato"/>
              </a:rPr>
              <a:t>2025</a:t>
            </a:r>
            <a:endParaRPr b="0" i="0" sz="600" u="none" cap="none" strike="noStrike">
              <a:solidFill>
                <a:schemeClr val="lt1"/>
              </a:solidFill>
              <a:latin typeface="Lato Black"/>
              <a:ea typeface="Lato Black"/>
              <a:cs typeface="Lato Black"/>
              <a:sym typeface="Lato Black"/>
            </a:endParaRPr>
          </a:p>
        </p:txBody>
      </p:sp>
      <p:sp>
        <p:nvSpPr>
          <p:cNvPr id="1007" name="Google Shape;1007;p45"/>
          <p:cNvSpPr txBox="1"/>
          <p:nvPr/>
        </p:nvSpPr>
        <p:spPr>
          <a:xfrm>
            <a:off x="1719825" y="1054699"/>
            <a:ext cx="5703300" cy="3351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Clr>
                <a:schemeClr val="dk1"/>
              </a:buClr>
              <a:buSzPts val="1100"/>
              <a:buFont typeface="Arial"/>
              <a:buNone/>
            </a:pPr>
            <a:r>
              <a:t/>
            </a:r>
            <a:endParaRPr b="1" sz="1700">
              <a:latin typeface="Lato"/>
              <a:ea typeface="Lato"/>
              <a:cs typeface="Lato"/>
              <a:sym typeface="Lato"/>
            </a:endParaRPr>
          </a:p>
        </p:txBody>
      </p:sp>
      <p:sp>
        <p:nvSpPr>
          <p:cNvPr id="1008" name="Google Shape;1008;p45"/>
          <p:cNvSpPr/>
          <p:nvPr/>
        </p:nvSpPr>
        <p:spPr>
          <a:xfrm>
            <a:off x="7513925" y="0"/>
            <a:ext cx="1630076" cy="5143502"/>
          </a:xfrm>
          <a:prstGeom prst="rect">
            <a:avLst/>
          </a:prstGeom>
          <a:noFill/>
          <a:ln>
            <a:noFill/>
          </a:ln>
        </p:spPr>
      </p:sp>
      <p:sp>
        <p:nvSpPr>
          <p:cNvPr id="1009" name="Google Shape;1009;p45"/>
          <p:cNvSpPr txBox="1"/>
          <p:nvPr>
            <p:ph idx="1" type="body"/>
          </p:nvPr>
        </p:nvSpPr>
        <p:spPr>
          <a:xfrm>
            <a:off x="1618125" y="1054700"/>
            <a:ext cx="5805000" cy="401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770"/>
              <a:buFont typeface="Arial"/>
              <a:buNone/>
            </a:pPr>
            <a:r>
              <a:rPr lang="en" sz="1650">
                <a:solidFill>
                  <a:schemeClr val="dk1"/>
                </a:solidFill>
                <a:latin typeface="Lato"/>
                <a:ea typeface="Lato"/>
                <a:cs typeface="Lato"/>
                <a:sym typeface="Lato"/>
              </a:rPr>
              <a:t>A Japanese study found that when lemon oil was diffused throughout a busy office building, typing errors had decreased by 54% . The oil seemed to clear the mind and sharpen focus.</a:t>
            </a:r>
            <a:endParaRPr sz="1650">
              <a:solidFill>
                <a:schemeClr val="dk1"/>
              </a:solidFill>
              <a:latin typeface="Lato"/>
              <a:ea typeface="Lato"/>
              <a:cs typeface="Lato"/>
              <a:sym typeface="Lato"/>
            </a:endParaRPr>
          </a:p>
          <a:p>
            <a:pPr indent="0" lvl="0" marL="0" rtl="0" algn="l">
              <a:spcBef>
                <a:spcPts val="0"/>
              </a:spcBef>
              <a:spcAft>
                <a:spcPts val="0"/>
              </a:spcAft>
              <a:buClr>
                <a:schemeClr val="dk1"/>
              </a:buClr>
              <a:buSzPts val="770"/>
              <a:buFont typeface="Arial"/>
              <a:buNone/>
            </a:pPr>
            <a:r>
              <a:t/>
            </a:r>
            <a:endParaRPr sz="1650">
              <a:solidFill>
                <a:schemeClr val="dk1"/>
              </a:solidFill>
              <a:latin typeface="Lato"/>
              <a:ea typeface="Lato"/>
              <a:cs typeface="Lato"/>
              <a:sym typeface="Lato"/>
            </a:endParaRPr>
          </a:p>
          <a:p>
            <a:pPr indent="0" lvl="0" marL="0" rtl="0" algn="l">
              <a:spcBef>
                <a:spcPts val="0"/>
              </a:spcBef>
              <a:spcAft>
                <a:spcPts val="0"/>
              </a:spcAft>
              <a:buClr>
                <a:schemeClr val="dk1"/>
              </a:buClr>
              <a:buSzPts val="770"/>
              <a:buFont typeface="Arial"/>
              <a:buNone/>
            </a:pPr>
            <a:r>
              <a:rPr lang="en" sz="1650">
                <a:solidFill>
                  <a:schemeClr val="dk1"/>
                </a:solidFill>
                <a:latin typeface="Lato"/>
                <a:ea typeface="Lato"/>
                <a:cs typeface="Lato"/>
                <a:sym typeface="Lato"/>
              </a:rPr>
              <a:t>Holmes suggests that as Lemon oil will help to alkalize and detoxify the body of microbes and toxins, this will help with pain, fatigue and inflammation, all symptoms of long covid.</a:t>
            </a:r>
            <a:endParaRPr sz="1650">
              <a:solidFill>
                <a:schemeClr val="dk1"/>
              </a:solidFill>
              <a:latin typeface="Lato"/>
              <a:ea typeface="Lato"/>
              <a:cs typeface="Lato"/>
              <a:sym typeface="Lato"/>
            </a:endParaRPr>
          </a:p>
          <a:p>
            <a:pPr indent="0" lvl="0" marL="0" rtl="0" algn="l">
              <a:spcBef>
                <a:spcPts val="0"/>
              </a:spcBef>
              <a:spcAft>
                <a:spcPts val="0"/>
              </a:spcAft>
              <a:buClr>
                <a:schemeClr val="dk1"/>
              </a:buClr>
              <a:buSzPts val="770"/>
              <a:buFont typeface="Arial"/>
              <a:buNone/>
            </a:pPr>
            <a:r>
              <a:t/>
            </a:r>
            <a:endParaRPr sz="1650">
              <a:solidFill>
                <a:schemeClr val="dk1"/>
              </a:solidFill>
              <a:latin typeface="Lato"/>
              <a:ea typeface="Lato"/>
              <a:cs typeface="Lato"/>
              <a:sym typeface="Lato"/>
            </a:endParaRPr>
          </a:p>
          <a:p>
            <a:pPr indent="0" lvl="0" marL="0" rtl="0" algn="l">
              <a:spcBef>
                <a:spcPts val="0"/>
              </a:spcBef>
              <a:spcAft>
                <a:spcPts val="0"/>
              </a:spcAft>
              <a:buClr>
                <a:schemeClr val="dk1"/>
              </a:buClr>
              <a:buSzPts val="770"/>
              <a:buFont typeface="Arial"/>
              <a:buNone/>
            </a:pPr>
            <a:r>
              <a:rPr lang="en" sz="1650">
                <a:solidFill>
                  <a:schemeClr val="dk1"/>
                </a:solidFill>
                <a:latin typeface="Lato"/>
                <a:ea typeface="Lato"/>
                <a:cs typeface="Lato"/>
                <a:sym typeface="Lato"/>
              </a:rPr>
              <a:t>Battaglia points out that lemon is said to stimulate the immune system as it stimulates the production of white blood cells.</a:t>
            </a:r>
            <a:endParaRPr sz="1650">
              <a:solidFill>
                <a:schemeClr val="dk1"/>
              </a:solidFill>
              <a:latin typeface="Lato"/>
              <a:ea typeface="Lato"/>
              <a:cs typeface="Lato"/>
              <a:sym typeface="Lato"/>
            </a:endParaRPr>
          </a:p>
          <a:p>
            <a:pPr indent="0" lvl="0" marL="0" rtl="0" algn="l">
              <a:spcBef>
                <a:spcPts val="0"/>
              </a:spcBef>
              <a:spcAft>
                <a:spcPts val="0"/>
              </a:spcAft>
              <a:buClr>
                <a:schemeClr val="dk1"/>
              </a:buClr>
              <a:buSzPts val="770"/>
              <a:buFont typeface="Arial"/>
              <a:buNone/>
            </a:pPr>
            <a:r>
              <a:rPr b="1" lang="en" sz="1650">
                <a:solidFill>
                  <a:schemeClr val="dk1"/>
                </a:solidFill>
                <a:latin typeface="Lato"/>
                <a:ea typeface="Lato"/>
                <a:cs typeface="Lato"/>
                <a:sym typeface="Lato"/>
              </a:rPr>
              <a:t>Can be a skin irritant so use in low dilutions (0.5-1%).</a:t>
            </a:r>
            <a:endParaRPr sz="1650">
              <a:solidFill>
                <a:schemeClr val="dk1"/>
              </a:solidFill>
              <a:latin typeface="Lato"/>
              <a:ea typeface="Lato"/>
              <a:cs typeface="Lato"/>
              <a:sym typeface="Lato"/>
            </a:endParaRPr>
          </a:p>
        </p:txBody>
      </p:sp>
      <p:pic>
        <p:nvPicPr>
          <p:cNvPr id="1010" name="Google Shape;1010;p45"/>
          <p:cNvPicPr preferRelativeResize="0"/>
          <p:nvPr/>
        </p:nvPicPr>
        <p:blipFill rotWithShape="1">
          <a:blip r:embed="rId5">
            <a:alphaModFix/>
          </a:blip>
          <a:srcRect b="0" l="38115" r="38115" t="0"/>
          <a:stretch/>
        </p:blipFill>
        <p:spPr>
          <a:xfrm>
            <a:off x="7513925" y="0"/>
            <a:ext cx="1630076" cy="51435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46"/>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016" name="Google Shape;1016;p46"/>
          <p:cNvSpPr/>
          <p:nvPr/>
        </p:nvSpPr>
        <p:spPr>
          <a:xfrm>
            <a:off x="7600895"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17" name="Google Shape;1017;p46"/>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18" name="Google Shape;1018;p46"/>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19" name="Google Shape;1019;p46"/>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20" name="Google Shape;1020;p46"/>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21" name="Google Shape;1021;p46"/>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22" name="Google Shape;1022;p46"/>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23" name="Google Shape;1023;p46"/>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24" name="Google Shape;1024;p46"/>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25" name="Google Shape;1025;p46"/>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26" name="Google Shape;1026;p46"/>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27" name="Google Shape;1027;p46"/>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28" name="Google Shape;1028;p46"/>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29" name="Google Shape;1029;p46"/>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30" name="Google Shape;1030;p46"/>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31" name="Google Shape;1031;p46"/>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32" name="Google Shape;1032;p46"/>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33" name="Google Shape;1033;p46"/>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34" name="Google Shape;1034;p46"/>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35" name="Google Shape;1035;p46"/>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36" name="Google Shape;1036;p46"/>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37" name="Google Shape;1037;p46"/>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38" name="Google Shape;1038;p46"/>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39" name="Google Shape;1039;p46"/>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40" name="Google Shape;1040;p46"/>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41" name="Google Shape;1041;p46"/>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42" name="Google Shape;1042;p46"/>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43" name="Google Shape;1043;p46"/>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44" name="Google Shape;1044;p46"/>
          <p:cNvSpPr txBox="1"/>
          <p:nvPr>
            <p:ph type="title"/>
          </p:nvPr>
        </p:nvSpPr>
        <p:spPr>
          <a:xfrm>
            <a:off x="1719825" y="445025"/>
            <a:ext cx="5703300" cy="5634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b="1" lang="en" sz="2500">
                <a:latin typeface="Lato"/>
                <a:ea typeface="Lato"/>
                <a:cs typeface="Lato"/>
                <a:sym typeface="Lato"/>
              </a:rPr>
              <a:t>A blend to clear brain fog</a:t>
            </a:r>
            <a:endParaRPr b="1" i="1" sz="2500"/>
          </a:p>
        </p:txBody>
      </p:sp>
      <p:sp>
        <p:nvSpPr>
          <p:cNvPr id="1045" name="Google Shape;1045;p46"/>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lt1"/>
                </a:solidFill>
                <a:latin typeface="Lato"/>
                <a:ea typeface="Lato"/>
                <a:cs typeface="Lato"/>
                <a:sym typeface="Lato"/>
              </a:rPr>
              <a:t>Saturday Club</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lt1"/>
                </a:solidFill>
                <a:latin typeface="Lato"/>
                <a:ea typeface="Lato"/>
                <a:cs typeface="Lato"/>
                <a:sym typeface="Lato"/>
              </a:rPr>
              <a:t>January</a:t>
            </a:r>
            <a:r>
              <a:rPr b="1" i="0" lang="en" sz="600" u="none" cap="none" strike="noStrike">
                <a:solidFill>
                  <a:schemeClr val="lt1"/>
                </a:solidFill>
                <a:latin typeface="Lato"/>
                <a:ea typeface="Lato"/>
                <a:cs typeface="Lato"/>
                <a:sym typeface="Lato"/>
              </a:rPr>
              <a:t>  </a:t>
            </a:r>
            <a:r>
              <a:rPr b="1" lang="en" sz="600">
                <a:solidFill>
                  <a:schemeClr val="lt1"/>
                </a:solidFill>
                <a:latin typeface="Lato"/>
                <a:ea typeface="Lato"/>
                <a:cs typeface="Lato"/>
                <a:sym typeface="Lato"/>
              </a:rPr>
              <a:t>2025</a:t>
            </a:r>
            <a:endParaRPr b="0" i="0" sz="600" u="none" cap="none" strike="noStrike">
              <a:solidFill>
                <a:schemeClr val="lt1"/>
              </a:solidFill>
              <a:latin typeface="Lato Black"/>
              <a:ea typeface="Lato Black"/>
              <a:cs typeface="Lato Black"/>
              <a:sym typeface="Lato Black"/>
            </a:endParaRPr>
          </a:p>
        </p:txBody>
      </p:sp>
      <p:sp>
        <p:nvSpPr>
          <p:cNvPr id="1046" name="Google Shape;1046;p46"/>
          <p:cNvSpPr txBox="1"/>
          <p:nvPr/>
        </p:nvSpPr>
        <p:spPr>
          <a:xfrm>
            <a:off x="1719825" y="1054699"/>
            <a:ext cx="5703300" cy="3351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Clr>
                <a:schemeClr val="dk1"/>
              </a:buClr>
              <a:buSzPts val="1100"/>
              <a:buFont typeface="Arial"/>
              <a:buNone/>
            </a:pPr>
            <a:r>
              <a:t/>
            </a:r>
            <a:endParaRPr b="1" sz="1700">
              <a:latin typeface="Lato"/>
              <a:ea typeface="Lato"/>
              <a:cs typeface="Lato"/>
              <a:sym typeface="Lato"/>
            </a:endParaRPr>
          </a:p>
        </p:txBody>
      </p:sp>
      <p:pic>
        <p:nvPicPr>
          <p:cNvPr id="1047" name="Google Shape;1047;p46"/>
          <p:cNvPicPr preferRelativeResize="0"/>
          <p:nvPr/>
        </p:nvPicPr>
        <p:blipFill rotWithShape="1">
          <a:blip r:embed="rId5">
            <a:alphaModFix/>
          </a:blip>
          <a:srcRect b="0" l="38084" r="38084" t="0"/>
          <a:stretch/>
        </p:blipFill>
        <p:spPr>
          <a:xfrm>
            <a:off x="7513925" y="0"/>
            <a:ext cx="1630075" cy="5143500"/>
          </a:xfrm>
          <a:prstGeom prst="rect">
            <a:avLst/>
          </a:prstGeom>
          <a:noFill/>
          <a:ln>
            <a:noFill/>
          </a:ln>
        </p:spPr>
      </p:pic>
      <p:sp>
        <p:nvSpPr>
          <p:cNvPr id="1048" name="Google Shape;1048;p46"/>
          <p:cNvSpPr txBox="1"/>
          <p:nvPr>
            <p:ph idx="1" type="body"/>
          </p:nvPr>
        </p:nvSpPr>
        <p:spPr>
          <a:xfrm>
            <a:off x="1616075" y="1054700"/>
            <a:ext cx="5807100" cy="37779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1100"/>
              <a:buFont typeface="Arial"/>
              <a:buNone/>
            </a:pPr>
            <a:r>
              <a:rPr lang="en" sz="1765">
                <a:solidFill>
                  <a:schemeClr val="dk1"/>
                </a:solidFill>
                <a:latin typeface="Lato"/>
                <a:ea typeface="Lato"/>
                <a:cs typeface="Lato"/>
                <a:sym typeface="Lato"/>
              </a:rPr>
              <a:t>For clarity I would suggesting making up a nasal inhaler (6-10  total drops of essential oils) or a roller ball ( 3-6  total drops of essential oils to 10 mls of carrier oil).</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Clr>
                <a:schemeClr val="dk1"/>
              </a:buClr>
              <a:buSzPts val="1100"/>
              <a:buFont typeface="Arial"/>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018"/>
              <a:buNone/>
            </a:pPr>
            <a:r>
              <a:rPr b="1" lang="en" sz="1765">
                <a:solidFill>
                  <a:schemeClr val="dk1"/>
                </a:solidFill>
                <a:latin typeface="Lato"/>
                <a:ea typeface="Lato"/>
                <a:cs typeface="Lato"/>
                <a:sym typeface="Lato"/>
              </a:rPr>
              <a:t>Basil </a:t>
            </a:r>
            <a:r>
              <a:rPr lang="en" sz="1765">
                <a:solidFill>
                  <a:schemeClr val="dk1"/>
                </a:solidFill>
                <a:latin typeface="Lato"/>
                <a:ea typeface="Lato"/>
                <a:cs typeface="Lato"/>
                <a:sym typeface="Lato"/>
              </a:rPr>
              <a:t>- good for concentration</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018"/>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018"/>
              <a:buNone/>
            </a:pPr>
            <a:r>
              <a:rPr b="1" lang="en" sz="1765">
                <a:solidFill>
                  <a:schemeClr val="dk1"/>
                </a:solidFill>
                <a:latin typeface="Lato"/>
                <a:ea typeface="Lato"/>
                <a:cs typeface="Lato"/>
                <a:sym typeface="Lato"/>
              </a:rPr>
              <a:t>Rosemary</a:t>
            </a:r>
            <a:r>
              <a:rPr lang="en" sz="1765">
                <a:solidFill>
                  <a:schemeClr val="dk1"/>
                </a:solidFill>
                <a:latin typeface="Lato"/>
                <a:ea typeface="Lato"/>
                <a:cs typeface="Lato"/>
                <a:sym typeface="Lato"/>
              </a:rPr>
              <a:t> - for the memory</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018"/>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018"/>
              <a:buNone/>
            </a:pPr>
            <a:r>
              <a:rPr b="1" lang="en" sz="1765">
                <a:solidFill>
                  <a:schemeClr val="dk1"/>
                </a:solidFill>
                <a:latin typeface="Lato"/>
                <a:ea typeface="Lato"/>
                <a:cs typeface="Lato"/>
                <a:sym typeface="Lato"/>
              </a:rPr>
              <a:t>Lemon</a:t>
            </a:r>
            <a:r>
              <a:rPr lang="en" sz="1765">
                <a:solidFill>
                  <a:schemeClr val="dk1"/>
                </a:solidFill>
                <a:latin typeface="Lato"/>
                <a:ea typeface="Lato"/>
                <a:cs typeface="Lato"/>
                <a:sym typeface="Lato"/>
              </a:rPr>
              <a:t> - detoxing and clarifying</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100"/>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100"/>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100"/>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100"/>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100"/>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100"/>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018"/>
              <a:buNone/>
            </a:pPr>
            <a:r>
              <a:t/>
            </a:r>
            <a:endParaRPr sz="1765">
              <a:solidFill>
                <a:schemeClr val="dk1"/>
              </a:solidFill>
              <a:latin typeface="Lato"/>
              <a:ea typeface="Lato"/>
              <a:cs typeface="Lato"/>
              <a:sym typeface="Lato"/>
            </a:endParaRPr>
          </a:p>
          <a:p>
            <a:pPr indent="0" lvl="0" marL="0" rtl="0" algn="l">
              <a:lnSpc>
                <a:spcPct val="95000"/>
              </a:lnSpc>
              <a:spcBef>
                <a:spcPts val="0"/>
              </a:spcBef>
              <a:spcAft>
                <a:spcPts val="0"/>
              </a:spcAft>
              <a:buSzPts val="1018"/>
              <a:buNone/>
            </a:pPr>
            <a:r>
              <a:t/>
            </a:r>
            <a:endParaRPr sz="1765">
              <a:solidFill>
                <a:schemeClr val="dk1"/>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47"/>
          <p:cNvSpPr/>
          <p:nvPr/>
        </p:nvSpPr>
        <p:spPr>
          <a:xfrm>
            <a:off x="0" y="0"/>
            <a:ext cx="1542000" cy="51363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054" name="Google Shape;1054;p47"/>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55" name="Google Shape;1055;p47"/>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56" name="Google Shape;1056;p47"/>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57" name="Google Shape;1057;p47"/>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58" name="Google Shape;1058;p47"/>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59" name="Google Shape;1059;p47"/>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60" name="Google Shape;1060;p47"/>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61" name="Google Shape;1061;p47"/>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62" name="Google Shape;1062;p47"/>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63" name="Google Shape;1063;p47"/>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64" name="Google Shape;1064;p47"/>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65" name="Google Shape;1065;p47"/>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66" name="Google Shape;1066;p47"/>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67" name="Google Shape;1067;p47"/>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68" name="Google Shape;1068;p47"/>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69" name="Google Shape;1069;p47"/>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70" name="Google Shape;1070;p47"/>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71" name="Google Shape;1071;p47"/>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72" name="Google Shape;1072;p47"/>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73" name="Google Shape;1073;p47"/>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74" name="Google Shape;1074;p47"/>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75" name="Google Shape;1075;p47"/>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76" name="Google Shape;1076;p47"/>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77" name="Google Shape;1077;p47"/>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78" name="Google Shape;1078;p47"/>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79" name="Google Shape;1079;p47"/>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80" name="Google Shape;1080;p47"/>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81" name="Google Shape;1081;p47"/>
          <p:cNvSpPr txBox="1"/>
          <p:nvPr/>
        </p:nvSpPr>
        <p:spPr>
          <a:xfrm>
            <a:off x="339800" y="953225"/>
            <a:ext cx="867300" cy="4365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rgbClr val="4F4B4D"/>
                </a:solidFill>
                <a:latin typeface="Lato"/>
                <a:ea typeface="Lato"/>
                <a:cs typeface="Lato"/>
                <a:sym typeface="Lato"/>
              </a:rPr>
              <a:t>Saturday Club</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rgbClr val="4F4B4D"/>
                </a:solidFill>
                <a:latin typeface="Lato"/>
                <a:ea typeface="Lato"/>
                <a:cs typeface="Lato"/>
                <a:sym typeface="Lato"/>
              </a:rPr>
              <a:t>January 2025</a:t>
            </a:r>
            <a:endParaRPr b="0" i="0" sz="600" u="none" cap="none" strike="noStrike">
              <a:solidFill>
                <a:schemeClr val="dk1"/>
              </a:solidFill>
              <a:latin typeface="Lato Black"/>
              <a:ea typeface="Lato Black"/>
              <a:cs typeface="Lato Black"/>
              <a:sym typeface="Lato Black"/>
            </a:endParaRPr>
          </a:p>
        </p:txBody>
      </p:sp>
      <p:pic>
        <p:nvPicPr>
          <p:cNvPr id="1082" name="Google Shape;1082;p47"/>
          <p:cNvPicPr preferRelativeResize="0"/>
          <p:nvPr/>
        </p:nvPicPr>
        <p:blipFill rotWithShape="1">
          <a:blip r:embed="rId5">
            <a:alphaModFix/>
          </a:blip>
          <a:srcRect b="0" l="661" r="670" t="0"/>
          <a:stretch/>
        </p:blipFill>
        <p:spPr>
          <a:xfrm>
            <a:off x="1537314" y="0"/>
            <a:ext cx="7606686" cy="5136262"/>
          </a:xfrm>
          <a:prstGeom prst="rect">
            <a:avLst/>
          </a:prstGeom>
          <a:noFill/>
          <a:ln>
            <a:noFill/>
          </a:ln>
        </p:spPr>
      </p:pic>
      <p:sp>
        <p:nvSpPr>
          <p:cNvPr id="1083" name="Google Shape;1083;p47"/>
          <p:cNvSpPr txBox="1"/>
          <p:nvPr>
            <p:ph type="title"/>
          </p:nvPr>
        </p:nvSpPr>
        <p:spPr>
          <a:xfrm>
            <a:off x="1537311" y="1324530"/>
            <a:ext cx="7550400" cy="485100"/>
          </a:xfrm>
          <a:prstGeom prst="rect">
            <a:avLst/>
          </a:prstGeom>
          <a:solidFill>
            <a:schemeClr val="lt1"/>
          </a:solidFill>
          <a:ln>
            <a:noFill/>
          </a:ln>
        </p:spPr>
        <p:txBody>
          <a:bodyPr anchorCtr="0" anchor="t" bIns="72850" lIns="72850" spcFirstLastPara="1" rIns="72850" wrap="square" tIns="72850">
            <a:normAutofit fontScale="90000"/>
          </a:bodyPr>
          <a:lstStyle/>
          <a:p>
            <a:pPr indent="0" lvl="0" marL="0" rtl="0" algn="ctr">
              <a:lnSpc>
                <a:spcPct val="100000"/>
              </a:lnSpc>
              <a:spcBef>
                <a:spcPts val="0"/>
              </a:spcBef>
              <a:spcAft>
                <a:spcPts val="0"/>
              </a:spcAft>
              <a:buSzPct val="41378"/>
              <a:buNone/>
            </a:pPr>
            <a:r>
              <a:rPr lang="en" sz="2900"/>
              <a:t>Boosting Energy with Essential oils</a:t>
            </a:r>
            <a:endParaRPr sz="29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48"/>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089" name="Google Shape;1089;p48"/>
          <p:cNvSpPr/>
          <p:nvPr/>
        </p:nvSpPr>
        <p:spPr>
          <a:xfrm>
            <a:off x="7600895"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90" name="Google Shape;1090;p48"/>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91" name="Google Shape;1091;p48"/>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92" name="Google Shape;1092;p48"/>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93" name="Google Shape;1093;p48"/>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94" name="Google Shape;1094;p48"/>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95" name="Google Shape;1095;p48"/>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96" name="Google Shape;1096;p48"/>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97" name="Google Shape;1097;p48"/>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98" name="Google Shape;1098;p48"/>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99" name="Google Shape;1099;p48"/>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00" name="Google Shape;1100;p48"/>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01" name="Google Shape;1101;p48"/>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02" name="Google Shape;1102;p48"/>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03" name="Google Shape;1103;p48"/>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04" name="Google Shape;1104;p48"/>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05" name="Google Shape;1105;p48"/>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06" name="Google Shape;1106;p48"/>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07" name="Google Shape;1107;p48"/>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08" name="Google Shape;1108;p48"/>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09" name="Google Shape;1109;p48"/>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10" name="Google Shape;1110;p48"/>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11" name="Google Shape;1111;p48"/>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12" name="Google Shape;1112;p48"/>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13" name="Google Shape;1113;p48"/>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14" name="Google Shape;1114;p48"/>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15" name="Google Shape;1115;p48"/>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16" name="Google Shape;1116;p48"/>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17" name="Google Shape;1117;p48"/>
          <p:cNvSpPr txBox="1"/>
          <p:nvPr>
            <p:ph type="title"/>
          </p:nvPr>
        </p:nvSpPr>
        <p:spPr>
          <a:xfrm>
            <a:off x="1719825" y="292600"/>
            <a:ext cx="5595600" cy="8748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lang="en" sz="2400"/>
              <a:t>Study published in </a:t>
            </a:r>
            <a:r>
              <a:rPr i="1" lang="en" sz="2400"/>
              <a:t>Complementary Therapies in Medicine Journal</a:t>
            </a:r>
            <a:r>
              <a:rPr lang="en" sz="2400"/>
              <a:t> March 2022 </a:t>
            </a:r>
            <a:br>
              <a:rPr b="0" i="1" lang="en" sz="1900"/>
            </a:br>
            <a:endParaRPr b="0" i="1" sz="2500"/>
          </a:p>
        </p:txBody>
      </p:sp>
      <p:sp>
        <p:nvSpPr>
          <p:cNvPr id="1118" name="Google Shape;1118;p48"/>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lt1"/>
                </a:solidFill>
                <a:latin typeface="Lato"/>
                <a:ea typeface="Lato"/>
                <a:cs typeface="Lato"/>
                <a:sym typeface="Lato"/>
              </a:rPr>
              <a:t>Saturday Club</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lt1"/>
                </a:solidFill>
                <a:latin typeface="Lato"/>
                <a:ea typeface="Lato"/>
                <a:cs typeface="Lato"/>
                <a:sym typeface="Lato"/>
              </a:rPr>
              <a:t>January</a:t>
            </a:r>
            <a:r>
              <a:rPr b="1" i="0" lang="en" sz="600" u="none" cap="none" strike="noStrike">
                <a:solidFill>
                  <a:schemeClr val="lt1"/>
                </a:solidFill>
                <a:latin typeface="Lato"/>
                <a:ea typeface="Lato"/>
                <a:cs typeface="Lato"/>
                <a:sym typeface="Lato"/>
              </a:rPr>
              <a:t>  </a:t>
            </a:r>
            <a:r>
              <a:rPr b="1" lang="en" sz="600">
                <a:solidFill>
                  <a:schemeClr val="lt1"/>
                </a:solidFill>
                <a:latin typeface="Lato"/>
                <a:ea typeface="Lato"/>
                <a:cs typeface="Lato"/>
                <a:sym typeface="Lato"/>
              </a:rPr>
              <a:t>2025</a:t>
            </a:r>
            <a:endParaRPr b="0" i="0" sz="600" u="none" cap="none" strike="noStrike">
              <a:solidFill>
                <a:schemeClr val="lt1"/>
              </a:solidFill>
              <a:latin typeface="Lato Black"/>
              <a:ea typeface="Lato Black"/>
              <a:cs typeface="Lato Black"/>
              <a:sym typeface="Lato Black"/>
            </a:endParaRPr>
          </a:p>
        </p:txBody>
      </p:sp>
      <p:sp>
        <p:nvSpPr>
          <p:cNvPr id="1119" name="Google Shape;1119;p48"/>
          <p:cNvSpPr txBox="1"/>
          <p:nvPr/>
        </p:nvSpPr>
        <p:spPr>
          <a:xfrm>
            <a:off x="1719825" y="1413875"/>
            <a:ext cx="5703300" cy="3121200"/>
          </a:xfrm>
          <a:prstGeom prst="rect">
            <a:avLst/>
          </a:prstGeom>
          <a:noFill/>
          <a:ln>
            <a:noFill/>
          </a:ln>
        </p:spPr>
        <p:txBody>
          <a:bodyPr anchorCtr="0" anchor="t" bIns="36400" lIns="72850" spcFirstLastPara="1" rIns="72850" wrap="square" tIns="36400">
            <a:spAutoFit/>
          </a:bodyPr>
          <a:lstStyle/>
          <a:p>
            <a:pPr indent="0" lvl="0" marL="0" marR="0" rtl="0" algn="l">
              <a:lnSpc>
                <a:spcPct val="100000"/>
              </a:lnSpc>
              <a:spcBef>
                <a:spcPts val="0"/>
              </a:spcBef>
              <a:spcAft>
                <a:spcPts val="0"/>
              </a:spcAft>
              <a:buClr>
                <a:schemeClr val="dk1"/>
              </a:buClr>
              <a:buSzPts val="1100"/>
              <a:buFont typeface="Arial"/>
              <a:buNone/>
            </a:pPr>
            <a:r>
              <a:rPr lang="en" sz="1800">
                <a:latin typeface="Lato"/>
                <a:ea typeface="Lato"/>
                <a:cs typeface="Lato"/>
                <a:sym typeface="Lato"/>
              </a:rPr>
              <a:t>This was a randomized double blind, placebo controlled trial carried out on 40 females who were suffering from post covid fatigue. </a:t>
            </a:r>
            <a:endParaRPr sz="1800">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t/>
            </a:r>
            <a:endParaRPr sz="1800">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rPr lang="en" sz="1800">
                <a:latin typeface="Lato"/>
                <a:ea typeface="Lato"/>
                <a:cs typeface="Lato"/>
                <a:sym typeface="Lato"/>
              </a:rPr>
              <a:t>The participants were asked to inhale a blend of </a:t>
            </a:r>
            <a:r>
              <a:rPr b="1" lang="en" sz="1800">
                <a:latin typeface="Lato"/>
                <a:ea typeface="Lato"/>
                <a:cs typeface="Lato"/>
                <a:sym typeface="Lato"/>
              </a:rPr>
              <a:t>thyme, orange, clove bud, and frankincense</a:t>
            </a:r>
            <a:r>
              <a:rPr lang="en" sz="1800">
                <a:latin typeface="Lato"/>
                <a:ea typeface="Lato"/>
                <a:cs typeface="Lato"/>
                <a:sym typeface="Lato"/>
              </a:rPr>
              <a:t> twice daily for fourteen days.</a:t>
            </a:r>
            <a:endParaRPr sz="1800">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t/>
            </a:r>
            <a:endParaRPr sz="1800">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rPr lang="en" sz="1800">
                <a:latin typeface="Lato"/>
                <a:ea typeface="Lato"/>
                <a:cs typeface="Lato"/>
                <a:sym typeface="Lato"/>
              </a:rPr>
              <a:t>They concluded that mental fatigue and brain fog improved significantly.  There was also some improvement in physical fatigue.</a:t>
            </a:r>
            <a:endParaRPr b="0" i="0" sz="1800" u="none" cap="none" strike="noStrike">
              <a:solidFill>
                <a:srgbClr val="000000"/>
              </a:solidFill>
              <a:latin typeface="Lato"/>
              <a:ea typeface="Lato"/>
              <a:cs typeface="Lato"/>
              <a:sym typeface="Lato"/>
            </a:endParaRPr>
          </a:p>
        </p:txBody>
      </p:sp>
      <p:pic>
        <p:nvPicPr>
          <p:cNvPr id="1120" name="Google Shape;1120;p48"/>
          <p:cNvPicPr preferRelativeResize="0"/>
          <p:nvPr/>
        </p:nvPicPr>
        <p:blipFill rotWithShape="1">
          <a:blip r:embed="rId5">
            <a:alphaModFix/>
          </a:blip>
          <a:srcRect b="0" l="39435" r="39437" t="0"/>
          <a:stretch/>
        </p:blipFill>
        <p:spPr>
          <a:xfrm>
            <a:off x="7513925" y="0"/>
            <a:ext cx="1630076" cy="5143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49"/>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126" name="Google Shape;1126;p49"/>
          <p:cNvSpPr/>
          <p:nvPr/>
        </p:nvSpPr>
        <p:spPr>
          <a:xfrm>
            <a:off x="7600895"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27" name="Google Shape;1127;p49"/>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28" name="Google Shape;1128;p49"/>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29" name="Google Shape;1129;p49"/>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30" name="Google Shape;1130;p49"/>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31" name="Google Shape;1131;p49"/>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32" name="Google Shape;1132;p49"/>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33" name="Google Shape;1133;p49"/>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34" name="Google Shape;1134;p49"/>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35" name="Google Shape;1135;p49"/>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36" name="Google Shape;1136;p49"/>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37" name="Google Shape;1137;p49"/>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38" name="Google Shape;1138;p49"/>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39" name="Google Shape;1139;p49"/>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40" name="Google Shape;1140;p49"/>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41" name="Google Shape;1141;p49"/>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42" name="Google Shape;1142;p49"/>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43" name="Google Shape;1143;p49"/>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44" name="Google Shape;1144;p49"/>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45" name="Google Shape;1145;p49"/>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46" name="Google Shape;1146;p49"/>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47" name="Google Shape;1147;p49"/>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48" name="Google Shape;1148;p49"/>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49" name="Google Shape;1149;p49"/>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50" name="Google Shape;1150;p49"/>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51" name="Google Shape;1151;p49"/>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52" name="Google Shape;1152;p49"/>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53" name="Google Shape;1153;p49"/>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54" name="Google Shape;1154;p49"/>
          <p:cNvSpPr txBox="1"/>
          <p:nvPr>
            <p:ph type="title"/>
          </p:nvPr>
        </p:nvSpPr>
        <p:spPr>
          <a:xfrm>
            <a:off x="1726325" y="292605"/>
            <a:ext cx="5787600" cy="7620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lang="en" sz="2500"/>
              <a:t>Black Spruce</a:t>
            </a:r>
            <a:endParaRPr sz="2500"/>
          </a:p>
          <a:p>
            <a:pPr indent="0" lvl="0" marL="12700" rtl="0" algn="l">
              <a:lnSpc>
                <a:spcPct val="100000"/>
              </a:lnSpc>
              <a:spcBef>
                <a:spcPts val="0"/>
              </a:spcBef>
              <a:spcAft>
                <a:spcPts val="0"/>
              </a:spcAft>
              <a:buSzPts val="1100"/>
              <a:buNone/>
            </a:pPr>
            <a:r>
              <a:rPr b="0" i="1" lang="en" sz="1900"/>
              <a:t>(Picea mariana)</a:t>
            </a:r>
            <a:br>
              <a:rPr b="0" i="1" lang="en" sz="1900"/>
            </a:br>
            <a:endParaRPr b="0" i="1" sz="2500"/>
          </a:p>
        </p:txBody>
      </p:sp>
      <p:sp>
        <p:nvSpPr>
          <p:cNvPr id="1155" name="Google Shape;1155;p49"/>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lt1"/>
                </a:solidFill>
                <a:latin typeface="Lato"/>
                <a:ea typeface="Lato"/>
                <a:cs typeface="Lato"/>
                <a:sym typeface="Lato"/>
              </a:rPr>
              <a:t>Saturday Club</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lt1"/>
                </a:solidFill>
                <a:latin typeface="Lato"/>
                <a:ea typeface="Lato"/>
                <a:cs typeface="Lato"/>
                <a:sym typeface="Lato"/>
              </a:rPr>
              <a:t>January</a:t>
            </a:r>
            <a:r>
              <a:rPr b="1" i="0" lang="en" sz="600" u="none" cap="none" strike="noStrike">
                <a:solidFill>
                  <a:schemeClr val="lt1"/>
                </a:solidFill>
                <a:latin typeface="Lato"/>
                <a:ea typeface="Lato"/>
                <a:cs typeface="Lato"/>
                <a:sym typeface="Lato"/>
              </a:rPr>
              <a:t>  </a:t>
            </a:r>
            <a:r>
              <a:rPr b="1" lang="en" sz="600">
                <a:solidFill>
                  <a:schemeClr val="lt1"/>
                </a:solidFill>
                <a:latin typeface="Lato"/>
                <a:ea typeface="Lato"/>
                <a:cs typeface="Lato"/>
                <a:sym typeface="Lato"/>
              </a:rPr>
              <a:t>2025</a:t>
            </a:r>
            <a:endParaRPr b="0" i="0" sz="600" u="none" cap="none" strike="noStrike">
              <a:solidFill>
                <a:schemeClr val="lt1"/>
              </a:solidFill>
              <a:latin typeface="Lato Black"/>
              <a:ea typeface="Lato Black"/>
              <a:cs typeface="Lato Black"/>
              <a:sym typeface="Lato Black"/>
            </a:endParaRPr>
          </a:p>
        </p:txBody>
      </p:sp>
      <p:sp>
        <p:nvSpPr>
          <p:cNvPr id="1156" name="Google Shape;1156;p49"/>
          <p:cNvSpPr txBox="1"/>
          <p:nvPr/>
        </p:nvSpPr>
        <p:spPr>
          <a:xfrm>
            <a:off x="1719825" y="1054699"/>
            <a:ext cx="5703300" cy="33984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Clr>
                <a:schemeClr val="dk1"/>
              </a:buClr>
              <a:buSzPts val="1100"/>
              <a:buFont typeface="Arial"/>
              <a:buNone/>
            </a:pPr>
            <a:r>
              <a:rPr lang="en" sz="1800">
                <a:latin typeface="Lato"/>
                <a:ea typeface="Lato"/>
                <a:cs typeface="Lato"/>
                <a:sym typeface="Lato"/>
              </a:rPr>
              <a:t>According to Dr. Kurt Schnaubelt, Black Spruce has a tonic effect on adrenal, thyroid and pituitary glands, thus encouraging hormonal equilibrium. </a:t>
            </a:r>
            <a:endParaRPr sz="18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8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latin typeface="Lato"/>
                <a:ea typeface="Lato"/>
                <a:cs typeface="Lato"/>
                <a:sym typeface="Lato"/>
              </a:rPr>
              <a:t>The most notable are its effects on the adrenal glands, which makes it an excellent oil to combat chronic lethargy, </a:t>
            </a:r>
            <a:endParaRPr sz="18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8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latin typeface="Lato"/>
                <a:ea typeface="Lato"/>
                <a:cs typeface="Lato"/>
                <a:sym typeface="Lato"/>
              </a:rPr>
              <a:t>It also stimulates the immune system -  research indicates that it may stimulate thymus activity which is responsible for the development of white blood cells called T lymphocytes.  </a:t>
            </a:r>
            <a:endParaRPr sz="1700">
              <a:latin typeface="Lato"/>
              <a:ea typeface="Lato"/>
              <a:cs typeface="Lato"/>
              <a:sym typeface="Lato"/>
            </a:endParaRPr>
          </a:p>
        </p:txBody>
      </p:sp>
      <p:pic>
        <p:nvPicPr>
          <p:cNvPr id="1157" name="Google Shape;1157;p49"/>
          <p:cNvPicPr preferRelativeResize="0"/>
          <p:nvPr/>
        </p:nvPicPr>
        <p:blipFill rotWithShape="1">
          <a:blip r:embed="rId5">
            <a:alphaModFix/>
          </a:blip>
          <a:srcRect b="0" l="28873" r="28869" t="0"/>
          <a:stretch/>
        </p:blipFill>
        <p:spPr>
          <a:xfrm>
            <a:off x="7513925" y="0"/>
            <a:ext cx="1630076"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3"/>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
        <p:nvSpPr>
          <p:cNvPr id="157" name="Google Shape;157;p23"/>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58" name="Google Shape;158;p23"/>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59" name="Google Shape;159;p23"/>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60" name="Google Shape;160;p23"/>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61" name="Google Shape;161;p23"/>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62" name="Google Shape;162;p23"/>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63" name="Google Shape;163;p23"/>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64" name="Google Shape;164;p23"/>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65" name="Google Shape;165;p23"/>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66" name="Google Shape;166;p23"/>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67" name="Google Shape;167;p23"/>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68" name="Google Shape;168;p23"/>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69" name="Google Shape;169;p23"/>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70" name="Google Shape;170;p23"/>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71" name="Google Shape;171;p23"/>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72" name="Google Shape;172;p23"/>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73" name="Google Shape;173;p23"/>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74" name="Google Shape;174;p23"/>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75" name="Google Shape;175;p23"/>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76" name="Google Shape;176;p23"/>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77" name="Google Shape;177;p23"/>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78" name="Google Shape;178;p23"/>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79" name="Google Shape;179;p23"/>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80" name="Google Shape;180;p23"/>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81" name="Google Shape;181;p23"/>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82" name="Google Shape;182;p23"/>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83" name="Google Shape;183;p23"/>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84" name="Google Shape;184;p23"/>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dk1"/>
                </a:solidFill>
                <a:latin typeface="Lato"/>
                <a:ea typeface="Lato"/>
                <a:cs typeface="Lato"/>
                <a:sym typeface="Lato"/>
              </a:rPr>
              <a:t>Saturday Club</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dk1"/>
                </a:solidFill>
                <a:latin typeface="Lato"/>
                <a:ea typeface="Lato"/>
                <a:cs typeface="Lato"/>
                <a:sym typeface="Lato"/>
              </a:rPr>
              <a:t>January</a:t>
            </a:r>
            <a:r>
              <a:rPr b="1" i="0" lang="en" sz="600" u="none" cap="none" strike="noStrike">
                <a:solidFill>
                  <a:schemeClr val="dk1"/>
                </a:solidFill>
                <a:latin typeface="Lato"/>
                <a:ea typeface="Lato"/>
                <a:cs typeface="Lato"/>
                <a:sym typeface="Lato"/>
              </a:rPr>
              <a:t>  </a:t>
            </a:r>
            <a:r>
              <a:rPr b="1" lang="en" sz="600">
                <a:solidFill>
                  <a:schemeClr val="dk1"/>
                </a:solidFill>
                <a:latin typeface="Lato"/>
                <a:ea typeface="Lato"/>
                <a:cs typeface="Lato"/>
                <a:sym typeface="Lato"/>
              </a:rPr>
              <a:t>2025</a:t>
            </a:r>
            <a:endParaRPr b="0" i="0" sz="600" u="none" cap="none" strike="noStrike">
              <a:solidFill>
                <a:schemeClr val="dk1"/>
              </a:solidFill>
              <a:latin typeface="Lato Black"/>
              <a:ea typeface="Lato Black"/>
              <a:cs typeface="Lato Black"/>
              <a:sym typeface="Lato Black"/>
            </a:endParaRPr>
          </a:p>
        </p:txBody>
      </p:sp>
      <p:sp>
        <p:nvSpPr>
          <p:cNvPr id="185" name="Google Shape;185;p23"/>
          <p:cNvSpPr txBox="1"/>
          <p:nvPr/>
        </p:nvSpPr>
        <p:spPr>
          <a:xfrm>
            <a:off x="1644025" y="1061575"/>
            <a:ext cx="5856000" cy="3013500"/>
          </a:xfrm>
          <a:prstGeom prst="rect">
            <a:avLst/>
          </a:prstGeom>
          <a:noFill/>
          <a:ln>
            <a:noFill/>
          </a:ln>
        </p:spPr>
        <p:txBody>
          <a:bodyPr anchorCtr="0" anchor="t" bIns="36400" lIns="72850" spcFirstLastPara="1" rIns="72850" wrap="square" tIns="36400">
            <a:spAutoFit/>
          </a:bodyPr>
          <a:lstStyle/>
          <a:p>
            <a:pPr indent="-355600" lvl="0" marL="457200" rtl="0" algn="l">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Extreme tiredness (fatigue)</a:t>
            </a:r>
            <a:endParaRPr sz="2000">
              <a:solidFill>
                <a:schemeClr val="dk1"/>
              </a:solidFill>
              <a:latin typeface="Lato"/>
              <a:ea typeface="Lato"/>
              <a:cs typeface="Lato"/>
              <a:sym typeface="Lato"/>
            </a:endParaRPr>
          </a:p>
          <a:p>
            <a:pPr indent="-355600" lvl="0" marL="457200" rtl="0" algn="l">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Feeling short of breath</a:t>
            </a:r>
            <a:endParaRPr sz="2000">
              <a:solidFill>
                <a:schemeClr val="dk1"/>
              </a:solidFill>
              <a:latin typeface="Lato"/>
              <a:ea typeface="Lato"/>
              <a:cs typeface="Lato"/>
              <a:sym typeface="Lato"/>
            </a:endParaRPr>
          </a:p>
          <a:p>
            <a:pPr indent="-355600" lvl="0" marL="457200" rtl="0" algn="l">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Problems with your memory and concentration ("brain fog")</a:t>
            </a:r>
            <a:endParaRPr sz="2000">
              <a:solidFill>
                <a:schemeClr val="dk1"/>
              </a:solidFill>
              <a:latin typeface="Lato"/>
              <a:ea typeface="Lato"/>
              <a:cs typeface="Lato"/>
              <a:sym typeface="Lato"/>
            </a:endParaRPr>
          </a:p>
          <a:p>
            <a:pPr indent="-355600" lvl="0" marL="457200" rtl="0" algn="l">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Heart palpitations</a:t>
            </a:r>
            <a:endParaRPr sz="2000">
              <a:solidFill>
                <a:schemeClr val="dk1"/>
              </a:solidFill>
              <a:latin typeface="Lato"/>
              <a:ea typeface="Lato"/>
              <a:cs typeface="Lato"/>
              <a:sym typeface="Lato"/>
            </a:endParaRPr>
          </a:p>
          <a:p>
            <a:pPr indent="-355600" lvl="0" marL="457200" rtl="0" algn="l">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Dizziness</a:t>
            </a:r>
            <a:endParaRPr sz="2000">
              <a:solidFill>
                <a:schemeClr val="dk1"/>
              </a:solidFill>
              <a:latin typeface="Lato"/>
              <a:ea typeface="Lato"/>
              <a:cs typeface="Lato"/>
              <a:sym typeface="Lato"/>
            </a:endParaRPr>
          </a:p>
          <a:p>
            <a:pPr indent="-355600" lvl="0" marL="457200" rtl="0" algn="l">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Joint pain and muscle aches</a:t>
            </a:r>
            <a:endParaRPr sz="20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7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solidFill>
                  <a:schemeClr val="dk1"/>
                </a:solidFill>
                <a:latin typeface="Lato"/>
                <a:ea typeface="Lato"/>
                <a:cs typeface="Lato"/>
                <a:sym typeface="Lato"/>
              </a:rPr>
              <a:t>(NHS website)</a:t>
            </a:r>
            <a:endParaRPr sz="1700">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00"/>
              <a:buFont typeface="Arial"/>
              <a:buNone/>
            </a:pPr>
            <a:r>
              <a:t/>
            </a:r>
            <a:endParaRPr sz="1700">
              <a:solidFill>
                <a:schemeClr val="dk1"/>
              </a:solidFill>
              <a:latin typeface="Lato"/>
              <a:ea typeface="Lato"/>
              <a:cs typeface="Lato"/>
              <a:sym typeface="Lato"/>
            </a:endParaRPr>
          </a:p>
        </p:txBody>
      </p:sp>
      <p:sp>
        <p:nvSpPr>
          <p:cNvPr id="186" name="Google Shape;186;p23"/>
          <p:cNvSpPr txBox="1"/>
          <p:nvPr/>
        </p:nvSpPr>
        <p:spPr>
          <a:xfrm>
            <a:off x="1720125" y="203200"/>
            <a:ext cx="5856000" cy="563700"/>
          </a:xfrm>
          <a:prstGeom prst="rect">
            <a:avLst/>
          </a:prstGeom>
          <a:noFill/>
          <a:ln>
            <a:noFill/>
          </a:ln>
        </p:spPr>
        <p:txBody>
          <a:bodyPr anchorCtr="0" anchor="t" bIns="0" lIns="0" spcFirstLastPara="1" rIns="0" wrap="square" tIns="10125">
            <a:noAutofit/>
          </a:bodyPr>
          <a:lstStyle/>
          <a:p>
            <a:pPr indent="0" lvl="0" marL="12700" marR="0" rtl="0" algn="l">
              <a:lnSpc>
                <a:spcPct val="100000"/>
              </a:lnSpc>
              <a:spcBef>
                <a:spcPts val="0"/>
              </a:spcBef>
              <a:spcAft>
                <a:spcPts val="0"/>
              </a:spcAft>
              <a:buClr>
                <a:schemeClr val="dk1"/>
              </a:buClr>
              <a:buSzPts val="900"/>
              <a:buFont typeface="Arial"/>
              <a:buNone/>
            </a:pPr>
            <a:r>
              <a:rPr b="1" lang="en" sz="2500">
                <a:solidFill>
                  <a:srgbClr val="FF0000"/>
                </a:solidFill>
                <a:latin typeface="Lato"/>
                <a:ea typeface="Lato"/>
                <a:cs typeface="Lato"/>
                <a:sym typeface="Lato"/>
              </a:rPr>
              <a:t>Common S</a:t>
            </a:r>
            <a:r>
              <a:rPr b="1" lang="en" sz="2500">
                <a:solidFill>
                  <a:srgbClr val="FF0000"/>
                </a:solidFill>
                <a:latin typeface="Lato"/>
                <a:ea typeface="Lato"/>
                <a:cs typeface="Lato"/>
                <a:sym typeface="Lato"/>
              </a:rPr>
              <a:t>ymptoms of Long Covid</a:t>
            </a:r>
            <a:endParaRPr b="1" i="0" sz="2500" u="none" cap="none" strike="noStrike">
              <a:solidFill>
                <a:srgbClr val="FF0000"/>
              </a:solidFill>
              <a:latin typeface="Lato"/>
              <a:ea typeface="Lato"/>
              <a:cs typeface="Lato"/>
              <a:sym typeface="Lato"/>
            </a:endParaRPr>
          </a:p>
        </p:txBody>
      </p:sp>
      <p:pic>
        <p:nvPicPr>
          <p:cNvPr id="187" name="Google Shape;187;p23"/>
          <p:cNvPicPr preferRelativeResize="0"/>
          <p:nvPr/>
        </p:nvPicPr>
        <p:blipFill rotWithShape="1">
          <a:blip r:embed="rId5">
            <a:alphaModFix/>
          </a:blip>
          <a:srcRect b="0" l="24121" r="24126" t="0"/>
          <a:stretch/>
        </p:blipFill>
        <p:spPr>
          <a:xfrm>
            <a:off x="7602090" y="19434"/>
            <a:ext cx="1541909" cy="514349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50"/>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163" name="Google Shape;1163;p50"/>
          <p:cNvSpPr/>
          <p:nvPr/>
        </p:nvSpPr>
        <p:spPr>
          <a:xfrm>
            <a:off x="7600895"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64" name="Google Shape;1164;p50"/>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65" name="Google Shape;1165;p50"/>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66" name="Google Shape;1166;p50"/>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67" name="Google Shape;1167;p50"/>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68" name="Google Shape;1168;p50"/>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69" name="Google Shape;1169;p50"/>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70" name="Google Shape;1170;p50"/>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71" name="Google Shape;1171;p50"/>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72" name="Google Shape;1172;p50"/>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73" name="Google Shape;1173;p50"/>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74" name="Google Shape;1174;p50"/>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75" name="Google Shape;1175;p50"/>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76" name="Google Shape;1176;p50"/>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77" name="Google Shape;1177;p50"/>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78" name="Google Shape;1178;p50"/>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79" name="Google Shape;1179;p50"/>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80" name="Google Shape;1180;p50"/>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81" name="Google Shape;1181;p50"/>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82" name="Google Shape;1182;p50"/>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83" name="Google Shape;1183;p50"/>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84" name="Google Shape;1184;p50"/>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85" name="Google Shape;1185;p50"/>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86" name="Google Shape;1186;p50"/>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87" name="Google Shape;1187;p50"/>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88" name="Google Shape;1188;p50"/>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89" name="Google Shape;1189;p50"/>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90" name="Google Shape;1190;p50"/>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91" name="Google Shape;1191;p50"/>
          <p:cNvSpPr txBox="1"/>
          <p:nvPr>
            <p:ph type="title"/>
          </p:nvPr>
        </p:nvSpPr>
        <p:spPr>
          <a:xfrm>
            <a:off x="1726325" y="292605"/>
            <a:ext cx="5787600" cy="7620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lang="en" sz="2500"/>
              <a:t>Black Spruce</a:t>
            </a:r>
            <a:endParaRPr sz="2500"/>
          </a:p>
          <a:p>
            <a:pPr indent="0" lvl="0" marL="12700" rtl="0" algn="l">
              <a:lnSpc>
                <a:spcPct val="100000"/>
              </a:lnSpc>
              <a:spcBef>
                <a:spcPts val="0"/>
              </a:spcBef>
              <a:spcAft>
                <a:spcPts val="0"/>
              </a:spcAft>
              <a:buSzPts val="1100"/>
              <a:buNone/>
            </a:pPr>
            <a:r>
              <a:rPr b="0" i="1" lang="en" sz="1900"/>
              <a:t>(Picea mariana)</a:t>
            </a:r>
            <a:br>
              <a:rPr b="0" i="1" lang="en" sz="1900"/>
            </a:br>
            <a:endParaRPr b="0" i="1" sz="2500"/>
          </a:p>
        </p:txBody>
      </p:sp>
      <p:sp>
        <p:nvSpPr>
          <p:cNvPr id="1192" name="Google Shape;1192;p50"/>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lt1"/>
                </a:solidFill>
                <a:latin typeface="Lato"/>
                <a:ea typeface="Lato"/>
                <a:cs typeface="Lato"/>
                <a:sym typeface="Lato"/>
              </a:rPr>
              <a:t>Saturday Club</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lt1"/>
                </a:solidFill>
                <a:latin typeface="Lato"/>
                <a:ea typeface="Lato"/>
                <a:cs typeface="Lato"/>
                <a:sym typeface="Lato"/>
              </a:rPr>
              <a:t>January</a:t>
            </a:r>
            <a:r>
              <a:rPr b="1" i="0" lang="en" sz="600" u="none" cap="none" strike="noStrike">
                <a:solidFill>
                  <a:schemeClr val="lt1"/>
                </a:solidFill>
                <a:latin typeface="Lato"/>
                <a:ea typeface="Lato"/>
                <a:cs typeface="Lato"/>
                <a:sym typeface="Lato"/>
              </a:rPr>
              <a:t>  </a:t>
            </a:r>
            <a:r>
              <a:rPr b="1" lang="en" sz="600">
                <a:solidFill>
                  <a:schemeClr val="lt1"/>
                </a:solidFill>
                <a:latin typeface="Lato"/>
                <a:ea typeface="Lato"/>
                <a:cs typeface="Lato"/>
                <a:sym typeface="Lato"/>
              </a:rPr>
              <a:t>2025</a:t>
            </a:r>
            <a:endParaRPr b="0" i="0" sz="600" u="none" cap="none" strike="noStrike">
              <a:solidFill>
                <a:schemeClr val="lt1"/>
              </a:solidFill>
              <a:latin typeface="Lato Black"/>
              <a:ea typeface="Lato Black"/>
              <a:cs typeface="Lato Black"/>
              <a:sym typeface="Lato Black"/>
            </a:endParaRPr>
          </a:p>
        </p:txBody>
      </p:sp>
      <p:sp>
        <p:nvSpPr>
          <p:cNvPr id="1193" name="Google Shape;1193;p50"/>
          <p:cNvSpPr txBox="1"/>
          <p:nvPr/>
        </p:nvSpPr>
        <p:spPr>
          <a:xfrm>
            <a:off x="1719825" y="1054699"/>
            <a:ext cx="5703300" cy="28443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Clr>
                <a:schemeClr val="dk1"/>
              </a:buClr>
              <a:buSzPts val="1100"/>
              <a:buFont typeface="Arial"/>
              <a:buNone/>
            </a:pPr>
            <a:r>
              <a:rPr lang="en" sz="1800">
                <a:latin typeface="Lato"/>
                <a:ea typeface="Lato"/>
                <a:cs typeface="Lato"/>
                <a:sym typeface="Lato"/>
              </a:rPr>
              <a:t>Peter Holmes suggests that it is excellent for chronic fatigue syndrome which involves ‘long term neuro-hormonal and immune deficiencies. </a:t>
            </a:r>
            <a:endParaRPr sz="18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8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latin typeface="Lato"/>
                <a:ea typeface="Lato"/>
                <a:cs typeface="Lato"/>
                <a:sym typeface="Lato"/>
              </a:rPr>
              <a:t>A massage with black spruce has been compared to drinking several cups of black coffee!</a:t>
            </a:r>
            <a:endParaRPr sz="18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8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latin typeface="Lato"/>
                <a:ea typeface="Lato"/>
                <a:cs typeface="Lato"/>
                <a:sym typeface="Lato"/>
              </a:rPr>
              <a:t>This oil combines beautifully with sweet </a:t>
            </a:r>
            <a:r>
              <a:rPr lang="en" sz="1800">
                <a:latin typeface="Lato"/>
                <a:ea typeface="Lato"/>
                <a:cs typeface="Lato"/>
                <a:sym typeface="Lato"/>
              </a:rPr>
              <a:t>orange</a:t>
            </a:r>
            <a:r>
              <a:rPr lang="en" sz="1800">
                <a:latin typeface="Lato"/>
                <a:ea typeface="Lato"/>
                <a:cs typeface="Lato"/>
                <a:sym typeface="Lato"/>
              </a:rPr>
              <a:t> or mandarin with their uplifting, </a:t>
            </a:r>
            <a:r>
              <a:rPr lang="en" sz="1800">
                <a:latin typeface="Lato"/>
                <a:ea typeface="Lato"/>
                <a:cs typeface="Lato"/>
                <a:sym typeface="Lato"/>
              </a:rPr>
              <a:t>antidepressant</a:t>
            </a:r>
            <a:r>
              <a:rPr lang="en" sz="1800">
                <a:latin typeface="Lato"/>
                <a:ea typeface="Lato"/>
                <a:cs typeface="Lato"/>
                <a:sym typeface="Lato"/>
              </a:rPr>
              <a:t> properties.</a:t>
            </a:r>
            <a:endParaRPr sz="1800">
              <a:latin typeface="Lato"/>
              <a:ea typeface="Lato"/>
              <a:cs typeface="Lato"/>
              <a:sym typeface="Lato"/>
            </a:endParaRPr>
          </a:p>
        </p:txBody>
      </p:sp>
      <p:pic>
        <p:nvPicPr>
          <p:cNvPr id="1194" name="Google Shape;1194;p50"/>
          <p:cNvPicPr preferRelativeResize="0"/>
          <p:nvPr/>
        </p:nvPicPr>
        <p:blipFill rotWithShape="1">
          <a:blip r:embed="rId5">
            <a:alphaModFix/>
          </a:blip>
          <a:srcRect b="0" l="28873" r="28869" t="0"/>
          <a:stretch/>
        </p:blipFill>
        <p:spPr>
          <a:xfrm>
            <a:off x="7513925" y="0"/>
            <a:ext cx="1630076" cy="51435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51"/>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200" name="Google Shape;1200;p51"/>
          <p:cNvSpPr/>
          <p:nvPr/>
        </p:nvSpPr>
        <p:spPr>
          <a:xfrm>
            <a:off x="7600895"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01" name="Google Shape;1201;p51"/>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02" name="Google Shape;1202;p51"/>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03" name="Google Shape;1203;p51"/>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04" name="Google Shape;1204;p51"/>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05" name="Google Shape;1205;p51"/>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06" name="Google Shape;1206;p51"/>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07" name="Google Shape;1207;p51"/>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08" name="Google Shape;1208;p51"/>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09" name="Google Shape;1209;p51"/>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10" name="Google Shape;1210;p51"/>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11" name="Google Shape;1211;p51"/>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12" name="Google Shape;1212;p51"/>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13" name="Google Shape;1213;p51"/>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14" name="Google Shape;1214;p51"/>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15" name="Google Shape;1215;p51"/>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16" name="Google Shape;1216;p51"/>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17" name="Google Shape;1217;p51"/>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18" name="Google Shape;1218;p51"/>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19" name="Google Shape;1219;p51"/>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20" name="Google Shape;1220;p51"/>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21" name="Google Shape;1221;p51"/>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22" name="Google Shape;1222;p51"/>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23" name="Google Shape;1223;p51"/>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24" name="Google Shape;1224;p51"/>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25" name="Google Shape;1225;p51"/>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26" name="Google Shape;1226;p51"/>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27" name="Google Shape;1227;p51"/>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28" name="Google Shape;1228;p51"/>
          <p:cNvSpPr txBox="1"/>
          <p:nvPr>
            <p:ph type="title"/>
          </p:nvPr>
        </p:nvSpPr>
        <p:spPr>
          <a:xfrm>
            <a:off x="1726325" y="292605"/>
            <a:ext cx="5787600" cy="7620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lang="en" sz="2500"/>
              <a:t>May chang</a:t>
            </a:r>
            <a:endParaRPr sz="2500"/>
          </a:p>
          <a:p>
            <a:pPr indent="0" lvl="0" marL="12700" rtl="0" algn="l">
              <a:lnSpc>
                <a:spcPct val="100000"/>
              </a:lnSpc>
              <a:spcBef>
                <a:spcPts val="0"/>
              </a:spcBef>
              <a:spcAft>
                <a:spcPts val="0"/>
              </a:spcAft>
              <a:buSzPts val="1100"/>
              <a:buNone/>
            </a:pPr>
            <a:r>
              <a:rPr b="0" i="1" lang="en" sz="1900"/>
              <a:t>(Litsea cubeba)</a:t>
            </a:r>
            <a:br>
              <a:rPr b="0" i="1" lang="en" sz="1900"/>
            </a:br>
            <a:endParaRPr b="0" i="1" sz="2500"/>
          </a:p>
        </p:txBody>
      </p:sp>
      <p:sp>
        <p:nvSpPr>
          <p:cNvPr id="1229" name="Google Shape;1229;p51"/>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lt1"/>
                </a:solidFill>
                <a:latin typeface="Lato"/>
                <a:ea typeface="Lato"/>
                <a:cs typeface="Lato"/>
                <a:sym typeface="Lato"/>
              </a:rPr>
              <a:t>Saturday Club</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lt1"/>
                </a:solidFill>
                <a:latin typeface="Lato"/>
                <a:ea typeface="Lato"/>
                <a:cs typeface="Lato"/>
                <a:sym typeface="Lato"/>
              </a:rPr>
              <a:t>January</a:t>
            </a:r>
            <a:r>
              <a:rPr b="1" i="0" lang="en" sz="600" u="none" cap="none" strike="noStrike">
                <a:solidFill>
                  <a:schemeClr val="lt1"/>
                </a:solidFill>
                <a:latin typeface="Lato"/>
                <a:ea typeface="Lato"/>
                <a:cs typeface="Lato"/>
                <a:sym typeface="Lato"/>
              </a:rPr>
              <a:t>  </a:t>
            </a:r>
            <a:r>
              <a:rPr b="1" lang="en" sz="600">
                <a:solidFill>
                  <a:schemeClr val="lt1"/>
                </a:solidFill>
                <a:latin typeface="Lato"/>
                <a:ea typeface="Lato"/>
                <a:cs typeface="Lato"/>
                <a:sym typeface="Lato"/>
              </a:rPr>
              <a:t>2025</a:t>
            </a:r>
            <a:endParaRPr b="0" i="0" sz="600" u="none" cap="none" strike="noStrike">
              <a:solidFill>
                <a:schemeClr val="lt1"/>
              </a:solidFill>
              <a:latin typeface="Lato Black"/>
              <a:ea typeface="Lato Black"/>
              <a:cs typeface="Lato Black"/>
              <a:sym typeface="Lato Black"/>
            </a:endParaRPr>
          </a:p>
        </p:txBody>
      </p:sp>
      <p:sp>
        <p:nvSpPr>
          <p:cNvPr id="1230" name="Google Shape;1230;p51"/>
          <p:cNvSpPr txBox="1"/>
          <p:nvPr/>
        </p:nvSpPr>
        <p:spPr>
          <a:xfrm>
            <a:off x="1719825" y="1054699"/>
            <a:ext cx="5703300" cy="37368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May Chang has a refreshing, stimulating and uplifting action, which makes it perfect for relieving fatigue and lethargic psychological states.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It can act as a tonic to the nervous system so can be inhaled to clear the head when unable to think clearly.</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It is a good systemic detoxant and has been described as having a spring cleaning action so could be recommended when someone is post viral and fatigued.</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May Chang oil is said to have a tonic effect on the nervous system and can help to boost concentration and provide clarity of thought.</a:t>
            </a:r>
            <a:endParaRPr sz="1700">
              <a:latin typeface="Lato"/>
              <a:ea typeface="Lato"/>
              <a:cs typeface="Lato"/>
              <a:sym typeface="Lato"/>
            </a:endParaRPr>
          </a:p>
        </p:txBody>
      </p:sp>
      <p:pic>
        <p:nvPicPr>
          <p:cNvPr id="1231" name="Google Shape;1231;p51"/>
          <p:cNvPicPr preferRelativeResize="0"/>
          <p:nvPr/>
        </p:nvPicPr>
        <p:blipFill rotWithShape="1">
          <a:blip r:embed="rId5">
            <a:alphaModFix/>
          </a:blip>
          <a:srcRect b="0" l="26289" r="26289" t="0"/>
          <a:stretch/>
        </p:blipFill>
        <p:spPr>
          <a:xfrm>
            <a:off x="7513925" y="0"/>
            <a:ext cx="1630076" cy="514350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52"/>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237" name="Google Shape;1237;p52"/>
          <p:cNvSpPr/>
          <p:nvPr/>
        </p:nvSpPr>
        <p:spPr>
          <a:xfrm>
            <a:off x="7600895"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38" name="Google Shape;1238;p52"/>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39" name="Google Shape;1239;p52"/>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40" name="Google Shape;1240;p52"/>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41" name="Google Shape;1241;p52"/>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42" name="Google Shape;1242;p52"/>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43" name="Google Shape;1243;p52"/>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44" name="Google Shape;1244;p52"/>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45" name="Google Shape;1245;p52"/>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46" name="Google Shape;1246;p52"/>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47" name="Google Shape;1247;p52"/>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48" name="Google Shape;1248;p52"/>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49" name="Google Shape;1249;p52"/>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50" name="Google Shape;1250;p52"/>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51" name="Google Shape;1251;p52"/>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52" name="Google Shape;1252;p52"/>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53" name="Google Shape;1253;p52"/>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54" name="Google Shape;1254;p52"/>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55" name="Google Shape;1255;p52"/>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56" name="Google Shape;1256;p52"/>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57" name="Google Shape;1257;p52"/>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58" name="Google Shape;1258;p52"/>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59" name="Google Shape;1259;p52"/>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60" name="Google Shape;1260;p52"/>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61" name="Google Shape;1261;p52"/>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62" name="Google Shape;1262;p52"/>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63" name="Google Shape;1263;p52"/>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64" name="Google Shape;1264;p52"/>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65" name="Google Shape;1265;p52"/>
          <p:cNvSpPr txBox="1"/>
          <p:nvPr>
            <p:ph type="title"/>
          </p:nvPr>
        </p:nvSpPr>
        <p:spPr>
          <a:xfrm>
            <a:off x="1726325" y="292605"/>
            <a:ext cx="5787600" cy="7620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lang="en" sz="2500"/>
              <a:t>Pine</a:t>
            </a:r>
            <a:endParaRPr sz="2500"/>
          </a:p>
          <a:p>
            <a:pPr indent="0" lvl="0" marL="12700" rtl="0" algn="l">
              <a:lnSpc>
                <a:spcPct val="100000"/>
              </a:lnSpc>
              <a:spcBef>
                <a:spcPts val="0"/>
              </a:spcBef>
              <a:spcAft>
                <a:spcPts val="0"/>
              </a:spcAft>
              <a:buSzPts val="1100"/>
              <a:buNone/>
            </a:pPr>
            <a:r>
              <a:rPr b="0" i="1" lang="en" sz="1900"/>
              <a:t>(Pinus sylvestris)</a:t>
            </a:r>
            <a:br>
              <a:rPr b="0" i="1" lang="en" sz="1900"/>
            </a:br>
            <a:endParaRPr b="0" i="1" sz="2500"/>
          </a:p>
        </p:txBody>
      </p:sp>
      <p:sp>
        <p:nvSpPr>
          <p:cNvPr id="1266" name="Google Shape;1266;p52"/>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lt1"/>
                </a:solidFill>
                <a:latin typeface="Lato"/>
                <a:ea typeface="Lato"/>
                <a:cs typeface="Lato"/>
                <a:sym typeface="Lato"/>
              </a:rPr>
              <a:t>Saturday Club</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lt1"/>
                </a:solidFill>
                <a:latin typeface="Lato"/>
                <a:ea typeface="Lato"/>
                <a:cs typeface="Lato"/>
                <a:sym typeface="Lato"/>
              </a:rPr>
              <a:t>January</a:t>
            </a:r>
            <a:r>
              <a:rPr b="1" i="0" lang="en" sz="600" u="none" cap="none" strike="noStrike">
                <a:solidFill>
                  <a:schemeClr val="lt1"/>
                </a:solidFill>
                <a:latin typeface="Lato"/>
                <a:ea typeface="Lato"/>
                <a:cs typeface="Lato"/>
                <a:sym typeface="Lato"/>
              </a:rPr>
              <a:t>  </a:t>
            </a:r>
            <a:r>
              <a:rPr b="1" lang="en" sz="600">
                <a:solidFill>
                  <a:schemeClr val="lt1"/>
                </a:solidFill>
                <a:latin typeface="Lato"/>
                <a:ea typeface="Lato"/>
                <a:cs typeface="Lato"/>
                <a:sym typeface="Lato"/>
              </a:rPr>
              <a:t>2025</a:t>
            </a:r>
            <a:endParaRPr b="0" i="0" sz="600" u="none" cap="none" strike="noStrike">
              <a:solidFill>
                <a:schemeClr val="lt1"/>
              </a:solidFill>
              <a:latin typeface="Lato Black"/>
              <a:ea typeface="Lato Black"/>
              <a:cs typeface="Lato Black"/>
              <a:sym typeface="Lato Black"/>
            </a:endParaRPr>
          </a:p>
        </p:txBody>
      </p:sp>
      <p:sp>
        <p:nvSpPr>
          <p:cNvPr id="1267" name="Google Shape;1267;p52"/>
          <p:cNvSpPr txBox="1"/>
          <p:nvPr/>
        </p:nvSpPr>
        <p:spPr>
          <a:xfrm>
            <a:off x="1719825" y="1054699"/>
            <a:ext cx="5703300" cy="37368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Mojay states that pine oil is as effective as thyme and rosemary for combating fatigue and general exhaustion.</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It is appropriate for those in whom exhaustion is coupled with shallow breathing, a wheezy chest and lower backache. Use topically over the lower back for adrenal support.</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It can be used as a tonic following covid which leaves the person feeling weak and fatigued.  Schnaubelt recommends it for adrenal support.</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Emotionally, pine oil is cleansing and invigorating, promoting feelings of energy and wellbeing </a:t>
            </a:r>
            <a:endParaRPr sz="1700">
              <a:latin typeface="Lato"/>
              <a:ea typeface="Lato"/>
              <a:cs typeface="Lato"/>
              <a:sym typeface="Lato"/>
            </a:endParaRPr>
          </a:p>
        </p:txBody>
      </p:sp>
      <p:pic>
        <p:nvPicPr>
          <p:cNvPr id="1268" name="Google Shape;1268;p52"/>
          <p:cNvPicPr preferRelativeResize="0"/>
          <p:nvPr/>
        </p:nvPicPr>
        <p:blipFill rotWithShape="1">
          <a:blip r:embed="rId5">
            <a:alphaModFix/>
          </a:blip>
          <a:srcRect b="0" l="40437" r="40435" t="0"/>
          <a:stretch/>
        </p:blipFill>
        <p:spPr>
          <a:xfrm>
            <a:off x="7513925" y="0"/>
            <a:ext cx="1630075" cy="514350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sp>
        <p:nvSpPr>
          <p:cNvPr id="1275" name="Google Shape;1275;p53"/>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276" name="Google Shape;1276;p53"/>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77" name="Google Shape;1277;p53"/>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78" name="Google Shape;1278;p53"/>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79" name="Google Shape;1279;p53"/>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80" name="Google Shape;1280;p53"/>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81" name="Google Shape;1281;p53"/>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82" name="Google Shape;1282;p53"/>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83" name="Google Shape;1283;p53"/>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84" name="Google Shape;1284;p53"/>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85" name="Google Shape;1285;p53"/>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86" name="Google Shape;1286;p53"/>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87" name="Google Shape;1287;p53"/>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88" name="Google Shape;1288;p53"/>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89" name="Google Shape;1289;p53"/>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90" name="Google Shape;1290;p53"/>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91" name="Google Shape;1291;p53"/>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92" name="Google Shape;1292;p53"/>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93" name="Google Shape;1293;p53"/>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94" name="Google Shape;1294;p53"/>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95" name="Google Shape;1295;p53"/>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96" name="Google Shape;1296;p53"/>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97" name="Google Shape;1297;p53"/>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98" name="Google Shape;1298;p53"/>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99" name="Google Shape;1299;p53"/>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00" name="Google Shape;1300;p53"/>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01" name="Google Shape;1301;p53"/>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02" name="Google Shape;1302;p53"/>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03" name="Google Shape;1303;p53"/>
          <p:cNvSpPr txBox="1"/>
          <p:nvPr>
            <p:ph type="title"/>
          </p:nvPr>
        </p:nvSpPr>
        <p:spPr>
          <a:xfrm>
            <a:off x="1682125" y="239075"/>
            <a:ext cx="5856000" cy="5010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lang="en" sz="2500"/>
              <a:t>A blend for fatigue </a:t>
            </a:r>
            <a:endParaRPr sz="1100"/>
          </a:p>
        </p:txBody>
      </p:sp>
      <p:sp>
        <p:nvSpPr>
          <p:cNvPr id="1304" name="Google Shape;1304;p53"/>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rgbClr val="4F4B4D"/>
                </a:solidFill>
                <a:latin typeface="Lato"/>
                <a:ea typeface="Lato"/>
                <a:cs typeface="Lato"/>
                <a:sym typeface="Lato"/>
              </a:rPr>
              <a:t>Saturday Club</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rgbClr val="4F4B4D"/>
                </a:solidFill>
                <a:latin typeface="Lato"/>
                <a:ea typeface="Lato"/>
                <a:cs typeface="Lato"/>
                <a:sym typeface="Lato"/>
              </a:rPr>
              <a:t>January 2025</a:t>
            </a:r>
            <a:endParaRPr b="0" i="0" sz="600" u="none" cap="none" strike="noStrike">
              <a:solidFill>
                <a:schemeClr val="dk1"/>
              </a:solidFill>
              <a:latin typeface="Lato Black"/>
              <a:ea typeface="Lato Black"/>
              <a:cs typeface="Lato Black"/>
              <a:sym typeface="Lato Black"/>
            </a:endParaRPr>
          </a:p>
        </p:txBody>
      </p:sp>
      <p:sp>
        <p:nvSpPr>
          <p:cNvPr id="1305" name="Google Shape;1305;p53"/>
          <p:cNvSpPr txBox="1"/>
          <p:nvPr/>
        </p:nvSpPr>
        <p:spPr>
          <a:xfrm>
            <a:off x="1618373" y="822814"/>
            <a:ext cx="5856000" cy="3582900"/>
          </a:xfrm>
          <a:prstGeom prst="rect">
            <a:avLst/>
          </a:prstGeom>
          <a:noFill/>
          <a:ln>
            <a:noFill/>
          </a:ln>
        </p:spPr>
        <p:txBody>
          <a:bodyPr anchorCtr="0" anchor="t" bIns="36400" lIns="72850" spcFirstLastPara="1" rIns="72850" wrap="square" tIns="36400">
            <a:spAutoFit/>
          </a:bodyPr>
          <a:lstStyle/>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rgbClr val="000000"/>
                </a:solidFill>
                <a:latin typeface="Lato"/>
                <a:ea typeface="Lato"/>
                <a:cs typeface="Lato"/>
                <a:sym typeface="Lato"/>
              </a:rPr>
              <a:t>I would suggest that for fatigue perhaps using the oils in a bubble bath (to 10 mls of unperfumed foam bath add a total of 4-7 drops of essential oils) or add 3-4 drops of essential oils to a diffuse</a:t>
            </a:r>
            <a:r>
              <a:rPr lang="en" sz="1900">
                <a:latin typeface="Lato"/>
                <a:ea typeface="Lato"/>
                <a:cs typeface="Lato"/>
                <a:sym typeface="Lato"/>
              </a:rPr>
              <a:t>r.</a:t>
            </a:r>
            <a:endParaRPr b="0" i="0" sz="19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900"/>
              <a:buFont typeface="Arial"/>
              <a:buNone/>
            </a:pPr>
            <a:r>
              <a:t/>
            </a:r>
            <a:endParaRPr sz="1900">
              <a:latin typeface="Lato"/>
              <a:ea typeface="Lato"/>
              <a:cs typeface="Lato"/>
              <a:sym typeface="Lato"/>
            </a:endParaRPr>
          </a:p>
          <a:p>
            <a:pPr indent="0" lvl="0" marL="0" marR="0" rtl="0" algn="l">
              <a:lnSpc>
                <a:spcPct val="100000"/>
              </a:lnSpc>
              <a:spcBef>
                <a:spcPts val="0"/>
              </a:spcBef>
              <a:spcAft>
                <a:spcPts val="0"/>
              </a:spcAft>
              <a:buClr>
                <a:srgbClr val="000000"/>
              </a:buClr>
              <a:buSzPts val="1900"/>
              <a:buFont typeface="Arial"/>
              <a:buNone/>
            </a:pPr>
            <a:r>
              <a:rPr b="1" lang="en" sz="1900">
                <a:latin typeface="Lato"/>
                <a:ea typeface="Lato"/>
                <a:cs typeface="Lato"/>
                <a:sym typeface="Lato"/>
              </a:rPr>
              <a:t>Black Spruce</a:t>
            </a:r>
            <a:r>
              <a:rPr lang="en" sz="1900">
                <a:latin typeface="Lato"/>
                <a:ea typeface="Lato"/>
                <a:cs typeface="Lato"/>
                <a:sym typeface="Lato"/>
              </a:rPr>
              <a:t> - equivalent to several cups of coffee!</a:t>
            </a:r>
            <a:endParaRPr sz="1900">
              <a:latin typeface="Lato"/>
              <a:ea typeface="Lato"/>
              <a:cs typeface="Lato"/>
              <a:sym typeface="Lato"/>
            </a:endParaRPr>
          </a:p>
          <a:p>
            <a:pPr indent="0" lvl="0" marL="0" marR="0" rtl="0" algn="l">
              <a:lnSpc>
                <a:spcPct val="100000"/>
              </a:lnSpc>
              <a:spcBef>
                <a:spcPts val="0"/>
              </a:spcBef>
              <a:spcAft>
                <a:spcPts val="0"/>
              </a:spcAft>
              <a:buClr>
                <a:srgbClr val="000000"/>
              </a:buClr>
              <a:buSzPts val="1900"/>
              <a:buFont typeface="Arial"/>
              <a:buNone/>
            </a:pPr>
            <a:r>
              <a:rPr b="1" lang="en" sz="1900">
                <a:latin typeface="Lato"/>
                <a:ea typeface="Lato"/>
                <a:cs typeface="Lato"/>
                <a:sym typeface="Lato"/>
              </a:rPr>
              <a:t>May chang</a:t>
            </a:r>
            <a:r>
              <a:rPr lang="en" sz="1900">
                <a:latin typeface="Lato"/>
                <a:ea typeface="Lato"/>
                <a:cs typeface="Lato"/>
                <a:sym typeface="Lato"/>
              </a:rPr>
              <a:t> - helps give clarity</a:t>
            </a:r>
            <a:endParaRPr sz="1900">
              <a:latin typeface="Lato"/>
              <a:ea typeface="Lato"/>
              <a:cs typeface="Lato"/>
              <a:sym typeface="Lato"/>
            </a:endParaRPr>
          </a:p>
          <a:p>
            <a:pPr indent="0" lvl="0" marL="0" marR="0" rtl="0" algn="l">
              <a:lnSpc>
                <a:spcPct val="100000"/>
              </a:lnSpc>
              <a:spcBef>
                <a:spcPts val="0"/>
              </a:spcBef>
              <a:spcAft>
                <a:spcPts val="0"/>
              </a:spcAft>
              <a:buClr>
                <a:srgbClr val="000000"/>
              </a:buClr>
              <a:buSzPts val="1900"/>
              <a:buFont typeface="Arial"/>
              <a:buNone/>
            </a:pPr>
            <a:r>
              <a:rPr b="1" lang="en" sz="1900">
                <a:latin typeface="Lato"/>
                <a:ea typeface="Lato"/>
                <a:cs typeface="Lato"/>
                <a:sym typeface="Lato"/>
              </a:rPr>
              <a:t>Pine</a:t>
            </a:r>
            <a:r>
              <a:rPr lang="en" sz="1900">
                <a:latin typeface="Lato"/>
                <a:ea typeface="Lato"/>
                <a:cs typeface="Lato"/>
                <a:sym typeface="Lato"/>
              </a:rPr>
              <a:t> - adrenal support</a:t>
            </a:r>
            <a:endParaRPr b="0" i="0" sz="19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rgbClr val="000000"/>
                </a:solidFill>
                <a:latin typeface="Lato"/>
                <a:ea typeface="Lato"/>
                <a:cs typeface="Lato"/>
                <a:sym typeface="Lato"/>
              </a:rPr>
              <a:t> </a:t>
            </a:r>
            <a:endParaRPr b="0" i="0" sz="19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rgbClr val="000000"/>
                </a:solidFill>
                <a:latin typeface="Lato"/>
                <a:ea typeface="Lato"/>
                <a:cs typeface="Lato"/>
                <a:sym typeface="Lato"/>
              </a:rPr>
              <a:t>Don’t forget energising oils such as rosemary, peppermint, black pepper and ginger.  They can be added to a nasal inhaler and sniffed during the day.</a:t>
            </a:r>
            <a:endParaRPr b="0" i="0" sz="1900" u="none" cap="none" strike="noStrike">
              <a:solidFill>
                <a:srgbClr val="000000"/>
              </a:solidFill>
              <a:latin typeface="Lato"/>
              <a:ea typeface="Lato"/>
              <a:cs typeface="Lato"/>
              <a:sym typeface="Lato"/>
            </a:endParaRPr>
          </a:p>
        </p:txBody>
      </p:sp>
      <p:pic>
        <p:nvPicPr>
          <p:cNvPr id="1306" name="Google Shape;1306;p53"/>
          <p:cNvPicPr preferRelativeResize="0"/>
          <p:nvPr/>
        </p:nvPicPr>
        <p:blipFill rotWithShape="1">
          <a:blip r:embed="rId5">
            <a:alphaModFix/>
          </a:blip>
          <a:srcRect b="0" l="40104" r="40104" t="0"/>
          <a:stretch/>
        </p:blipFill>
        <p:spPr>
          <a:xfrm>
            <a:off x="7602093" y="-76200"/>
            <a:ext cx="1541908" cy="51435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0" name="Shape 1310"/>
        <p:cNvGrpSpPr/>
        <p:nvPr/>
      </p:nvGrpSpPr>
      <p:grpSpPr>
        <a:xfrm>
          <a:off x="0" y="0"/>
          <a:ext cx="0" cy="0"/>
          <a:chOff x="0" y="0"/>
          <a:chExt cx="0" cy="0"/>
        </a:xfrm>
      </p:grpSpPr>
      <p:sp>
        <p:nvSpPr>
          <p:cNvPr id="1311" name="Google Shape;1311;p54"/>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312" name="Google Shape;1312;p54"/>
          <p:cNvSpPr/>
          <p:nvPr/>
        </p:nvSpPr>
        <p:spPr>
          <a:xfrm>
            <a:off x="7600895"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13" name="Google Shape;1313;p54"/>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14" name="Google Shape;1314;p54"/>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15" name="Google Shape;1315;p54"/>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16" name="Google Shape;1316;p54"/>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17" name="Google Shape;1317;p54"/>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18" name="Google Shape;1318;p54"/>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19" name="Google Shape;1319;p54"/>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20" name="Google Shape;1320;p54"/>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21" name="Google Shape;1321;p54"/>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22" name="Google Shape;1322;p54"/>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23" name="Google Shape;1323;p54"/>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24" name="Google Shape;1324;p54"/>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25" name="Google Shape;1325;p54"/>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26" name="Google Shape;1326;p54"/>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27" name="Google Shape;1327;p54"/>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28" name="Google Shape;1328;p54"/>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29" name="Google Shape;1329;p54"/>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30" name="Google Shape;1330;p54"/>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31" name="Google Shape;1331;p54"/>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32" name="Google Shape;1332;p54"/>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33" name="Google Shape;1333;p54"/>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34" name="Google Shape;1334;p54"/>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35" name="Google Shape;1335;p54"/>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36" name="Google Shape;1336;p54"/>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37" name="Google Shape;1337;p54"/>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38" name="Google Shape;1338;p54"/>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39" name="Google Shape;1339;p54"/>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40" name="Google Shape;1340;p54"/>
          <p:cNvSpPr txBox="1"/>
          <p:nvPr>
            <p:ph type="title"/>
          </p:nvPr>
        </p:nvSpPr>
        <p:spPr>
          <a:xfrm>
            <a:off x="1726325" y="292605"/>
            <a:ext cx="5787600" cy="7620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lang="en" sz="2500"/>
              <a:t>Lave</a:t>
            </a:r>
            <a:r>
              <a:rPr lang="en" sz="2500"/>
              <a:t>nder</a:t>
            </a:r>
            <a:endParaRPr sz="2500"/>
          </a:p>
          <a:p>
            <a:pPr indent="0" lvl="0" marL="12700" rtl="0" algn="l">
              <a:lnSpc>
                <a:spcPct val="100000"/>
              </a:lnSpc>
              <a:spcBef>
                <a:spcPts val="0"/>
              </a:spcBef>
              <a:spcAft>
                <a:spcPts val="0"/>
              </a:spcAft>
              <a:buSzPts val="1100"/>
              <a:buNone/>
            </a:pPr>
            <a:r>
              <a:rPr b="0" i="1" lang="en" sz="1900"/>
              <a:t>(Lavandula angustifolia</a:t>
            </a:r>
            <a:r>
              <a:rPr b="0" i="1" lang="en" sz="1900"/>
              <a:t>)</a:t>
            </a:r>
            <a:br>
              <a:rPr b="0" i="1" lang="en" sz="1900"/>
            </a:br>
            <a:endParaRPr b="0" i="1" sz="2500"/>
          </a:p>
        </p:txBody>
      </p:sp>
      <p:sp>
        <p:nvSpPr>
          <p:cNvPr id="1341" name="Google Shape;1341;p54"/>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lt1"/>
                </a:solidFill>
                <a:latin typeface="Lato"/>
                <a:ea typeface="Lato"/>
                <a:cs typeface="Lato"/>
                <a:sym typeface="Lato"/>
              </a:rPr>
              <a:t>Saturday Club</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lt1"/>
                </a:solidFill>
                <a:latin typeface="Lato"/>
                <a:ea typeface="Lato"/>
                <a:cs typeface="Lato"/>
                <a:sym typeface="Lato"/>
              </a:rPr>
              <a:t>January</a:t>
            </a:r>
            <a:r>
              <a:rPr b="1" i="0" lang="en" sz="600" u="none" cap="none" strike="noStrike">
                <a:solidFill>
                  <a:schemeClr val="lt1"/>
                </a:solidFill>
                <a:latin typeface="Lato"/>
                <a:ea typeface="Lato"/>
                <a:cs typeface="Lato"/>
                <a:sym typeface="Lato"/>
              </a:rPr>
              <a:t>  </a:t>
            </a:r>
            <a:r>
              <a:rPr b="1" lang="en" sz="600">
                <a:solidFill>
                  <a:schemeClr val="lt1"/>
                </a:solidFill>
                <a:latin typeface="Lato"/>
                <a:ea typeface="Lato"/>
                <a:cs typeface="Lato"/>
                <a:sym typeface="Lato"/>
              </a:rPr>
              <a:t>2025</a:t>
            </a:r>
            <a:endParaRPr b="0" i="0" sz="600" u="none" cap="none" strike="noStrike">
              <a:solidFill>
                <a:schemeClr val="lt1"/>
              </a:solidFill>
              <a:latin typeface="Lato Black"/>
              <a:ea typeface="Lato Black"/>
              <a:cs typeface="Lato Black"/>
              <a:sym typeface="Lato Black"/>
            </a:endParaRPr>
          </a:p>
        </p:txBody>
      </p:sp>
      <p:sp>
        <p:nvSpPr>
          <p:cNvPr id="1342" name="Google Shape;1342;p54"/>
          <p:cNvSpPr txBox="1"/>
          <p:nvPr/>
        </p:nvSpPr>
        <p:spPr>
          <a:xfrm>
            <a:off x="1719825" y="1054699"/>
            <a:ext cx="5703300" cy="37368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Lavender contains linalyl acetate and linalool, which stimulate the parasympathetic nerves resulting in better sleep and lessened muscular fatigue,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Alpha-pinene and alpha-terpineol, and 1,8-cineole found in Lavender have demonstrated the ability to lower the production of pro-inflammatory </a:t>
            </a:r>
            <a:r>
              <a:rPr lang="en" sz="1700">
                <a:latin typeface="Lato"/>
                <a:ea typeface="Lato"/>
                <a:cs typeface="Lato"/>
                <a:sym typeface="Lato"/>
              </a:rPr>
              <a:t>compounds</a:t>
            </a:r>
            <a:r>
              <a:rPr lang="en" sz="1700">
                <a:latin typeface="Lato"/>
                <a:ea typeface="Lato"/>
                <a:cs typeface="Lato"/>
                <a:sym typeface="Lato"/>
              </a:rPr>
              <a:t>.</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In addition, </a:t>
            </a:r>
            <a:r>
              <a:rPr lang="en" sz="1700">
                <a:latin typeface="Lato"/>
                <a:ea typeface="Lato"/>
                <a:cs typeface="Lato"/>
                <a:sym typeface="Lato"/>
              </a:rPr>
              <a:t>Lavender</a:t>
            </a:r>
            <a:r>
              <a:rPr lang="en" sz="1700">
                <a:latin typeface="Lato"/>
                <a:ea typeface="Lato"/>
                <a:cs typeface="Lato"/>
                <a:sym typeface="Lato"/>
              </a:rPr>
              <a:t> has similar actions to Diazepam as it promotes the release of GABA, a neurotransmitter which produces a calming effect and helps anxiety, stress and fear.</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7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latin typeface="Lato"/>
                <a:ea typeface="Lato"/>
                <a:cs typeface="Lato"/>
                <a:sym typeface="Lato"/>
              </a:rPr>
              <a:t>Several books recommend this oil for respiratory conditions and it is said to enable easier breathing.</a:t>
            </a:r>
            <a:endParaRPr sz="1700">
              <a:latin typeface="Lato"/>
              <a:ea typeface="Lato"/>
              <a:cs typeface="Lato"/>
              <a:sym typeface="Lato"/>
            </a:endParaRPr>
          </a:p>
        </p:txBody>
      </p:sp>
      <p:pic>
        <p:nvPicPr>
          <p:cNvPr id="1343" name="Google Shape;1343;p54"/>
          <p:cNvPicPr preferRelativeResize="0"/>
          <p:nvPr/>
        </p:nvPicPr>
        <p:blipFill rotWithShape="1">
          <a:blip r:embed="rId5">
            <a:alphaModFix/>
          </a:blip>
          <a:srcRect b="0" l="26223" r="26227" t="0"/>
          <a:stretch/>
        </p:blipFill>
        <p:spPr>
          <a:xfrm>
            <a:off x="7513925" y="0"/>
            <a:ext cx="1630076" cy="51435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sp>
        <p:nvSpPr>
          <p:cNvPr id="1350" name="Google Shape;1350;p55"/>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351" name="Google Shape;1351;p55"/>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52" name="Google Shape;1352;p55"/>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53" name="Google Shape;1353;p55"/>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54" name="Google Shape;1354;p55"/>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55" name="Google Shape;1355;p55"/>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56" name="Google Shape;1356;p55"/>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57" name="Google Shape;1357;p55"/>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58" name="Google Shape;1358;p55"/>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59" name="Google Shape;1359;p55"/>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60" name="Google Shape;1360;p55"/>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61" name="Google Shape;1361;p55"/>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62" name="Google Shape;1362;p55"/>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63" name="Google Shape;1363;p55"/>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64" name="Google Shape;1364;p55"/>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65" name="Google Shape;1365;p55"/>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66" name="Google Shape;1366;p55"/>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67" name="Google Shape;1367;p55"/>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68" name="Google Shape;1368;p55"/>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69" name="Google Shape;1369;p55"/>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70" name="Google Shape;1370;p55"/>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71" name="Google Shape;1371;p55"/>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72" name="Google Shape;1372;p55"/>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73" name="Google Shape;1373;p55"/>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74" name="Google Shape;1374;p55"/>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75" name="Google Shape;1375;p55"/>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76" name="Google Shape;1376;p55"/>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77" name="Google Shape;1377;p55"/>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78" name="Google Shape;1378;p55"/>
          <p:cNvSpPr txBox="1"/>
          <p:nvPr>
            <p:ph type="title"/>
          </p:nvPr>
        </p:nvSpPr>
        <p:spPr>
          <a:xfrm>
            <a:off x="1750525" y="239078"/>
            <a:ext cx="5787600" cy="501000"/>
          </a:xfrm>
          <a:prstGeom prst="rect">
            <a:avLst/>
          </a:prstGeom>
          <a:noFill/>
          <a:ln>
            <a:noFill/>
          </a:ln>
        </p:spPr>
        <p:txBody>
          <a:bodyPr anchorCtr="0" anchor="t" bIns="0" lIns="0" spcFirstLastPara="1" rIns="0" wrap="square" tIns="10125">
            <a:noAutofit/>
          </a:bodyPr>
          <a:lstStyle/>
          <a:p>
            <a:pPr indent="0" lvl="0" marL="12700" rtl="0" algn="l">
              <a:lnSpc>
                <a:spcPct val="100000"/>
              </a:lnSpc>
              <a:spcBef>
                <a:spcPts val="0"/>
              </a:spcBef>
              <a:spcAft>
                <a:spcPts val="0"/>
              </a:spcAft>
              <a:buSzPts val="1100"/>
              <a:buNone/>
            </a:pPr>
            <a:r>
              <a:rPr lang="en" sz="2500"/>
              <a:t>Recommended books</a:t>
            </a:r>
            <a:endParaRPr sz="1100"/>
          </a:p>
        </p:txBody>
      </p:sp>
      <p:sp>
        <p:nvSpPr>
          <p:cNvPr id="1379" name="Google Shape;1379;p55"/>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rgbClr val="4F4B4D"/>
                </a:solidFill>
                <a:latin typeface="Lato"/>
                <a:ea typeface="Lato"/>
                <a:cs typeface="Lato"/>
                <a:sym typeface="Lato"/>
              </a:rPr>
              <a:t>Saturday Club</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rgbClr val="4F4B4D"/>
                </a:solidFill>
                <a:latin typeface="Lato"/>
                <a:ea typeface="Lato"/>
                <a:cs typeface="Lato"/>
                <a:sym typeface="Lato"/>
              </a:rPr>
              <a:t>January</a:t>
            </a:r>
            <a:r>
              <a:rPr b="1" i="0" lang="en" sz="600" u="none" cap="none" strike="noStrike">
                <a:solidFill>
                  <a:srgbClr val="4F4B4D"/>
                </a:solidFill>
                <a:latin typeface="Lato"/>
                <a:ea typeface="Lato"/>
                <a:cs typeface="Lato"/>
                <a:sym typeface="Lato"/>
              </a:rPr>
              <a:t>  </a:t>
            </a:r>
            <a:r>
              <a:rPr b="1" lang="en" sz="600">
                <a:solidFill>
                  <a:srgbClr val="4F4B4D"/>
                </a:solidFill>
                <a:latin typeface="Lato"/>
                <a:ea typeface="Lato"/>
                <a:cs typeface="Lato"/>
                <a:sym typeface="Lato"/>
              </a:rPr>
              <a:t>2025</a:t>
            </a:r>
            <a:endParaRPr b="0" i="0" sz="600" u="none" cap="none" strike="noStrike">
              <a:solidFill>
                <a:schemeClr val="dk1"/>
              </a:solidFill>
              <a:latin typeface="Lato Black"/>
              <a:ea typeface="Lato Black"/>
              <a:cs typeface="Lato Black"/>
              <a:sym typeface="Lato Black"/>
            </a:endParaRPr>
          </a:p>
        </p:txBody>
      </p:sp>
      <p:sp>
        <p:nvSpPr>
          <p:cNvPr id="1380" name="Google Shape;1380;p55"/>
          <p:cNvSpPr txBox="1"/>
          <p:nvPr/>
        </p:nvSpPr>
        <p:spPr>
          <a:xfrm>
            <a:off x="1613150" y="850451"/>
            <a:ext cx="5856000" cy="4229400"/>
          </a:xfrm>
          <a:prstGeom prst="rect">
            <a:avLst/>
          </a:prstGeom>
          <a:noFill/>
          <a:ln>
            <a:noFill/>
          </a:ln>
        </p:spPr>
        <p:txBody>
          <a:bodyPr anchorCtr="0" anchor="t" bIns="36400" lIns="72850" spcFirstLastPara="1" rIns="72850" wrap="square" tIns="36400">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Lato"/>
                <a:ea typeface="Lato"/>
                <a:cs typeface="Lato"/>
                <a:sym typeface="Lato"/>
              </a:rPr>
              <a:t>Peter Holmes</a:t>
            </a:r>
            <a:r>
              <a:rPr b="0" i="0" lang="en" sz="1800" u="none" cap="none" strike="noStrike">
                <a:solidFill>
                  <a:srgbClr val="000000"/>
                </a:solidFill>
                <a:latin typeface="Lato"/>
                <a:ea typeface="Lato"/>
                <a:cs typeface="Lato"/>
                <a:sym typeface="Lato"/>
              </a:rPr>
              <a:t> - Aromatica: A Clinical Guide to Essential Oil Therapeutics. Principles and Profiles vols 1 and 2</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sz="1800">
              <a:latin typeface="Lato"/>
              <a:ea typeface="Lato"/>
              <a:cs typeface="Lato"/>
              <a:sym typeface="Lato"/>
            </a:endParaRPr>
          </a:p>
          <a:p>
            <a:pPr indent="0" lvl="0" marL="0" rtl="0" algn="l">
              <a:spcBef>
                <a:spcPts val="0"/>
              </a:spcBef>
              <a:spcAft>
                <a:spcPts val="0"/>
              </a:spcAft>
              <a:buClr>
                <a:schemeClr val="dk1"/>
              </a:buClr>
              <a:buSzPts val="1100"/>
              <a:buFont typeface="Arial"/>
              <a:buNone/>
            </a:pPr>
            <a:r>
              <a:rPr b="1" lang="en" sz="1800">
                <a:latin typeface="Lato"/>
                <a:ea typeface="Lato"/>
                <a:cs typeface="Lato"/>
                <a:sym typeface="Lato"/>
              </a:rPr>
              <a:t>Salvatore Battaglia - </a:t>
            </a:r>
            <a:r>
              <a:rPr lang="en" sz="1800">
                <a:latin typeface="Lato"/>
                <a:ea typeface="Lato"/>
                <a:cs typeface="Lato"/>
                <a:sym typeface="Lato"/>
              </a:rPr>
              <a:t>The Complete Guide to Aromatherapy</a:t>
            </a:r>
            <a:endParaRPr sz="18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800">
              <a:latin typeface="Lato"/>
              <a:ea typeface="Lato"/>
              <a:cs typeface="Lato"/>
              <a:sym typeface="Lato"/>
            </a:endParaRPr>
          </a:p>
          <a:p>
            <a:pPr indent="0" lvl="0" marL="0" rtl="0" algn="l">
              <a:spcBef>
                <a:spcPts val="0"/>
              </a:spcBef>
              <a:spcAft>
                <a:spcPts val="0"/>
              </a:spcAft>
              <a:buClr>
                <a:schemeClr val="dk1"/>
              </a:buClr>
              <a:buSzPts val="1800"/>
              <a:buFont typeface="Arial"/>
              <a:buNone/>
            </a:pPr>
            <a:r>
              <a:rPr b="1" lang="en" sz="1800">
                <a:solidFill>
                  <a:schemeClr val="dk1"/>
                </a:solidFill>
                <a:latin typeface="Lato"/>
                <a:ea typeface="Lato"/>
                <a:cs typeface="Lato"/>
                <a:sym typeface="Lato"/>
              </a:rPr>
              <a:t>Patricia Davis </a:t>
            </a:r>
            <a:r>
              <a:rPr lang="en" sz="1800">
                <a:solidFill>
                  <a:schemeClr val="dk1"/>
                </a:solidFill>
                <a:latin typeface="Lato"/>
                <a:ea typeface="Lato"/>
                <a:cs typeface="Lato"/>
                <a:sym typeface="Lato"/>
              </a:rPr>
              <a:t>- Aromatherapy An A-Z</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800"/>
              <a:buFont typeface="Arial"/>
              <a:buNone/>
            </a:pPr>
            <a:r>
              <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800"/>
              <a:buFont typeface="Arial"/>
              <a:buNone/>
            </a:pPr>
            <a:r>
              <a:rPr b="1" lang="en" sz="1800">
                <a:solidFill>
                  <a:schemeClr val="dk1"/>
                </a:solidFill>
                <a:latin typeface="Lato"/>
                <a:ea typeface="Lato"/>
                <a:cs typeface="Lato"/>
                <a:sym typeface="Lato"/>
              </a:rPr>
              <a:t>Fischer - Rizzi </a:t>
            </a:r>
            <a:r>
              <a:rPr lang="en" sz="1800">
                <a:solidFill>
                  <a:schemeClr val="dk1"/>
                </a:solidFill>
                <a:latin typeface="Lato"/>
                <a:ea typeface="Lato"/>
                <a:cs typeface="Lato"/>
                <a:sym typeface="Lato"/>
              </a:rPr>
              <a:t>- Complete Aromatherapy Handbook</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800"/>
              <a:buFont typeface="Arial"/>
              <a:buNone/>
            </a:pPr>
            <a:r>
              <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The possible role of plant derived essential oils against fatigue in post-acute sequelae COVID-19: a literature review based on evidence of essential oils on fatigue</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October 2023, Journal Kedokteran Syiah Kuala 23(2):329-335</a:t>
            </a:r>
            <a:endParaRPr b="0" i="0" sz="1800" u="none" cap="none" strike="noStrike">
              <a:solidFill>
                <a:srgbClr val="000000"/>
              </a:solidFill>
              <a:latin typeface="Lato"/>
              <a:ea typeface="Lato"/>
              <a:cs typeface="Lato"/>
              <a:sym typeface="Lato"/>
            </a:endParaRPr>
          </a:p>
        </p:txBody>
      </p:sp>
      <p:pic>
        <p:nvPicPr>
          <p:cNvPr id="1381" name="Google Shape;1381;p55"/>
          <p:cNvPicPr preferRelativeResize="0"/>
          <p:nvPr/>
        </p:nvPicPr>
        <p:blipFill rotWithShape="1">
          <a:blip r:embed="rId5">
            <a:alphaModFix/>
          </a:blip>
          <a:srcRect b="0" l="38784" r="38781" t="0"/>
          <a:stretch/>
        </p:blipFill>
        <p:spPr>
          <a:xfrm>
            <a:off x="7540293" y="-130250"/>
            <a:ext cx="1541906" cy="51434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5" name="Shape 1385"/>
        <p:cNvGrpSpPr/>
        <p:nvPr/>
      </p:nvGrpSpPr>
      <p:grpSpPr>
        <a:xfrm>
          <a:off x="0" y="0"/>
          <a:ext cx="0" cy="0"/>
          <a:chOff x="0" y="0"/>
          <a:chExt cx="0" cy="0"/>
        </a:xfrm>
      </p:grpSpPr>
      <p:sp>
        <p:nvSpPr>
          <p:cNvPr id="1386" name="Google Shape;1386;p56"/>
          <p:cNvSpPr/>
          <p:nvPr/>
        </p:nvSpPr>
        <p:spPr>
          <a:xfrm>
            <a:off x="1541907" y="0"/>
            <a:ext cx="0" cy="5141772"/>
          </a:xfrm>
          <a:custGeom>
            <a:rect b="b" l="l" r="r" t="t"/>
            <a:pathLst>
              <a:path extrusionOk="0" h="7560309" w="120000">
                <a:moveTo>
                  <a:pt x="0" y="0"/>
                </a:moveTo>
                <a:lnTo>
                  <a:pt x="0" y="7560005"/>
                </a:lnTo>
              </a:path>
            </a:pathLst>
          </a:custGeom>
          <a:noFill/>
          <a:ln cap="flat" cmpd="sng" w="9525">
            <a:solidFill>
              <a:srgbClr val="A7A9A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87" name="Google Shape;1387;p56"/>
          <p:cNvSpPr txBox="1"/>
          <p:nvPr/>
        </p:nvSpPr>
        <p:spPr>
          <a:xfrm>
            <a:off x="1965935" y="161779"/>
            <a:ext cx="4879500" cy="1878600"/>
          </a:xfrm>
          <a:prstGeom prst="rect">
            <a:avLst/>
          </a:prstGeom>
          <a:noFill/>
          <a:ln>
            <a:noFill/>
          </a:ln>
        </p:spPr>
        <p:txBody>
          <a:bodyPr anchorCtr="0" anchor="t" bIns="0" lIns="0" spcFirstLastPara="1" rIns="0" wrap="square" tIns="66775">
            <a:sp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chemeClr val="dk1"/>
                </a:solidFill>
                <a:latin typeface="Lato"/>
                <a:ea typeface="Lato"/>
                <a:cs typeface="Lato"/>
                <a:sym typeface="Lato"/>
              </a:rPr>
              <a:t>10% off for Saturday Clubbers!</a:t>
            </a:r>
            <a:endParaRPr/>
          </a:p>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chemeClr val="dk1"/>
                </a:solidFill>
                <a:latin typeface="Lato"/>
                <a:ea typeface="Lato"/>
                <a:cs typeface="Lato"/>
                <a:sym typeface="Lato"/>
              </a:rPr>
              <a:t>Code: </a:t>
            </a:r>
            <a:endParaRPr b="0" i="0" sz="2200" u="none" cap="none" strike="noStrike">
              <a:solidFill>
                <a:srgbClr val="000000"/>
              </a:solidFill>
              <a:latin typeface="Arial"/>
              <a:ea typeface="Arial"/>
              <a:cs typeface="Arial"/>
              <a:sym typeface="Arial"/>
            </a:endParaRPr>
          </a:p>
          <a:p>
            <a:pPr indent="0" lvl="0" marL="0" marR="0" rtl="0" algn="ctr">
              <a:lnSpc>
                <a:spcPct val="100000"/>
              </a:lnSpc>
              <a:spcBef>
                <a:spcPts val="500"/>
              </a:spcBef>
              <a:spcAft>
                <a:spcPts val="0"/>
              </a:spcAft>
              <a:buClr>
                <a:srgbClr val="000000"/>
              </a:buClr>
              <a:buSzPts val="1100"/>
              <a:buFont typeface="Arial"/>
              <a:buNone/>
            </a:pPr>
            <a:r>
              <a:t/>
            </a:r>
            <a:endParaRPr b="1" i="0" sz="1100" u="none" cap="none" strike="noStrike">
              <a:solidFill>
                <a:schemeClr val="dk1"/>
              </a:solidFill>
              <a:latin typeface="Lato"/>
              <a:ea typeface="Lato"/>
              <a:cs typeface="Lato"/>
              <a:sym typeface="Lato"/>
            </a:endParaRPr>
          </a:p>
          <a:p>
            <a:pPr indent="0" lvl="0" marL="0" marR="0" rtl="0" algn="ctr">
              <a:lnSpc>
                <a:spcPct val="100000"/>
              </a:lnSpc>
              <a:spcBef>
                <a:spcPts val="500"/>
              </a:spcBef>
              <a:spcAft>
                <a:spcPts val="0"/>
              </a:spcAft>
              <a:buClr>
                <a:srgbClr val="000000"/>
              </a:buClr>
              <a:buSzPts val="1600"/>
              <a:buFont typeface="Arial"/>
              <a:buNone/>
            </a:pPr>
            <a:r>
              <a:t/>
            </a:r>
            <a:endParaRPr/>
          </a:p>
          <a:p>
            <a:pPr indent="0" lvl="0" marL="0" marR="0" rtl="0" algn="ctr">
              <a:lnSpc>
                <a:spcPct val="100000"/>
              </a:lnSpc>
              <a:spcBef>
                <a:spcPts val="500"/>
              </a:spcBef>
              <a:spcAft>
                <a:spcPts val="0"/>
              </a:spcAft>
              <a:buClr>
                <a:srgbClr val="000000"/>
              </a:buClr>
              <a:buSzPts val="1600"/>
              <a:buFont typeface="Arial"/>
              <a:buNone/>
            </a:pPr>
            <a:r>
              <a:t/>
            </a:r>
            <a:endParaRPr b="1" i="0" sz="1600" u="none" cap="none" strike="noStrike">
              <a:solidFill>
                <a:schemeClr val="dk1"/>
              </a:solidFill>
              <a:latin typeface="Lato"/>
              <a:ea typeface="Lato"/>
              <a:cs typeface="Lato"/>
              <a:sym typeface="Lato"/>
            </a:endParaRPr>
          </a:p>
          <a:p>
            <a:pPr indent="0" lvl="0" marL="0" marR="0" rtl="0" algn="ctr">
              <a:lnSpc>
                <a:spcPct val="100000"/>
              </a:lnSpc>
              <a:spcBef>
                <a:spcPts val="500"/>
              </a:spcBef>
              <a:spcAft>
                <a:spcPts val="0"/>
              </a:spcAft>
              <a:buClr>
                <a:srgbClr val="000000"/>
              </a:buClr>
              <a:buSzPts val="1600"/>
              <a:buFont typeface="Arial"/>
              <a:buNone/>
            </a:pPr>
            <a:r>
              <a:rPr b="1" i="0" lang="en" sz="1600" u="none" cap="none" strike="noStrike">
                <a:solidFill>
                  <a:schemeClr val="dk1"/>
                </a:solidFill>
                <a:latin typeface="Lato"/>
                <a:ea typeface="Lato"/>
                <a:cs typeface="Lato"/>
                <a:sym typeface="Lato"/>
              </a:rPr>
              <a:t>Thank you For Attending! </a:t>
            </a:r>
            <a:endParaRPr b="1" i="0" sz="1600" u="none" cap="none" strike="noStrike">
              <a:solidFill>
                <a:schemeClr val="dk1"/>
              </a:solidFill>
              <a:latin typeface="Lato"/>
              <a:ea typeface="Lato"/>
              <a:cs typeface="Lato"/>
              <a:sym typeface="Lato"/>
            </a:endParaRPr>
          </a:p>
        </p:txBody>
      </p:sp>
      <p:pic>
        <p:nvPicPr>
          <p:cNvPr id="1388" name="Google Shape;1388;p56"/>
          <p:cNvPicPr preferRelativeResize="0"/>
          <p:nvPr/>
        </p:nvPicPr>
        <p:blipFill rotWithShape="1">
          <a:blip r:embed="rId3">
            <a:alphaModFix/>
          </a:blip>
          <a:srcRect b="0" l="0" r="0" t="0"/>
          <a:stretch/>
        </p:blipFill>
        <p:spPr>
          <a:xfrm>
            <a:off x="-27150" y="3452753"/>
            <a:ext cx="1710182" cy="1710182"/>
          </a:xfrm>
          <a:prstGeom prst="rect">
            <a:avLst/>
          </a:prstGeom>
          <a:noFill/>
          <a:ln>
            <a:noFill/>
          </a:ln>
        </p:spPr>
      </p:pic>
      <p:pic>
        <p:nvPicPr>
          <p:cNvPr id="1389" name="Google Shape;1389;p56"/>
          <p:cNvPicPr preferRelativeResize="0"/>
          <p:nvPr/>
        </p:nvPicPr>
        <p:blipFill rotWithShape="1">
          <a:blip r:embed="rId4">
            <a:alphaModFix/>
          </a:blip>
          <a:srcRect b="0" l="0" r="0" t="0"/>
          <a:stretch/>
        </p:blipFill>
        <p:spPr>
          <a:xfrm>
            <a:off x="-27149" y="1715803"/>
            <a:ext cx="1710181" cy="1710181"/>
          </a:xfrm>
          <a:prstGeom prst="rect">
            <a:avLst/>
          </a:prstGeom>
          <a:noFill/>
          <a:ln>
            <a:noFill/>
          </a:ln>
        </p:spPr>
      </p:pic>
      <p:pic>
        <p:nvPicPr>
          <p:cNvPr id="1390" name="Google Shape;1390;p56"/>
          <p:cNvPicPr preferRelativeResize="0"/>
          <p:nvPr/>
        </p:nvPicPr>
        <p:blipFill rotWithShape="1">
          <a:blip r:embed="rId5">
            <a:alphaModFix/>
          </a:blip>
          <a:srcRect b="0" l="0" r="0" t="0"/>
          <a:stretch/>
        </p:blipFill>
        <p:spPr>
          <a:xfrm>
            <a:off x="6994036" y="3452753"/>
            <a:ext cx="1709952" cy="1709952"/>
          </a:xfrm>
          <a:prstGeom prst="rect">
            <a:avLst/>
          </a:prstGeom>
          <a:noFill/>
          <a:ln>
            <a:noFill/>
          </a:ln>
        </p:spPr>
      </p:pic>
      <p:pic>
        <p:nvPicPr>
          <p:cNvPr id="1391" name="Google Shape;1391;p56"/>
          <p:cNvPicPr preferRelativeResize="0"/>
          <p:nvPr/>
        </p:nvPicPr>
        <p:blipFill rotWithShape="1">
          <a:blip r:embed="rId6">
            <a:alphaModFix/>
          </a:blip>
          <a:srcRect b="0" l="0" r="0" t="1136"/>
          <a:stretch/>
        </p:blipFill>
        <p:spPr>
          <a:xfrm>
            <a:off x="6993747" y="0"/>
            <a:ext cx="1710182" cy="1690748"/>
          </a:xfrm>
          <a:prstGeom prst="rect">
            <a:avLst/>
          </a:prstGeom>
          <a:noFill/>
          <a:ln>
            <a:noFill/>
          </a:ln>
        </p:spPr>
      </p:pic>
      <p:pic>
        <p:nvPicPr>
          <p:cNvPr id="1392" name="Google Shape;1392;p56"/>
          <p:cNvPicPr preferRelativeResize="0"/>
          <p:nvPr/>
        </p:nvPicPr>
        <p:blipFill rotWithShape="1">
          <a:blip r:embed="rId7">
            <a:alphaModFix/>
          </a:blip>
          <a:srcRect b="0" l="0" r="0" t="0"/>
          <a:stretch/>
        </p:blipFill>
        <p:spPr>
          <a:xfrm>
            <a:off x="6994036" y="1715803"/>
            <a:ext cx="1709952" cy="1709952"/>
          </a:xfrm>
          <a:prstGeom prst="rect">
            <a:avLst/>
          </a:prstGeom>
          <a:noFill/>
          <a:ln>
            <a:noFill/>
          </a:ln>
        </p:spPr>
      </p:pic>
      <p:pic>
        <p:nvPicPr>
          <p:cNvPr id="1393" name="Google Shape;1393;p56"/>
          <p:cNvPicPr preferRelativeResize="0"/>
          <p:nvPr/>
        </p:nvPicPr>
        <p:blipFill rotWithShape="1">
          <a:blip r:embed="rId8">
            <a:alphaModFix/>
          </a:blip>
          <a:srcRect b="0" l="0" r="0" t="1880"/>
          <a:stretch/>
        </p:blipFill>
        <p:spPr>
          <a:xfrm>
            <a:off x="-43440" y="0"/>
            <a:ext cx="1723138" cy="169074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4"/>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
        <p:nvSpPr>
          <p:cNvPr id="195" name="Google Shape;195;p24"/>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96" name="Google Shape;196;p24"/>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97" name="Google Shape;197;p24"/>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98" name="Google Shape;198;p24"/>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99" name="Google Shape;199;p24"/>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0" name="Google Shape;200;p24"/>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1" name="Google Shape;201;p24"/>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2" name="Google Shape;202;p24"/>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3" name="Google Shape;203;p24"/>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4" name="Google Shape;204;p24"/>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5" name="Google Shape;205;p24"/>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6" name="Google Shape;206;p24"/>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7" name="Google Shape;207;p24"/>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8" name="Google Shape;208;p24"/>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09" name="Google Shape;209;p24"/>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0" name="Google Shape;210;p24"/>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1" name="Google Shape;211;p24"/>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2" name="Google Shape;212;p24"/>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3" name="Google Shape;213;p24"/>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4" name="Google Shape;214;p24"/>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5" name="Google Shape;215;p24"/>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6" name="Google Shape;216;p24"/>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7" name="Google Shape;217;p24"/>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8" name="Google Shape;218;p24"/>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9" name="Google Shape;219;p24"/>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20" name="Google Shape;220;p24"/>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21" name="Google Shape;221;p24"/>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22" name="Google Shape;222;p24"/>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dk1"/>
                </a:solidFill>
                <a:latin typeface="Lato"/>
                <a:ea typeface="Lato"/>
                <a:cs typeface="Lato"/>
                <a:sym typeface="Lato"/>
              </a:rPr>
              <a:t>Saturday Club</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dk1"/>
                </a:solidFill>
                <a:latin typeface="Lato"/>
                <a:ea typeface="Lato"/>
                <a:cs typeface="Lato"/>
                <a:sym typeface="Lato"/>
              </a:rPr>
              <a:t>January</a:t>
            </a:r>
            <a:r>
              <a:rPr b="1" i="0" lang="en" sz="600" u="none" cap="none" strike="noStrike">
                <a:solidFill>
                  <a:schemeClr val="dk1"/>
                </a:solidFill>
                <a:latin typeface="Lato"/>
                <a:ea typeface="Lato"/>
                <a:cs typeface="Lato"/>
                <a:sym typeface="Lato"/>
              </a:rPr>
              <a:t>  </a:t>
            </a:r>
            <a:r>
              <a:rPr b="1" lang="en" sz="600">
                <a:solidFill>
                  <a:schemeClr val="dk1"/>
                </a:solidFill>
                <a:latin typeface="Lato"/>
                <a:ea typeface="Lato"/>
                <a:cs typeface="Lato"/>
                <a:sym typeface="Lato"/>
              </a:rPr>
              <a:t>2025</a:t>
            </a:r>
            <a:endParaRPr b="0" i="0" sz="600" u="none" cap="none" strike="noStrike">
              <a:solidFill>
                <a:schemeClr val="dk1"/>
              </a:solidFill>
              <a:latin typeface="Lato Black"/>
              <a:ea typeface="Lato Black"/>
              <a:cs typeface="Lato Black"/>
              <a:sym typeface="Lato Black"/>
            </a:endParaRPr>
          </a:p>
        </p:txBody>
      </p:sp>
      <p:sp>
        <p:nvSpPr>
          <p:cNvPr id="223" name="Google Shape;223;p24"/>
          <p:cNvSpPr txBox="1"/>
          <p:nvPr/>
        </p:nvSpPr>
        <p:spPr>
          <a:xfrm>
            <a:off x="1644025" y="1061575"/>
            <a:ext cx="5856000" cy="3983100"/>
          </a:xfrm>
          <a:prstGeom prst="rect">
            <a:avLst/>
          </a:prstGeom>
          <a:noFill/>
          <a:ln>
            <a:noFill/>
          </a:ln>
        </p:spPr>
        <p:txBody>
          <a:bodyPr anchorCtr="0" anchor="t" bIns="36400" lIns="72850" spcFirstLastPara="1" rIns="72850" wrap="square" tIns="36400">
            <a:spAutoFit/>
          </a:bodyPr>
          <a:lstStyle/>
          <a:p>
            <a:pPr indent="-355600" lvl="0" marL="457200" rtl="0" algn="l">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Loss of smell</a:t>
            </a:r>
            <a:endParaRPr sz="2000">
              <a:solidFill>
                <a:schemeClr val="dk1"/>
              </a:solidFill>
              <a:latin typeface="Lato"/>
              <a:ea typeface="Lato"/>
              <a:cs typeface="Lato"/>
              <a:sym typeface="Lato"/>
            </a:endParaRPr>
          </a:p>
          <a:p>
            <a:pPr indent="-355600" lvl="0" marL="457200" rtl="0" algn="l">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Chest pain or tightness</a:t>
            </a:r>
            <a:endParaRPr sz="2000">
              <a:solidFill>
                <a:schemeClr val="dk1"/>
              </a:solidFill>
              <a:latin typeface="Lato"/>
              <a:ea typeface="Lato"/>
              <a:cs typeface="Lato"/>
              <a:sym typeface="Lato"/>
            </a:endParaRPr>
          </a:p>
          <a:p>
            <a:pPr indent="-355600" lvl="0" marL="457200" rtl="0" algn="l">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Difficulty sleeping (insomnia)</a:t>
            </a:r>
            <a:endParaRPr sz="2000">
              <a:solidFill>
                <a:schemeClr val="dk1"/>
              </a:solidFill>
              <a:latin typeface="Lato"/>
              <a:ea typeface="Lato"/>
              <a:cs typeface="Lato"/>
              <a:sym typeface="Lato"/>
            </a:endParaRPr>
          </a:p>
          <a:p>
            <a:pPr indent="-355600" lvl="0" marL="457200" rtl="0" algn="l">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Pins and needles</a:t>
            </a:r>
            <a:endParaRPr sz="2000">
              <a:solidFill>
                <a:schemeClr val="dk1"/>
              </a:solidFill>
              <a:latin typeface="Lato"/>
              <a:ea typeface="Lato"/>
              <a:cs typeface="Lato"/>
              <a:sym typeface="Lato"/>
            </a:endParaRPr>
          </a:p>
          <a:p>
            <a:pPr indent="-355600" lvl="0" marL="457200" rtl="0" algn="l">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Depression and anxiety</a:t>
            </a:r>
            <a:endParaRPr sz="2000">
              <a:solidFill>
                <a:schemeClr val="dk1"/>
              </a:solidFill>
              <a:latin typeface="Lato"/>
              <a:ea typeface="Lato"/>
              <a:cs typeface="Lato"/>
              <a:sym typeface="Lato"/>
            </a:endParaRPr>
          </a:p>
          <a:p>
            <a:pPr indent="-355600" lvl="0" marL="457200" rtl="0" algn="l">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Tinnitus, earaches</a:t>
            </a:r>
            <a:endParaRPr sz="2000">
              <a:solidFill>
                <a:schemeClr val="dk1"/>
              </a:solidFill>
              <a:latin typeface="Lato"/>
              <a:ea typeface="Lato"/>
              <a:cs typeface="Lato"/>
              <a:sym typeface="Lato"/>
            </a:endParaRPr>
          </a:p>
          <a:p>
            <a:pPr indent="-355600" lvl="0" marL="457200" rtl="0" algn="l">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Feeling sick, diarrhoea, stomach aches, loss of appetite</a:t>
            </a:r>
            <a:endParaRPr sz="2000">
              <a:solidFill>
                <a:schemeClr val="dk1"/>
              </a:solidFill>
              <a:latin typeface="Lato"/>
              <a:ea typeface="Lato"/>
              <a:cs typeface="Lato"/>
              <a:sym typeface="Lato"/>
            </a:endParaRPr>
          </a:p>
          <a:p>
            <a:pPr indent="-355600" lvl="0" marL="457200" rtl="0" algn="l">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Cough, headaches, sore throat</a:t>
            </a:r>
            <a:endParaRPr sz="2000">
              <a:solidFill>
                <a:schemeClr val="dk1"/>
              </a:solidFill>
              <a:latin typeface="Lato"/>
              <a:ea typeface="Lato"/>
              <a:cs typeface="Lato"/>
              <a:sym typeface="Lato"/>
            </a:endParaRPr>
          </a:p>
          <a:p>
            <a:pPr indent="-355600" lvl="0" marL="457200" rtl="0" algn="l">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Rashes</a:t>
            </a:r>
            <a:endParaRPr sz="2000">
              <a:solidFill>
                <a:schemeClr val="dk1"/>
              </a:solidFill>
              <a:latin typeface="Lato"/>
              <a:ea typeface="Lato"/>
              <a:cs typeface="Lato"/>
              <a:sym typeface="Lato"/>
            </a:endParaRPr>
          </a:p>
          <a:p>
            <a:pPr indent="0" lvl="0" marL="457200" rtl="0" algn="l">
              <a:spcBef>
                <a:spcPts val="0"/>
              </a:spcBef>
              <a:spcAft>
                <a:spcPts val="0"/>
              </a:spcAft>
              <a:buNone/>
            </a:pPr>
            <a:r>
              <a:t/>
            </a:r>
            <a:endParaRPr sz="20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solidFill>
                  <a:schemeClr val="dk1"/>
                </a:solidFill>
                <a:latin typeface="Lato"/>
                <a:ea typeface="Lato"/>
                <a:cs typeface="Lato"/>
                <a:sym typeface="Lato"/>
              </a:rPr>
              <a:t>(NHS website)</a:t>
            </a:r>
            <a:endParaRPr sz="1700">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00"/>
              <a:buFont typeface="Arial"/>
              <a:buNone/>
            </a:pPr>
            <a:r>
              <a:t/>
            </a:r>
            <a:endParaRPr sz="1700">
              <a:solidFill>
                <a:schemeClr val="dk1"/>
              </a:solidFill>
              <a:latin typeface="Lato"/>
              <a:ea typeface="Lato"/>
              <a:cs typeface="Lato"/>
              <a:sym typeface="Lato"/>
            </a:endParaRPr>
          </a:p>
        </p:txBody>
      </p:sp>
      <p:sp>
        <p:nvSpPr>
          <p:cNvPr id="224" name="Google Shape;224;p24"/>
          <p:cNvSpPr txBox="1"/>
          <p:nvPr/>
        </p:nvSpPr>
        <p:spPr>
          <a:xfrm>
            <a:off x="1720125" y="203200"/>
            <a:ext cx="5856000" cy="563700"/>
          </a:xfrm>
          <a:prstGeom prst="rect">
            <a:avLst/>
          </a:prstGeom>
          <a:noFill/>
          <a:ln>
            <a:noFill/>
          </a:ln>
        </p:spPr>
        <p:txBody>
          <a:bodyPr anchorCtr="0" anchor="t" bIns="0" lIns="0" spcFirstLastPara="1" rIns="0" wrap="square" tIns="10125">
            <a:noAutofit/>
          </a:bodyPr>
          <a:lstStyle/>
          <a:p>
            <a:pPr indent="0" lvl="0" marL="12700" marR="0" rtl="0" algn="l">
              <a:lnSpc>
                <a:spcPct val="100000"/>
              </a:lnSpc>
              <a:spcBef>
                <a:spcPts val="0"/>
              </a:spcBef>
              <a:spcAft>
                <a:spcPts val="0"/>
              </a:spcAft>
              <a:buClr>
                <a:schemeClr val="dk1"/>
              </a:buClr>
              <a:buSzPts val="900"/>
              <a:buFont typeface="Arial"/>
              <a:buNone/>
            </a:pPr>
            <a:r>
              <a:rPr b="1" lang="en" sz="2500">
                <a:solidFill>
                  <a:srgbClr val="FF0000"/>
                </a:solidFill>
                <a:latin typeface="Lato"/>
                <a:ea typeface="Lato"/>
                <a:cs typeface="Lato"/>
                <a:sym typeface="Lato"/>
              </a:rPr>
              <a:t>Other </a:t>
            </a:r>
            <a:r>
              <a:rPr b="1" lang="en" sz="2500">
                <a:solidFill>
                  <a:srgbClr val="FF0000"/>
                </a:solidFill>
                <a:latin typeface="Lato"/>
                <a:ea typeface="Lato"/>
                <a:cs typeface="Lato"/>
                <a:sym typeface="Lato"/>
              </a:rPr>
              <a:t>Symptoms of Long Covid</a:t>
            </a:r>
            <a:endParaRPr b="1" i="0" sz="2500" u="none" cap="none" strike="noStrike">
              <a:solidFill>
                <a:srgbClr val="FF0000"/>
              </a:solidFill>
              <a:latin typeface="Lato"/>
              <a:ea typeface="Lato"/>
              <a:cs typeface="Lato"/>
              <a:sym typeface="Lato"/>
            </a:endParaRPr>
          </a:p>
        </p:txBody>
      </p:sp>
      <p:pic>
        <p:nvPicPr>
          <p:cNvPr id="225" name="Google Shape;225;p24"/>
          <p:cNvPicPr preferRelativeResize="0"/>
          <p:nvPr/>
        </p:nvPicPr>
        <p:blipFill rotWithShape="1">
          <a:blip r:embed="rId5">
            <a:alphaModFix/>
          </a:blip>
          <a:srcRect b="0" l="45015" r="45016" t="0"/>
          <a:stretch/>
        </p:blipFill>
        <p:spPr>
          <a:xfrm>
            <a:off x="7602090" y="19434"/>
            <a:ext cx="1541908" cy="51434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5"/>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
        <p:nvSpPr>
          <p:cNvPr id="233" name="Google Shape;233;p25"/>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34" name="Google Shape;234;p25"/>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35" name="Google Shape;235;p25"/>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36" name="Google Shape;236;p25"/>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37" name="Google Shape;237;p25"/>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38" name="Google Shape;238;p25"/>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39" name="Google Shape;239;p25"/>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40" name="Google Shape;240;p25"/>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41" name="Google Shape;241;p25"/>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42" name="Google Shape;242;p25"/>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43" name="Google Shape;243;p25"/>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44" name="Google Shape;244;p25"/>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45" name="Google Shape;245;p25"/>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46" name="Google Shape;246;p25"/>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47" name="Google Shape;247;p25"/>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48" name="Google Shape;248;p25"/>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49" name="Google Shape;249;p25"/>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0" name="Google Shape;250;p25"/>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1" name="Google Shape;251;p25"/>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2" name="Google Shape;252;p25"/>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3" name="Google Shape;253;p25"/>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4" name="Google Shape;254;p25"/>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5" name="Google Shape;255;p25"/>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6" name="Google Shape;256;p25"/>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7" name="Google Shape;257;p25"/>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8" name="Google Shape;258;p25"/>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9" name="Google Shape;259;p25"/>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60" name="Google Shape;260;p25"/>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dk1"/>
                </a:solidFill>
                <a:latin typeface="Lato"/>
                <a:ea typeface="Lato"/>
                <a:cs typeface="Lato"/>
                <a:sym typeface="Lato"/>
              </a:rPr>
              <a:t>Saturday Club</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dk1"/>
                </a:solidFill>
                <a:latin typeface="Lato"/>
                <a:ea typeface="Lato"/>
                <a:cs typeface="Lato"/>
                <a:sym typeface="Lato"/>
              </a:rPr>
              <a:t>January</a:t>
            </a:r>
            <a:r>
              <a:rPr b="1" i="0" lang="en" sz="600" u="none" cap="none" strike="noStrike">
                <a:solidFill>
                  <a:schemeClr val="dk1"/>
                </a:solidFill>
                <a:latin typeface="Lato"/>
                <a:ea typeface="Lato"/>
                <a:cs typeface="Lato"/>
                <a:sym typeface="Lato"/>
              </a:rPr>
              <a:t>  </a:t>
            </a:r>
            <a:r>
              <a:rPr b="1" lang="en" sz="600">
                <a:solidFill>
                  <a:schemeClr val="dk1"/>
                </a:solidFill>
                <a:latin typeface="Lato"/>
                <a:ea typeface="Lato"/>
                <a:cs typeface="Lato"/>
                <a:sym typeface="Lato"/>
              </a:rPr>
              <a:t>2025</a:t>
            </a:r>
            <a:endParaRPr b="0" i="0" sz="600" u="none" cap="none" strike="noStrike">
              <a:solidFill>
                <a:schemeClr val="dk1"/>
              </a:solidFill>
              <a:latin typeface="Lato Black"/>
              <a:ea typeface="Lato Black"/>
              <a:cs typeface="Lato Black"/>
              <a:sym typeface="Lato Black"/>
            </a:endParaRPr>
          </a:p>
        </p:txBody>
      </p:sp>
      <p:sp>
        <p:nvSpPr>
          <p:cNvPr id="261" name="Google Shape;261;p25"/>
          <p:cNvSpPr txBox="1"/>
          <p:nvPr/>
        </p:nvSpPr>
        <p:spPr>
          <a:xfrm>
            <a:off x="1644025" y="924725"/>
            <a:ext cx="5856000" cy="3952500"/>
          </a:xfrm>
          <a:prstGeom prst="rect">
            <a:avLst/>
          </a:prstGeom>
          <a:noFill/>
          <a:ln>
            <a:noFill/>
          </a:ln>
        </p:spPr>
        <p:txBody>
          <a:bodyPr anchorCtr="0" anchor="t" bIns="36400" lIns="72850" spcFirstLastPara="1" rIns="72850" wrap="square" tIns="36400">
            <a:spAutoFit/>
          </a:bodyPr>
          <a:lstStyle/>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Tiredness and fatigue - avoiding drinking too much alcohol and sticking to the same sleep times every day.</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Eat a balanced diet.</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Exercise - but very gentle at first i.e. stand up every hour and build up from there.</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Move your joints.</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Stay hydrated.</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If you are breathless or there is a change in your usual breathing pattern, breathing exercises can help to get your normal breathing pattern back.</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Heart palpitations or dizziness - move slowly when you’re sitting or standing, do some gentle activity – you may find it easier to exercise in a lying position</a:t>
            </a:r>
            <a:endParaRPr sz="1500">
              <a:solidFill>
                <a:schemeClr val="dk1"/>
              </a:solidFill>
              <a:latin typeface="Lato"/>
              <a:ea typeface="Lato"/>
              <a:cs typeface="Lato"/>
              <a:sym typeface="Lato"/>
            </a:endParaRPr>
          </a:p>
        </p:txBody>
      </p:sp>
      <p:sp>
        <p:nvSpPr>
          <p:cNvPr id="262" name="Google Shape;262;p25"/>
          <p:cNvSpPr txBox="1"/>
          <p:nvPr/>
        </p:nvSpPr>
        <p:spPr>
          <a:xfrm>
            <a:off x="1720125" y="203200"/>
            <a:ext cx="5856000" cy="563700"/>
          </a:xfrm>
          <a:prstGeom prst="rect">
            <a:avLst/>
          </a:prstGeom>
          <a:noFill/>
          <a:ln>
            <a:noFill/>
          </a:ln>
        </p:spPr>
        <p:txBody>
          <a:bodyPr anchorCtr="0" anchor="t" bIns="0" lIns="0" spcFirstLastPara="1" rIns="0" wrap="square" tIns="10125">
            <a:noAutofit/>
          </a:bodyPr>
          <a:lstStyle/>
          <a:p>
            <a:pPr indent="0" lvl="0" marL="12700" marR="0" rtl="0" algn="l">
              <a:lnSpc>
                <a:spcPct val="100000"/>
              </a:lnSpc>
              <a:spcBef>
                <a:spcPts val="0"/>
              </a:spcBef>
              <a:spcAft>
                <a:spcPts val="0"/>
              </a:spcAft>
              <a:buClr>
                <a:schemeClr val="dk1"/>
              </a:buClr>
              <a:buSzPts val="900"/>
              <a:buFont typeface="Arial"/>
              <a:buNone/>
            </a:pPr>
            <a:r>
              <a:rPr b="1" lang="en" sz="2500">
                <a:solidFill>
                  <a:srgbClr val="FF0000"/>
                </a:solidFill>
                <a:latin typeface="Lato"/>
                <a:ea typeface="Lato"/>
                <a:cs typeface="Lato"/>
                <a:sym typeface="Lato"/>
              </a:rPr>
              <a:t>NHS advice to help with symptoms</a:t>
            </a:r>
            <a:endParaRPr b="1" i="0" sz="2500" u="none" cap="none" strike="noStrike">
              <a:solidFill>
                <a:srgbClr val="FF0000"/>
              </a:solidFill>
              <a:latin typeface="Lato"/>
              <a:ea typeface="Lato"/>
              <a:cs typeface="Lato"/>
              <a:sym typeface="Lato"/>
            </a:endParaRPr>
          </a:p>
        </p:txBody>
      </p:sp>
      <p:pic>
        <p:nvPicPr>
          <p:cNvPr id="263" name="Google Shape;263;p25"/>
          <p:cNvPicPr preferRelativeResize="0"/>
          <p:nvPr/>
        </p:nvPicPr>
        <p:blipFill rotWithShape="1">
          <a:blip r:embed="rId5">
            <a:alphaModFix/>
          </a:blip>
          <a:srcRect b="0" l="30014" r="30014" t="0"/>
          <a:stretch/>
        </p:blipFill>
        <p:spPr>
          <a:xfrm>
            <a:off x="7602090" y="19434"/>
            <a:ext cx="1541910" cy="514349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6"/>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
        <p:nvSpPr>
          <p:cNvPr id="271" name="Google Shape;271;p26"/>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2" name="Google Shape;272;p26"/>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3" name="Google Shape;273;p26"/>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4" name="Google Shape;274;p26"/>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5" name="Google Shape;275;p26"/>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6" name="Google Shape;276;p26"/>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7" name="Google Shape;277;p26"/>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8" name="Google Shape;278;p26"/>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79" name="Google Shape;279;p26"/>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0" name="Google Shape;280;p26"/>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1" name="Google Shape;281;p26"/>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2" name="Google Shape;282;p26"/>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3" name="Google Shape;283;p26"/>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4" name="Google Shape;284;p26"/>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5" name="Google Shape;285;p26"/>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6" name="Google Shape;286;p26"/>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7" name="Google Shape;287;p26"/>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8" name="Google Shape;288;p26"/>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9" name="Google Shape;289;p26"/>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0" name="Google Shape;290;p26"/>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1" name="Google Shape;291;p26"/>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2" name="Google Shape;292;p26"/>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3" name="Google Shape;293;p26"/>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4" name="Google Shape;294;p26"/>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5" name="Google Shape;295;p26"/>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6" name="Google Shape;296;p26"/>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7" name="Google Shape;297;p26"/>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8" name="Google Shape;298;p26"/>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dk1"/>
                </a:solidFill>
                <a:latin typeface="Lato"/>
                <a:ea typeface="Lato"/>
                <a:cs typeface="Lato"/>
                <a:sym typeface="Lato"/>
              </a:rPr>
              <a:t>Saturday Club</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dk1"/>
                </a:solidFill>
                <a:latin typeface="Lato"/>
                <a:ea typeface="Lato"/>
                <a:cs typeface="Lato"/>
                <a:sym typeface="Lato"/>
              </a:rPr>
              <a:t>January</a:t>
            </a:r>
            <a:r>
              <a:rPr b="1" i="0" lang="en" sz="600" u="none" cap="none" strike="noStrike">
                <a:solidFill>
                  <a:schemeClr val="dk1"/>
                </a:solidFill>
                <a:latin typeface="Lato"/>
                <a:ea typeface="Lato"/>
                <a:cs typeface="Lato"/>
                <a:sym typeface="Lato"/>
              </a:rPr>
              <a:t>  </a:t>
            </a:r>
            <a:r>
              <a:rPr b="1" lang="en" sz="600">
                <a:solidFill>
                  <a:schemeClr val="dk1"/>
                </a:solidFill>
                <a:latin typeface="Lato"/>
                <a:ea typeface="Lato"/>
                <a:cs typeface="Lato"/>
                <a:sym typeface="Lato"/>
              </a:rPr>
              <a:t>2025</a:t>
            </a:r>
            <a:endParaRPr b="0" i="0" sz="600" u="none" cap="none" strike="noStrike">
              <a:solidFill>
                <a:schemeClr val="dk1"/>
              </a:solidFill>
              <a:latin typeface="Lato Black"/>
              <a:ea typeface="Lato Black"/>
              <a:cs typeface="Lato Black"/>
              <a:sym typeface="Lato Black"/>
            </a:endParaRPr>
          </a:p>
        </p:txBody>
      </p:sp>
      <p:sp>
        <p:nvSpPr>
          <p:cNvPr id="299" name="Google Shape;299;p26"/>
          <p:cNvSpPr txBox="1"/>
          <p:nvPr/>
        </p:nvSpPr>
        <p:spPr>
          <a:xfrm>
            <a:off x="1644025" y="924725"/>
            <a:ext cx="5856000" cy="39525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When the immune system is activated, it produces cytokines that signal the body to fight pathogens.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When the body produces cytokines at a higher rate in response to a viral illness, it's called a </a:t>
            </a:r>
            <a:r>
              <a:rPr b="1" lang="en" sz="1800">
                <a:solidFill>
                  <a:schemeClr val="dk1"/>
                </a:solidFill>
                <a:latin typeface="Lato"/>
                <a:ea typeface="Lato"/>
                <a:cs typeface="Lato"/>
                <a:sym typeface="Lato"/>
              </a:rPr>
              <a:t>cytokine storm</a:t>
            </a:r>
            <a:r>
              <a:rPr lang="en" sz="1800">
                <a:solidFill>
                  <a:schemeClr val="dk1"/>
                </a:solidFill>
                <a:latin typeface="Lato"/>
                <a:ea typeface="Lato"/>
                <a:cs typeface="Lato"/>
                <a:sym typeface="Lato"/>
              </a:rPr>
              <a:t>. Symptoms include severe fatigue, inflammation, high fever, and nausea.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Cytokines can also reach the brain, where they can cause neuroinflammation which can also cause  fatigue and brain fog.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
        <p:nvSpPr>
          <p:cNvPr id="300" name="Google Shape;300;p26"/>
          <p:cNvSpPr txBox="1"/>
          <p:nvPr/>
        </p:nvSpPr>
        <p:spPr>
          <a:xfrm>
            <a:off x="1720125" y="203200"/>
            <a:ext cx="5856000" cy="563700"/>
          </a:xfrm>
          <a:prstGeom prst="rect">
            <a:avLst/>
          </a:prstGeom>
          <a:noFill/>
          <a:ln>
            <a:noFill/>
          </a:ln>
        </p:spPr>
        <p:txBody>
          <a:bodyPr anchorCtr="0" anchor="t" bIns="0" lIns="0" spcFirstLastPara="1" rIns="0" wrap="square" tIns="10125">
            <a:noAutofit/>
          </a:bodyPr>
          <a:lstStyle/>
          <a:p>
            <a:pPr indent="0" lvl="0" marL="12700" marR="0" rtl="0" algn="l">
              <a:lnSpc>
                <a:spcPct val="100000"/>
              </a:lnSpc>
              <a:spcBef>
                <a:spcPts val="0"/>
              </a:spcBef>
              <a:spcAft>
                <a:spcPts val="0"/>
              </a:spcAft>
              <a:buClr>
                <a:schemeClr val="dk1"/>
              </a:buClr>
              <a:buSzPts val="900"/>
              <a:buFont typeface="Arial"/>
              <a:buNone/>
            </a:pPr>
            <a:r>
              <a:rPr b="1" lang="en" sz="2500">
                <a:solidFill>
                  <a:srgbClr val="FF0000"/>
                </a:solidFill>
                <a:latin typeface="Lato"/>
                <a:ea typeface="Lato"/>
                <a:cs typeface="Lato"/>
                <a:sym typeface="Lato"/>
              </a:rPr>
              <a:t>Cytokine Storm</a:t>
            </a:r>
            <a:endParaRPr b="1" i="0" sz="2500" u="none" cap="none" strike="noStrike">
              <a:solidFill>
                <a:srgbClr val="FF0000"/>
              </a:solidFill>
              <a:latin typeface="Lato"/>
              <a:ea typeface="Lato"/>
              <a:cs typeface="Lato"/>
              <a:sym typeface="Lato"/>
            </a:endParaRPr>
          </a:p>
        </p:txBody>
      </p:sp>
      <p:pic>
        <p:nvPicPr>
          <p:cNvPr id="301" name="Google Shape;301;p26"/>
          <p:cNvPicPr preferRelativeResize="0"/>
          <p:nvPr/>
        </p:nvPicPr>
        <p:blipFill rotWithShape="1">
          <a:blip r:embed="rId5">
            <a:alphaModFix/>
          </a:blip>
          <a:srcRect b="0" l="41849" r="41849" t="0"/>
          <a:stretch/>
        </p:blipFill>
        <p:spPr>
          <a:xfrm>
            <a:off x="7602090" y="19434"/>
            <a:ext cx="1541907" cy="514349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27"/>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
        <p:nvSpPr>
          <p:cNvPr id="309" name="Google Shape;309;p27"/>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0" name="Google Shape;310;p27"/>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1" name="Google Shape;311;p27"/>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2" name="Google Shape;312;p27"/>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3" name="Google Shape;313;p27"/>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4" name="Google Shape;314;p27"/>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5" name="Google Shape;315;p27"/>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6" name="Google Shape;316;p27"/>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7" name="Google Shape;317;p27"/>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8" name="Google Shape;318;p27"/>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9" name="Google Shape;319;p27"/>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20" name="Google Shape;320;p27"/>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21" name="Google Shape;321;p27"/>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22" name="Google Shape;322;p27"/>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23" name="Google Shape;323;p27"/>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24" name="Google Shape;324;p27"/>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25" name="Google Shape;325;p27"/>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26" name="Google Shape;326;p27"/>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27" name="Google Shape;327;p27"/>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28" name="Google Shape;328;p27"/>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29" name="Google Shape;329;p27"/>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30" name="Google Shape;330;p27"/>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31" name="Google Shape;331;p27"/>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32" name="Google Shape;332;p27"/>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33" name="Google Shape;333;p27"/>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34" name="Google Shape;334;p27"/>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35" name="Google Shape;335;p27"/>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36" name="Google Shape;336;p27"/>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dk1"/>
                </a:solidFill>
                <a:latin typeface="Lato"/>
                <a:ea typeface="Lato"/>
                <a:cs typeface="Lato"/>
                <a:sym typeface="Lato"/>
              </a:rPr>
              <a:t>Saturday Club</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dk1"/>
                </a:solidFill>
                <a:latin typeface="Lato"/>
                <a:ea typeface="Lato"/>
                <a:cs typeface="Lato"/>
                <a:sym typeface="Lato"/>
              </a:rPr>
              <a:t>January</a:t>
            </a:r>
            <a:r>
              <a:rPr b="1" i="0" lang="en" sz="600" u="none" cap="none" strike="noStrike">
                <a:solidFill>
                  <a:schemeClr val="dk1"/>
                </a:solidFill>
                <a:latin typeface="Lato"/>
                <a:ea typeface="Lato"/>
                <a:cs typeface="Lato"/>
                <a:sym typeface="Lato"/>
              </a:rPr>
              <a:t>  </a:t>
            </a:r>
            <a:r>
              <a:rPr b="1" lang="en" sz="600">
                <a:solidFill>
                  <a:schemeClr val="dk1"/>
                </a:solidFill>
                <a:latin typeface="Lato"/>
                <a:ea typeface="Lato"/>
                <a:cs typeface="Lato"/>
                <a:sym typeface="Lato"/>
              </a:rPr>
              <a:t>2025</a:t>
            </a:r>
            <a:endParaRPr b="0" i="0" sz="600" u="none" cap="none" strike="noStrike">
              <a:solidFill>
                <a:schemeClr val="dk1"/>
              </a:solidFill>
              <a:latin typeface="Lato Black"/>
              <a:ea typeface="Lato Black"/>
              <a:cs typeface="Lato Black"/>
              <a:sym typeface="Lato Black"/>
            </a:endParaRPr>
          </a:p>
        </p:txBody>
      </p:sp>
      <p:sp>
        <p:nvSpPr>
          <p:cNvPr id="337" name="Google Shape;337;p27"/>
          <p:cNvSpPr txBox="1"/>
          <p:nvPr/>
        </p:nvSpPr>
        <p:spPr>
          <a:xfrm>
            <a:off x="1644025" y="924725"/>
            <a:ext cx="5856000" cy="31212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Several studies which looked at post-infection fatigue found that patients with COVID-19 had elevated levels of cytokines which may contribute to the development of long-lasting fatigue symptoms.</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They also found that the release of proinflammatory cytokines together with other neurotoxic molecules triggered neuroinflammation in patients with Covid -19.</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
        <p:nvSpPr>
          <p:cNvPr id="338" name="Google Shape;338;p27"/>
          <p:cNvSpPr txBox="1"/>
          <p:nvPr/>
        </p:nvSpPr>
        <p:spPr>
          <a:xfrm>
            <a:off x="1720125" y="203200"/>
            <a:ext cx="5856000" cy="563700"/>
          </a:xfrm>
          <a:prstGeom prst="rect">
            <a:avLst/>
          </a:prstGeom>
          <a:noFill/>
          <a:ln>
            <a:noFill/>
          </a:ln>
        </p:spPr>
        <p:txBody>
          <a:bodyPr anchorCtr="0" anchor="t" bIns="0" lIns="0" spcFirstLastPara="1" rIns="0" wrap="square" tIns="10125">
            <a:noAutofit/>
          </a:bodyPr>
          <a:lstStyle/>
          <a:p>
            <a:pPr indent="0" lvl="0" marL="12700" marR="0" rtl="0" algn="l">
              <a:lnSpc>
                <a:spcPct val="100000"/>
              </a:lnSpc>
              <a:spcBef>
                <a:spcPts val="0"/>
              </a:spcBef>
              <a:spcAft>
                <a:spcPts val="0"/>
              </a:spcAft>
              <a:buClr>
                <a:schemeClr val="dk1"/>
              </a:buClr>
              <a:buSzPts val="900"/>
              <a:buFont typeface="Arial"/>
              <a:buNone/>
            </a:pPr>
            <a:r>
              <a:rPr b="1" lang="en" sz="2500">
                <a:solidFill>
                  <a:srgbClr val="FF0000"/>
                </a:solidFill>
                <a:latin typeface="Lato"/>
                <a:ea typeface="Lato"/>
                <a:cs typeface="Lato"/>
                <a:sym typeface="Lato"/>
              </a:rPr>
              <a:t>Studies in COVID-19</a:t>
            </a:r>
            <a:endParaRPr b="1" i="0" sz="2500" u="none" cap="none" strike="noStrike">
              <a:solidFill>
                <a:srgbClr val="FF0000"/>
              </a:solidFill>
              <a:latin typeface="Lato"/>
              <a:ea typeface="Lato"/>
              <a:cs typeface="Lato"/>
              <a:sym typeface="Lato"/>
            </a:endParaRPr>
          </a:p>
        </p:txBody>
      </p:sp>
      <p:pic>
        <p:nvPicPr>
          <p:cNvPr id="339" name="Google Shape;339;p27"/>
          <p:cNvPicPr preferRelativeResize="0"/>
          <p:nvPr/>
        </p:nvPicPr>
        <p:blipFill rotWithShape="1">
          <a:blip r:embed="rId5">
            <a:alphaModFix/>
          </a:blip>
          <a:srcRect b="0" l="42458" r="42458" t="0"/>
          <a:stretch/>
        </p:blipFill>
        <p:spPr>
          <a:xfrm>
            <a:off x="7602090" y="19434"/>
            <a:ext cx="1541908" cy="514349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28"/>
          <p:cNvSpPr/>
          <p:nvPr/>
        </p:nvSpPr>
        <p:spPr>
          <a:xfrm>
            <a:off x="0" y="0"/>
            <a:ext cx="1542000" cy="5143500"/>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
        <p:nvSpPr>
          <p:cNvPr id="347" name="Google Shape;347;p28"/>
          <p:cNvSpPr/>
          <p:nvPr/>
        </p:nvSpPr>
        <p:spPr>
          <a:xfrm>
            <a:off x="1541907" y="0"/>
            <a:ext cx="0" cy="1873148"/>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48" name="Google Shape;348;p28"/>
          <p:cNvSpPr/>
          <p:nvPr/>
        </p:nvSpPr>
        <p:spPr>
          <a:xfrm>
            <a:off x="358429" y="367257"/>
            <a:ext cx="830400" cy="56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49" name="Google Shape;349;p28"/>
          <p:cNvSpPr/>
          <p:nvPr/>
        </p:nvSpPr>
        <p:spPr>
          <a:xfrm>
            <a:off x="405133" y="826735"/>
            <a:ext cx="301865" cy="101904"/>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50" name="Google Shape;350;p28"/>
          <p:cNvSpPr/>
          <p:nvPr/>
        </p:nvSpPr>
        <p:spPr>
          <a:xfrm>
            <a:off x="846530" y="822814"/>
            <a:ext cx="301865" cy="101904"/>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51" name="Google Shape;351;p28"/>
          <p:cNvSpPr/>
          <p:nvPr/>
        </p:nvSpPr>
        <p:spPr>
          <a:xfrm>
            <a:off x="501776" y="495235"/>
            <a:ext cx="533695" cy="436550"/>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52" name="Google Shape;352;p28"/>
          <p:cNvSpPr/>
          <p:nvPr/>
        </p:nvSpPr>
        <p:spPr>
          <a:xfrm>
            <a:off x="525768" y="506531"/>
            <a:ext cx="249203" cy="407619"/>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53" name="Google Shape;353;p28"/>
          <p:cNvSpPr/>
          <p:nvPr/>
        </p:nvSpPr>
        <p:spPr>
          <a:xfrm>
            <a:off x="774872" y="506531"/>
            <a:ext cx="249203" cy="407619"/>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54" name="Google Shape;354;p28"/>
          <p:cNvSpPr/>
          <p:nvPr/>
        </p:nvSpPr>
        <p:spPr>
          <a:xfrm>
            <a:off x="603612" y="570222"/>
            <a:ext cx="171563" cy="280238"/>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55" name="Google Shape;355;p28"/>
          <p:cNvSpPr/>
          <p:nvPr/>
        </p:nvSpPr>
        <p:spPr>
          <a:xfrm>
            <a:off x="774872" y="570222"/>
            <a:ext cx="171563" cy="280238"/>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56" name="Google Shape;356;p28"/>
          <p:cNvSpPr/>
          <p:nvPr/>
        </p:nvSpPr>
        <p:spPr>
          <a:xfrm>
            <a:off x="635355" y="600817"/>
            <a:ext cx="51035" cy="34544"/>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57" name="Google Shape;357;p28"/>
          <p:cNvSpPr/>
          <p:nvPr/>
        </p:nvSpPr>
        <p:spPr>
          <a:xfrm>
            <a:off x="687142" y="595223"/>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58" name="Google Shape;358;p28"/>
          <p:cNvSpPr/>
          <p:nvPr/>
        </p:nvSpPr>
        <p:spPr>
          <a:xfrm>
            <a:off x="689644" y="59522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59" name="Google Shape;359;p28"/>
          <p:cNvSpPr/>
          <p:nvPr/>
        </p:nvSpPr>
        <p:spPr>
          <a:xfrm>
            <a:off x="709496" y="609166"/>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60" name="Google Shape;360;p28"/>
          <p:cNvSpPr/>
          <p:nvPr/>
        </p:nvSpPr>
        <p:spPr>
          <a:xfrm>
            <a:off x="708588" y="603574"/>
            <a:ext cx="0" cy="98450"/>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61" name="Google Shape;361;p28"/>
          <p:cNvSpPr/>
          <p:nvPr/>
        </p:nvSpPr>
        <p:spPr>
          <a:xfrm>
            <a:off x="706086" y="600644"/>
            <a:ext cx="0" cy="101473"/>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62" name="Google Shape;362;p28"/>
          <p:cNvSpPr/>
          <p:nvPr/>
        </p:nvSpPr>
        <p:spPr>
          <a:xfrm>
            <a:off x="790468" y="638749"/>
            <a:ext cx="51035" cy="34544"/>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63" name="Google Shape;363;p28"/>
          <p:cNvSpPr/>
          <p:nvPr/>
        </p:nvSpPr>
        <p:spPr>
          <a:xfrm>
            <a:off x="842255" y="633157"/>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64" name="Google Shape;364;p28"/>
          <p:cNvSpPr/>
          <p:nvPr/>
        </p:nvSpPr>
        <p:spPr>
          <a:xfrm>
            <a:off x="844754" y="633158"/>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65" name="Google Shape;365;p28"/>
          <p:cNvSpPr/>
          <p:nvPr/>
        </p:nvSpPr>
        <p:spPr>
          <a:xfrm>
            <a:off x="864608" y="647098"/>
            <a:ext cx="51035" cy="34544"/>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66" name="Google Shape;366;p28"/>
          <p:cNvSpPr/>
          <p:nvPr/>
        </p:nvSpPr>
        <p:spPr>
          <a:xfrm>
            <a:off x="863701" y="641506"/>
            <a:ext cx="0" cy="98450"/>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67" name="Google Shape;367;p28"/>
          <p:cNvSpPr/>
          <p:nvPr/>
        </p:nvSpPr>
        <p:spPr>
          <a:xfrm>
            <a:off x="861200" y="638577"/>
            <a:ext cx="0" cy="101473"/>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68" name="Google Shape;368;p28"/>
          <p:cNvSpPr/>
          <p:nvPr/>
        </p:nvSpPr>
        <p:spPr>
          <a:xfrm>
            <a:off x="773761" y="513411"/>
            <a:ext cx="247573" cy="29794"/>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69" name="Google Shape;369;p28"/>
          <p:cNvSpPr/>
          <p:nvPr/>
        </p:nvSpPr>
        <p:spPr>
          <a:xfrm>
            <a:off x="526268" y="513410"/>
            <a:ext cx="247573" cy="29794"/>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70" name="Google Shape;370;p28"/>
          <p:cNvSpPr/>
          <p:nvPr/>
        </p:nvSpPr>
        <p:spPr>
          <a:xfrm>
            <a:off x="527146" y="535070"/>
            <a:ext cx="248116" cy="377825"/>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71" name="Google Shape;371;p28"/>
          <p:cNvSpPr/>
          <p:nvPr/>
        </p:nvSpPr>
        <p:spPr>
          <a:xfrm>
            <a:off x="774872" y="535066"/>
            <a:ext cx="247573" cy="377825"/>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72" name="Google Shape;372;p28"/>
          <p:cNvSpPr/>
          <p:nvPr/>
        </p:nvSpPr>
        <p:spPr>
          <a:xfrm>
            <a:off x="523563" y="505426"/>
            <a:ext cx="502749" cy="35408"/>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73" name="Google Shape;373;p28"/>
          <p:cNvSpPr/>
          <p:nvPr/>
        </p:nvSpPr>
        <p:spPr>
          <a:xfrm>
            <a:off x="486993" y="725640"/>
            <a:ext cx="572700" cy="74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74" name="Google Shape;374;p28"/>
          <p:cNvSpPr txBox="1"/>
          <p:nvPr/>
        </p:nvSpPr>
        <p:spPr>
          <a:xfrm>
            <a:off x="339811" y="953219"/>
            <a:ext cx="867300" cy="3699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chemeClr val="dk1"/>
                </a:solidFill>
                <a:latin typeface="Lato"/>
                <a:ea typeface="Lato"/>
                <a:cs typeface="Lato"/>
                <a:sym typeface="Lato"/>
              </a:rPr>
              <a:t>Saturday Club</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chemeClr val="dk1"/>
                </a:solidFill>
                <a:latin typeface="Lato"/>
                <a:ea typeface="Lato"/>
                <a:cs typeface="Lato"/>
                <a:sym typeface="Lato"/>
              </a:rPr>
              <a:t>January</a:t>
            </a:r>
            <a:r>
              <a:rPr b="1" i="0" lang="en" sz="600" u="none" cap="none" strike="noStrike">
                <a:solidFill>
                  <a:schemeClr val="dk1"/>
                </a:solidFill>
                <a:latin typeface="Lato"/>
                <a:ea typeface="Lato"/>
                <a:cs typeface="Lato"/>
                <a:sym typeface="Lato"/>
              </a:rPr>
              <a:t>  </a:t>
            </a:r>
            <a:r>
              <a:rPr b="1" lang="en" sz="600">
                <a:solidFill>
                  <a:schemeClr val="dk1"/>
                </a:solidFill>
                <a:latin typeface="Lato"/>
                <a:ea typeface="Lato"/>
                <a:cs typeface="Lato"/>
                <a:sym typeface="Lato"/>
              </a:rPr>
              <a:t>2025</a:t>
            </a:r>
            <a:endParaRPr b="0" i="0" sz="600" u="none" cap="none" strike="noStrike">
              <a:solidFill>
                <a:schemeClr val="dk1"/>
              </a:solidFill>
              <a:latin typeface="Lato Black"/>
              <a:ea typeface="Lato Black"/>
              <a:cs typeface="Lato Black"/>
              <a:sym typeface="Lato Black"/>
            </a:endParaRPr>
          </a:p>
        </p:txBody>
      </p:sp>
      <p:sp>
        <p:nvSpPr>
          <p:cNvPr id="375" name="Google Shape;375;p28"/>
          <p:cNvSpPr txBox="1"/>
          <p:nvPr/>
        </p:nvSpPr>
        <p:spPr>
          <a:xfrm>
            <a:off x="1644025" y="924725"/>
            <a:ext cx="5856000" cy="4229400"/>
          </a:xfrm>
          <a:prstGeom prst="rect">
            <a:avLst/>
          </a:prstGeom>
          <a:noFill/>
          <a:ln>
            <a:noFill/>
          </a:ln>
        </p:spPr>
        <p:txBody>
          <a:bodyPr anchorCtr="0" anchor="t" bIns="36400" lIns="72850" spcFirstLastPara="1" rIns="72850" wrap="square" tIns="36400">
            <a:spAutoFit/>
          </a:bodyPr>
          <a:lstStyle/>
          <a:p>
            <a:pPr indent="0" lvl="0" marL="0" rtl="0" algn="l">
              <a:spcBef>
                <a:spcPts val="0"/>
              </a:spcBef>
              <a:spcAft>
                <a:spcPts val="0"/>
              </a:spcAft>
              <a:buNone/>
            </a:pPr>
            <a:r>
              <a:rPr b="1" lang="en" sz="1800">
                <a:solidFill>
                  <a:schemeClr val="dk1"/>
                </a:solidFill>
                <a:latin typeface="Lato"/>
                <a:ea typeface="Lato"/>
                <a:cs typeface="Lato"/>
                <a:sym typeface="Lato"/>
              </a:rPr>
              <a:t>Essential oils can help to:</a:t>
            </a:r>
            <a:endParaRPr b="1"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Boost the immune system</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Reduce inflammation</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Increase energy</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Improve sleep</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Relieve muscular and joint pain</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Improve breathing and relieve shortness of breath</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Help stop brain fog</a:t>
            </a:r>
            <a:endParaRPr sz="1800">
              <a:solidFill>
                <a:schemeClr val="dk1"/>
              </a:solidFill>
              <a:latin typeface="Lato"/>
              <a:ea typeface="Lato"/>
              <a:cs typeface="Lato"/>
              <a:sym typeface="Lato"/>
            </a:endParaRPr>
          </a:p>
        </p:txBody>
      </p:sp>
      <p:sp>
        <p:nvSpPr>
          <p:cNvPr id="376" name="Google Shape;376;p28"/>
          <p:cNvSpPr txBox="1"/>
          <p:nvPr/>
        </p:nvSpPr>
        <p:spPr>
          <a:xfrm>
            <a:off x="1644025" y="203200"/>
            <a:ext cx="5932200" cy="563700"/>
          </a:xfrm>
          <a:prstGeom prst="rect">
            <a:avLst/>
          </a:prstGeom>
          <a:noFill/>
          <a:ln>
            <a:noFill/>
          </a:ln>
        </p:spPr>
        <p:txBody>
          <a:bodyPr anchorCtr="0" anchor="t" bIns="0" lIns="0" spcFirstLastPara="1" rIns="0" wrap="square" tIns="10125">
            <a:noAutofit/>
          </a:bodyPr>
          <a:lstStyle/>
          <a:p>
            <a:pPr indent="0" lvl="0" marL="12700" marR="0" rtl="0" algn="l">
              <a:lnSpc>
                <a:spcPct val="100000"/>
              </a:lnSpc>
              <a:spcBef>
                <a:spcPts val="0"/>
              </a:spcBef>
              <a:spcAft>
                <a:spcPts val="0"/>
              </a:spcAft>
              <a:buClr>
                <a:schemeClr val="dk1"/>
              </a:buClr>
              <a:buSzPts val="900"/>
              <a:buFont typeface="Arial"/>
              <a:buNone/>
            </a:pPr>
            <a:r>
              <a:rPr b="1" lang="en" sz="2500">
                <a:solidFill>
                  <a:srgbClr val="FF0000"/>
                </a:solidFill>
                <a:latin typeface="Lato"/>
                <a:ea typeface="Lato"/>
                <a:cs typeface="Lato"/>
                <a:sym typeface="Lato"/>
              </a:rPr>
              <a:t>Can Aromatherapy help with Long Covid?</a:t>
            </a:r>
            <a:endParaRPr b="1" i="0" sz="2500" u="none" cap="none" strike="noStrike">
              <a:solidFill>
                <a:srgbClr val="FF0000"/>
              </a:solidFill>
              <a:latin typeface="Lato"/>
              <a:ea typeface="Lato"/>
              <a:cs typeface="Lato"/>
              <a:sym typeface="Lato"/>
            </a:endParaRPr>
          </a:p>
        </p:txBody>
      </p:sp>
      <p:pic>
        <p:nvPicPr>
          <p:cNvPr id="377" name="Google Shape;377;p28"/>
          <p:cNvPicPr preferRelativeResize="0"/>
          <p:nvPr/>
        </p:nvPicPr>
        <p:blipFill rotWithShape="1">
          <a:blip r:embed="rId5">
            <a:alphaModFix/>
          </a:blip>
          <a:srcRect b="0" l="38508" r="38508" t="0"/>
          <a:stretch/>
        </p:blipFill>
        <p:spPr>
          <a:xfrm>
            <a:off x="7602090" y="19434"/>
            <a:ext cx="1541910" cy="514349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9"/>
          <p:cNvSpPr/>
          <p:nvPr/>
        </p:nvSpPr>
        <p:spPr>
          <a:xfrm>
            <a:off x="0" y="0"/>
            <a:ext cx="1541907" cy="5136262"/>
          </a:xfrm>
          <a:prstGeom prst="rect">
            <a:avLst/>
          </a:prstGeom>
          <a:solidFill>
            <a:srgbClr val="B3B2B2"/>
          </a:solidFill>
          <a:ln>
            <a:noFill/>
          </a:ln>
        </p:spPr>
        <p:txBody>
          <a:bodyPr anchorCtr="0" anchor="ctr" bIns="36400" lIns="72850" spcFirstLastPara="1" rIns="72850" wrap="square" tIns="364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383" name="Google Shape;383;p29"/>
          <p:cNvSpPr/>
          <p:nvPr/>
        </p:nvSpPr>
        <p:spPr>
          <a:xfrm>
            <a:off x="1541907" y="0"/>
            <a:ext cx="0" cy="1873426"/>
          </a:xfrm>
          <a:custGeom>
            <a:rect b="b" l="l" r="r" t="t"/>
            <a:pathLst>
              <a:path extrusionOk="0" h="2754630" w="120000">
                <a:moveTo>
                  <a:pt x="0" y="0"/>
                </a:moveTo>
                <a:lnTo>
                  <a:pt x="0" y="2754007"/>
                </a:lnTo>
              </a:path>
            </a:pathLst>
          </a:custGeom>
          <a:noFill/>
          <a:ln cap="flat" cmpd="sng" w="9525">
            <a:solidFill>
              <a:srgbClr val="B3B2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84" name="Google Shape;384;p29"/>
          <p:cNvSpPr/>
          <p:nvPr/>
        </p:nvSpPr>
        <p:spPr>
          <a:xfrm>
            <a:off x="358429" y="367257"/>
            <a:ext cx="830431" cy="56354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85" name="Google Shape;385;p29"/>
          <p:cNvSpPr/>
          <p:nvPr/>
        </p:nvSpPr>
        <p:spPr>
          <a:xfrm>
            <a:off x="405133" y="826735"/>
            <a:ext cx="301904" cy="101920"/>
          </a:xfrm>
          <a:custGeom>
            <a:rect b="b" l="l" r="r" t="t"/>
            <a:pathLst>
              <a:path extrusionOk="0" h="149859" w="353059">
                <a:moveTo>
                  <a:pt x="281487" y="97696"/>
                </a:moveTo>
                <a:lnTo>
                  <a:pt x="226773" y="97696"/>
                </a:lnTo>
                <a:lnTo>
                  <a:pt x="249750" y="99118"/>
                </a:lnTo>
                <a:lnTo>
                  <a:pt x="276665" y="105540"/>
                </a:lnTo>
                <a:lnTo>
                  <a:pt x="318659" y="123635"/>
                </a:lnTo>
                <a:lnTo>
                  <a:pt x="346172" y="147327"/>
                </a:lnTo>
                <a:lnTo>
                  <a:pt x="351887" y="149791"/>
                </a:lnTo>
                <a:lnTo>
                  <a:pt x="315687" y="113550"/>
                </a:lnTo>
                <a:lnTo>
                  <a:pt x="282960" y="98071"/>
                </a:lnTo>
                <a:lnTo>
                  <a:pt x="281487" y="97696"/>
                </a:lnTo>
                <a:close/>
              </a:path>
              <a:path extrusionOk="0" h="149859" w="353059">
                <a:moveTo>
                  <a:pt x="218538" y="120835"/>
                </a:moveTo>
                <a:lnTo>
                  <a:pt x="203106" y="120835"/>
                </a:lnTo>
                <a:lnTo>
                  <a:pt x="205392" y="121825"/>
                </a:lnTo>
                <a:lnTo>
                  <a:pt x="204897" y="122968"/>
                </a:lnTo>
                <a:lnTo>
                  <a:pt x="205062" y="125750"/>
                </a:lnTo>
                <a:lnTo>
                  <a:pt x="211920" y="128696"/>
                </a:lnTo>
                <a:lnTo>
                  <a:pt x="217965" y="127248"/>
                </a:lnTo>
                <a:lnTo>
                  <a:pt x="219451" y="123819"/>
                </a:lnTo>
                <a:lnTo>
                  <a:pt x="218595" y="120888"/>
                </a:lnTo>
                <a:close/>
              </a:path>
              <a:path extrusionOk="0" h="149859" w="353059">
                <a:moveTo>
                  <a:pt x="193162" y="112478"/>
                </a:moveTo>
                <a:lnTo>
                  <a:pt x="189708" y="120479"/>
                </a:lnTo>
                <a:lnTo>
                  <a:pt x="191016" y="123743"/>
                </a:lnTo>
                <a:lnTo>
                  <a:pt x="196731" y="126207"/>
                </a:lnTo>
                <a:lnTo>
                  <a:pt x="201633" y="124264"/>
                </a:lnTo>
                <a:lnTo>
                  <a:pt x="203106" y="120835"/>
                </a:lnTo>
                <a:lnTo>
                  <a:pt x="218538" y="120835"/>
                </a:lnTo>
                <a:lnTo>
                  <a:pt x="215274" y="117783"/>
                </a:lnTo>
                <a:lnTo>
                  <a:pt x="212819" y="112821"/>
                </a:lnTo>
                <a:lnTo>
                  <a:pt x="197086" y="112821"/>
                </a:lnTo>
                <a:lnTo>
                  <a:pt x="193162" y="112478"/>
                </a:lnTo>
                <a:close/>
              </a:path>
              <a:path extrusionOk="0" h="149859" w="353059">
                <a:moveTo>
                  <a:pt x="196947" y="100565"/>
                </a:moveTo>
                <a:lnTo>
                  <a:pt x="194978" y="105137"/>
                </a:lnTo>
                <a:lnTo>
                  <a:pt x="196934" y="110040"/>
                </a:lnTo>
                <a:lnTo>
                  <a:pt x="197086" y="112821"/>
                </a:lnTo>
                <a:lnTo>
                  <a:pt x="212819" y="112821"/>
                </a:lnTo>
                <a:lnTo>
                  <a:pt x="212835" y="112478"/>
                </a:lnTo>
                <a:lnTo>
                  <a:pt x="214422" y="104033"/>
                </a:lnTo>
                <a:lnTo>
                  <a:pt x="220215" y="101061"/>
                </a:lnTo>
                <a:lnTo>
                  <a:pt x="198090" y="101061"/>
                </a:lnTo>
                <a:lnTo>
                  <a:pt x="196947" y="100565"/>
                </a:lnTo>
                <a:close/>
              </a:path>
              <a:path extrusionOk="0" h="149859" w="353059">
                <a:moveTo>
                  <a:pt x="274107" y="95816"/>
                </a:moveTo>
                <a:lnTo>
                  <a:pt x="192222" y="95816"/>
                </a:lnTo>
                <a:lnTo>
                  <a:pt x="197937" y="98279"/>
                </a:lnTo>
                <a:lnTo>
                  <a:pt x="198090" y="101061"/>
                </a:lnTo>
                <a:lnTo>
                  <a:pt x="220215" y="101061"/>
                </a:lnTo>
                <a:lnTo>
                  <a:pt x="226773" y="97696"/>
                </a:lnTo>
                <a:lnTo>
                  <a:pt x="281487" y="97696"/>
                </a:lnTo>
                <a:lnTo>
                  <a:pt x="274107" y="95816"/>
                </a:lnTo>
                <a:close/>
              </a:path>
              <a:path extrusionOk="0" h="149859" w="353059">
                <a:moveTo>
                  <a:pt x="23257" y="0"/>
                </a:moveTo>
                <a:lnTo>
                  <a:pt x="14771" y="615"/>
                </a:lnTo>
                <a:lnTo>
                  <a:pt x="7505" y="4295"/>
                </a:lnTo>
                <a:lnTo>
                  <a:pt x="2408" y="11196"/>
                </a:lnTo>
                <a:lnTo>
                  <a:pt x="0" y="32583"/>
                </a:lnTo>
                <a:lnTo>
                  <a:pt x="9563" y="50370"/>
                </a:lnTo>
                <a:lnTo>
                  <a:pt x="26334" y="64408"/>
                </a:lnTo>
                <a:lnTo>
                  <a:pt x="45550" y="74543"/>
                </a:lnTo>
                <a:lnTo>
                  <a:pt x="101636" y="93315"/>
                </a:lnTo>
                <a:lnTo>
                  <a:pt x="145632" y="99762"/>
                </a:lnTo>
                <a:lnTo>
                  <a:pt x="176255" y="98918"/>
                </a:lnTo>
                <a:lnTo>
                  <a:pt x="192222" y="95816"/>
                </a:lnTo>
                <a:lnTo>
                  <a:pt x="274107" y="95816"/>
                </a:lnTo>
                <a:lnTo>
                  <a:pt x="269776" y="94712"/>
                </a:lnTo>
                <a:lnTo>
                  <a:pt x="265635" y="93752"/>
                </a:lnTo>
                <a:lnTo>
                  <a:pt x="171853" y="93752"/>
                </a:lnTo>
                <a:lnTo>
                  <a:pt x="146647" y="93084"/>
                </a:lnTo>
                <a:lnTo>
                  <a:pt x="93811" y="81808"/>
                </a:lnTo>
                <a:lnTo>
                  <a:pt x="91526" y="77934"/>
                </a:lnTo>
                <a:lnTo>
                  <a:pt x="91686" y="77566"/>
                </a:lnTo>
                <a:lnTo>
                  <a:pt x="80843" y="77566"/>
                </a:lnTo>
                <a:lnTo>
                  <a:pt x="40741" y="62091"/>
                </a:lnTo>
                <a:lnTo>
                  <a:pt x="10795" y="30093"/>
                </a:lnTo>
                <a:lnTo>
                  <a:pt x="10767" y="29534"/>
                </a:lnTo>
                <a:lnTo>
                  <a:pt x="12174" y="26258"/>
                </a:lnTo>
                <a:lnTo>
                  <a:pt x="44151" y="26258"/>
                </a:lnTo>
                <a:lnTo>
                  <a:pt x="45287" y="22310"/>
                </a:lnTo>
                <a:lnTo>
                  <a:pt x="44764" y="14736"/>
                </a:lnTo>
                <a:lnTo>
                  <a:pt x="40624" y="7890"/>
                </a:lnTo>
                <a:lnTo>
                  <a:pt x="32012" y="2293"/>
                </a:lnTo>
                <a:lnTo>
                  <a:pt x="23257" y="0"/>
                </a:lnTo>
                <a:close/>
              </a:path>
              <a:path extrusionOk="0" h="149859" w="353059">
                <a:moveTo>
                  <a:pt x="215749" y="84805"/>
                </a:moveTo>
                <a:lnTo>
                  <a:pt x="169870" y="84805"/>
                </a:lnTo>
                <a:lnTo>
                  <a:pt x="172156" y="85795"/>
                </a:lnTo>
                <a:lnTo>
                  <a:pt x="184069" y="89580"/>
                </a:lnTo>
                <a:lnTo>
                  <a:pt x="190774" y="89758"/>
                </a:lnTo>
                <a:lnTo>
                  <a:pt x="192070" y="93034"/>
                </a:lnTo>
                <a:lnTo>
                  <a:pt x="171853" y="93752"/>
                </a:lnTo>
                <a:lnTo>
                  <a:pt x="265635" y="93752"/>
                </a:lnTo>
                <a:lnTo>
                  <a:pt x="258090" y="92003"/>
                </a:lnTo>
                <a:lnTo>
                  <a:pt x="246972" y="88272"/>
                </a:lnTo>
                <a:lnTo>
                  <a:pt x="245774" y="87738"/>
                </a:lnTo>
                <a:lnTo>
                  <a:pt x="245075" y="87256"/>
                </a:lnTo>
                <a:lnTo>
                  <a:pt x="235224" y="87256"/>
                </a:lnTo>
                <a:lnTo>
                  <a:pt x="224829" y="86608"/>
                </a:lnTo>
                <a:lnTo>
                  <a:pt x="215749" y="84805"/>
                </a:lnTo>
                <a:close/>
              </a:path>
              <a:path extrusionOk="0" h="149859" w="353059">
                <a:moveTo>
                  <a:pt x="188398" y="78061"/>
                </a:moveTo>
                <a:lnTo>
                  <a:pt x="151100" y="78061"/>
                </a:lnTo>
                <a:lnTo>
                  <a:pt x="154529" y="79547"/>
                </a:lnTo>
                <a:lnTo>
                  <a:pt x="155683" y="82455"/>
                </a:lnTo>
                <a:lnTo>
                  <a:pt x="155705" y="84170"/>
                </a:lnTo>
                <a:lnTo>
                  <a:pt x="155481" y="86735"/>
                </a:lnTo>
                <a:lnTo>
                  <a:pt x="162339" y="89694"/>
                </a:lnTo>
                <a:lnTo>
                  <a:pt x="167241" y="87738"/>
                </a:lnTo>
                <a:lnTo>
                  <a:pt x="169870" y="84805"/>
                </a:lnTo>
                <a:lnTo>
                  <a:pt x="215749" y="84805"/>
                </a:lnTo>
                <a:lnTo>
                  <a:pt x="205637" y="82797"/>
                </a:lnTo>
                <a:lnTo>
                  <a:pt x="188398" y="78061"/>
                </a:lnTo>
                <a:close/>
              </a:path>
              <a:path extrusionOk="0" h="149859" w="353059">
                <a:moveTo>
                  <a:pt x="234437" y="73362"/>
                </a:moveTo>
                <a:lnTo>
                  <a:pt x="232456" y="77934"/>
                </a:lnTo>
                <a:lnTo>
                  <a:pt x="232126" y="81858"/>
                </a:lnTo>
                <a:lnTo>
                  <a:pt x="235224" y="87256"/>
                </a:lnTo>
                <a:lnTo>
                  <a:pt x="245075" y="87256"/>
                </a:lnTo>
                <a:lnTo>
                  <a:pt x="240609" y="84170"/>
                </a:lnTo>
                <a:lnTo>
                  <a:pt x="236723" y="74353"/>
                </a:lnTo>
                <a:lnTo>
                  <a:pt x="234437" y="73362"/>
                </a:lnTo>
                <a:close/>
              </a:path>
              <a:path extrusionOk="0" h="149859" w="353059">
                <a:moveTo>
                  <a:pt x="162160" y="69031"/>
                </a:moveTo>
                <a:lnTo>
                  <a:pt x="133307" y="69031"/>
                </a:lnTo>
                <a:lnTo>
                  <a:pt x="136241" y="71660"/>
                </a:lnTo>
                <a:lnTo>
                  <a:pt x="136934" y="75432"/>
                </a:lnTo>
                <a:lnTo>
                  <a:pt x="136978" y="76943"/>
                </a:lnTo>
                <a:lnTo>
                  <a:pt x="136710" y="79991"/>
                </a:lnTo>
                <a:lnTo>
                  <a:pt x="142425" y="82455"/>
                </a:lnTo>
                <a:lnTo>
                  <a:pt x="144051" y="81808"/>
                </a:lnTo>
                <a:lnTo>
                  <a:pt x="146832" y="81642"/>
                </a:lnTo>
                <a:lnTo>
                  <a:pt x="148471" y="81007"/>
                </a:lnTo>
                <a:lnTo>
                  <a:pt x="148966" y="79864"/>
                </a:lnTo>
                <a:lnTo>
                  <a:pt x="151100" y="78061"/>
                </a:lnTo>
                <a:lnTo>
                  <a:pt x="188398" y="78061"/>
                </a:lnTo>
                <a:lnTo>
                  <a:pt x="182011" y="76306"/>
                </a:lnTo>
                <a:lnTo>
                  <a:pt x="162160" y="69031"/>
                </a:lnTo>
                <a:close/>
              </a:path>
              <a:path extrusionOk="0" h="149859" w="353059">
                <a:moveTo>
                  <a:pt x="75166" y="56154"/>
                </a:moveTo>
                <a:lnTo>
                  <a:pt x="73198" y="60713"/>
                </a:lnTo>
                <a:lnTo>
                  <a:pt x="79052" y="75432"/>
                </a:lnTo>
                <a:lnTo>
                  <a:pt x="80843" y="77566"/>
                </a:lnTo>
                <a:lnTo>
                  <a:pt x="91686" y="77566"/>
                </a:lnTo>
                <a:lnTo>
                  <a:pt x="91956" y="76943"/>
                </a:lnTo>
                <a:lnTo>
                  <a:pt x="90990" y="69755"/>
                </a:lnTo>
                <a:lnTo>
                  <a:pt x="85275" y="67291"/>
                </a:lnTo>
                <a:lnTo>
                  <a:pt x="85771" y="66148"/>
                </a:lnTo>
                <a:lnTo>
                  <a:pt x="83167" y="59595"/>
                </a:lnTo>
                <a:lnTo>
                  <a:pt x="75166" y="56154"/>
                </a:lnTo>
                <a:close/>
              </a:path>
              <a:path extrusionOk="0" h="149859" w="353059">
                <a:moveTo>
                  <a:pt x="143727" y="59049"/>
                </a:moveTo>
                <a:lnTo>
                  <a:pt x="122715" y="59049"/>
                </a:lnTo>
                <a:lnTo>
                  <a:pt x="121229" y="62465"/>
                </a:lnTo>
                <a:lnTo>
                  <a:pt x="118930" y="70962"/>
                </a:lnTo>
                <a:lnTo>
                  <a:pt x="126919" y="74416"/>
                </a:lnTo>
                <a:lnTo>
                  <a:pt x="130195" y="73108"/>
                </a:lnTo>
                <a:lnTo>
                  <a:pt x="131173" y="70822"/>
                </a:lnTo>
                <a:lnTo>
                  <a:pt x="133307" y="69031"/>
                </a:lnTo>
                <a:lnTo>
                  <a:pt x="162160" y="69031"/>
                </a:lnTo>
                <a:lnTo>
                  <a:pt x="158313" y="67622"/>
                </a:lnTo>
                <a:lnTo>
                  <a:pt x="143727" y="59049"/>
                </a:lnTo>
                <a:close/>
              </a:path>
              <a:path extrusionOk="0" h="149859" w="353059">
                <a:moveTo>
                  <a:pt x="122131" y="28976"/>
                </a:moveTo>
                <a:lnTo>
                  <a:pt x="109875" y="29115"/>
                </a:lnTo>
                <a:lnTo>
                  <a:pt x="103462" y="43962"/>
                </a:lnTo>
                <a:lnTo>
                  <a:pt x="102954" y="54579"/>
                </a:lnTo>
                <a:lnTo>
                  <a:pt x="116657" y="60497"/>
                </a:lnTo>
                <a:lnTo>
                  <a:pt x="119934" y="59202"/>
                </a:lnTo>
                <a:lnTo>
                  <a:pt x="122715" y="59049"/>
                </a:lnTo>
                <a:lnTo>
                  <a:pt x="143727" y="59049"/>
                </a:lnTo>
                <a:lnTo>
                  <a:pt x="138956" y="56245"/>
                </a:lnTo>
                <a:lnTo>
                  <a:pt x="128530" y="44779"/>
                </a:lnTo>
                <a:lnTo>
                  <a:pt x="123950" y="35073"/>
                </a:lnTo>
                <a:lnTo>
                  <a:pt x="122131" y="28976"/>
                </a:lnTo>
                <a:close/>
              </a:path>
              <a:path extrusionOk="0" h="149859" w="353059">
                <a:moveTo>
                  <a:pt x="44151" y="26258"/>
                </a:moveTo>
                <a:lnTo>
                  <a:pt x="12174" y="26258"/>
                </a:lnTo>
                <a:lnTo>
                  <a:pt x="12339" y="29039"/>
                </a:lnTo>
                <a:lnTo>
                  <a:pt x="13482" y="29534"/>
                </a:lnTo>
                <a:lnTo>
                  <a:pt x="14930" y="35580"/>
                </a:lnTo>
                <a:lnTo>
                  <a:pt x="29789" y="41993"/>
                </a:lnTo>
                <a:lnTo>
                  <a:pt x="38120" y="41523"/>
                </a:lnTo>
                <a:lnTo>
                  <a:pt x="43048" y="30093"/>
                </a:lnTo>
                <a:lnTo>
                  <a:pt x="44151" y="26258"/>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86" name="Google Shape;386;p29"/>
          <p:cNvSpPr/>
          <p:nvPr/>
        </p:nvSpPr>
        <p:spPr>
          <a:xfrm>
            <a:off x="846530" y="822814"/>
            <a:ext cx="301904" cy="101920"/>
          </a:xfrm>
          <a:custGeom>
            <a:rect b="b" l="l" r="r" t="t"/>
            <a:pathLst>
              <a:path extrusionOk="0" h="149859" w="353059">
                <a:moveTo>
                  <a:pt x="118427" y="73367"/>
                </a:moveTo>
                <a:lnTo>
                  <a:pt x="116154" y="74358"/>
                </a:lnTo>
                <a:lnTo>
                  <a:pt x="112255" y="84175"/>
                </a:lnTo>
                <a:lnTo>
                  <a:pt x="107035" y="87769"/>
                </a:lnTo>
                <a:lnTo>
                  <a:pt x="105892" y="88277"/>
                </a:lnTo>
                <a:lnTo>
                  <a:pt x="94774" y="92009"/>
                </a:lnTo>
                <a:lnTo>
                  <a:pt x="83088" y="94717"/>
                </a:lnTo>
                <a:lnTo>
                  <a:pt x="69904" y="98076"/>
                </a:lnTo>
                <a:lnTo>
                  <a:pt x="21187" y="126212"/>
                </a:lnTo>
                <a:lnTo>
                  <a:pt x="0" y="147510"/>
                </a:lnTo>
                <a:lnTo>
                  <a:pt x="977" y="149796"/>
                </a:lnTo>
                <a:lnTo>
                  <a:pt x="6692" y="147332"/>
                </a:lnTo>
                <a:lnTo>
                  <a:pt x="11110" y="142166"/>
                </a:lnTo>
                <a:lnTo>
                  <a:pt x="20423" y="133614"/>
                </a:lnTo>
                <a:lnTo>
                  <a:pt x="76199" y="105545"/>
                </a:lnTo>
                <a:lnTo>
                  <a:pt x="126091" y="97701"/>
                </a:lnTo>
                <a:lnTo>
                  <a:pt x="156280" y="97701"/>
                </a:lnTo>
                <a:lnTo>
                  <a:pt x="160642" y="95821"/>
                </a:lnTo>
                <a:lnTo>
                  <a:pt x="234173" y="95821"/>
                </a:lnTo>
                <a:lnTo>
                  <a:pt x="248252" y="93758"/>
                </a:lnTo>
                <a:lnTo>
                  <a:pt x="181011" y="93758"/>
                </a:lnTo>
                <a:lnTo>
                  <a:pt x="160794" y="93040"/>
                </a:lnTo>
                <a:lnTo>
                  <a:pt x="162090" y="89763"/>
                </a:lnTo>
                <a:lnTo>
                  <a:pt x="168795" y="89585"/>
                </a:lnTo>
                <a:lnTo>
                  <a:pt x="176118" y="87261"/>
                </a:lnTo>
                <a:lnTo>
                  <a:pt x="117652" y="87261"/>
                </a:lnTo>
                <a:lnTo>
                  <a:pt x="120738" y="81864"/>
                </a:lnTo>
                <a:lnTo>
                  <a:pt x="120408" y="77939"/>
                </a:lnTo>
                <a:lnTo>
                  <a:pt x="118427" y="73367"/>
                </a:lnTo>
                <a:close/>
              </a:path>
              <a:path extrusionOk="0" h="149859" w="353059">
                <a:moveTo>
                  <a:pt x="156280" y="97701"/>
                </a:moveTo>
                <a:lnTo>
                  <a:pt x="126091" y="97701"/>
                </a:lnTo>
                <a:lnTo>
                  <a:pt x="138442" y="104038"/>
                </a:lnTo>
                <a:lnTo>
                  <a:pt x="140029" y="112483"/>
                </a:lnTo>
                <a:lnTo>
                  <a:pt x="140051" y="112813"/>
                </a:lnTo>
                <a:lnTo>
                  <a:pt x="137591" y="117789"/>
                </a:lnTo>
                <a:lnTo>
                  <a:pt x="134274" y="120893"/>
                </a:lnTo>
                <a:lnTo>
                  <a:pt x="133426" y="123824"/>
                </a:lnTo>
                <a:lnTo>
                  <a:pt x="134899" y="127253"/>
                </a:lnTo>
                <a:lnTo>
                  <a:pt x="140944" y="128701"/>
                </a:lnTo>
                <a:lnTo>
                  <a:pt x="147802" y="125755"/>
                </a:lnTo>
                <a:lnTo>
                  <a:pt x="147967" y="122961"/>
                </a:lnTo>
                <a:lnTo>
                  <a:pt x="147472" y="121830"/>
                </a:lnTo>
                <a:lnTo>
                  <a:pt x="149758" y="120840"/>
                </a:lnTo>
                <a:lnTo>
                  <a:pt x="163014" y="120840"/>
                </a:lnTo>
                <a:lnTo>
                  <a:pt x="163156" y="120484"/>
                </a:lnTo>
                <a:lnTo>
                  <a:pt x="159845" y="112813"/>
                </a:lnTo>
                <a:lnTo>
                  <a:pt x="155778" y="112813"/>
                </a:lnTo>
                <a:lnTo>
                  <a:pt x="155930" y="110045"/>
                </a:lnTo>
                <a:lnTo>
                  <a:pt x="157886" y="105130"/>
                </a:lnTo>
                <a:lnTo>
                  <a:pt x="156131" y="101066"/>
                </a:lnTo>
                <a:lnTo>
                  <a:pt x="154774" y="101066"/>
                </a:lnTo>
                <a:lnTo>
                  <a:pt x="154927" y="98285"/>
                </a:lnTo>
                <a:lnTo>
                  <a:pt x="156280" y="97701"/>
                </a:lnTo>
                <a:close/>
              </a:path>
              <a:path extrusionOk="0" h="149859" w="353059">
                <a:moveTo>
                  <a:pt x="163014" y="120840"/>
                </a:moveTo>
                <a:lnTo>
                  <a:pt x="149758" y="120840"/>
                </a:lnTo>
                <a:lnTo>
                  <a:pt x="151231" y="124269"/>
                </a:lnTo>
                <a:lnTo>
                  <a:pt x="156146" y="126212"/>
                </a:lnTo>
                <a:lnTo>
                  <a:pt x="161848" y="123748"/>
                </a:lnTo>
                <a:lnTo>
                  <a:pt x="163014" y="120840"/>
                </a:lnTo>
                <a:close/>
              </a:path>
              <a:path extrusionOk="0" h="149859" w="353059">
                <a:moveTo>
                  <a:pt x="159702" y="112483"/>
                </a:moveTo>
                <a:lnTo>
                  <a:pt x="155778" y="112813"/>
                </a:lnTo>
                <a:lnTo>
                  <a:pt x="159845" y="112813"/>
                </a:lnTo>
                <a:lnTo>
                  <a:pt x="159702" y="112483"/>
                </a:lnTo>
                <a:close/>
              </a:path>
              <a:path extrusionOk="0" h="149859" w="353059">
                <a:moveTo>
                  <a:pt x="155917" y="100571"/>
                </a:moveTo>
                <a:lnTo>
                  <a:pt x="154774" y="101066"/>
                </a:lnTo>
                <a:lnTo>
                  <a:pt x="156131" y="101066"/>
                </a:lnTo>
                <a:lnTo>
                  <a:pt x="155917" y="100571"/>
                </a:lnTo>
                <a:close/>
              </a:path>
              <a:path extrusionOk="0" h="149859" w="353059">
                <a:moveTo>
                  <a:pt x="234173" y="95821"/>
                </a:moveTo>
                <a:lnTo>
                  <a:pt x="160642" y="95821"/>
                </a:lnTo>
                <a:lnTo>
                  <a:pt x="176616" y="98923"/>
                </a:lnTo>
                <a:lnTo>
                  <a:pt x="207241" y="99767"/>
                </a:lnTo>
                <a:lnTo>
                  <a:pt x="234173" y="95821"/>
                </a:lnTo>
                <a:close/>
              </a:path>
              <a:path extrusionOk="0" h="149859" w="353059">
                <a:moveTo>
                  <a:pt x="277698" y="56159"/>
                </a:moveTo>
                <a:lnTo>
                  <a:pt x="269697" y="59600"/>
                </a:lnTo>
                <a:lnTo>
                  <a:pt x="267093" y="66154"/>
                </a:lnTo>
                <a:lnTo>
                  <a:pt x="267588" y="67297"/>
                </a:lnTo>
                <a:lnTo>
                  <a:pt x="261873" y="69760"/>
                </a:lnTo>
                <a:lnTo>
                  <a:pt x="260908" y="76949"/>
                </a:lnTo>
                <a:lnTo>
                  <a:pt x="261338" y="77939"/>
                </a:lnTo>
                <a:lnTo>
                  <a:pt x="261324" y="79539"/>
                </a:lnTo>
                <a:lnTo>
                  <a:pt x="206217" y="93089"/>
                </a:lnTo>
                <a:lnTo>
                  <a:pt x="181011" y="93758"/>
                </a:lnTo>
                <a:lnTo>
                  <a:pt x="248252" y="93758"/>
                </a:lnTo>
                <a:lnTo>
                  <a:pt x="251235" y="93320"/>
                </a:lnTo>
                <a:lnTo>
                  <a:pt x="298285" y="77571"/>
                </a:lnTo>
                <a:lnTo>
                  <a:pt x="272021" y="77571"/>
                </a:lnTo>
                <a:lnTo>
                  <a:pt x="273811" y="75437"/>
                </a:lnTo>
                <a:lnTo>
                  <a:pt x="279666" y="60718"/>
                </a:lnTo>
                <a:lnTo>
                  <a:pt x="277698" y="56159"/>
                </a:lnTo>
                <a:close/>
              </a:path>
              <a:path extrusionOk="0" h="149859" w="353059">
                <a:moveTo>
                  <a:pt x="197215" y="84823"/>
                </a:moveTo>
                <a:lnTo>
                  <a:pt x="182994" y="84823"/>
                </a:lnTo>
                <a:lnTo>
                  <a:pt x="185623" y="87744"/>
                </a:lnTo>
                <a:lnTo>
                  <a:pt x="190525" y="89699"/>
                </a:lnTo>
                <a:lnTo>
                  <a:pt x="197383" y="86740"/>
                </a:lnTo>
                <a:lnTo>
                  <a:pt x="197215" y="84823"/>
                </a:lnTo>
                <a:close/>
              </a:path>
              <a:path extrusionOk="0" h="149859" w="353059">
                <a:moveTo>
                  <a:pt x="230733" y="28981"/>
                </a:moveTo>
                <a:lnTo>
                  <a:pt x="194551" y="67627"/>
                </a:lnTo>
                <a:lnTo>
                  <a:pt x="147157" y="82816"/>
                </a:lnTo>
                <a:lnTo>
                  <a:pt x="117652" y="87261"/>
                </a:lnTo>
                <a:lnTo>
                  <a:pt x="176118" y="87261"/>
                </a:lnTo>
                <a:lnTo>
                  <a:pt x="180720" y="85801"/>
                </a:lnTo>
                <a:lnTo>
                  <a:pt x="182994" y="84823"/>
                </a:lnTo>
                <a:lnTo>
                  <a:pt x="197215" y="84823"/>
                </a:lnTo>
                <a:lnTo>
                  <a:pt x="197046" y="82802"/>
                </a:lnTo>
                <a:lnTo>
                  <a:pt x="198335" y="79539"/>
                </a:lnTo>
                <a:lnTo>
                  <a:pt x="201764" y="78066"/>
                </a:lnTo>
                <a:lnTo>
                  <a:pt x="215985" y="78066"/>
                </a:lnTo>
                <a:lnTo>
                  <a:pt x="215887" y="76949"/>
                </a:lnTo>
                <a:lnTo>
                  <a:pt x="215928" y="75437"/>
                </a:lnTo>
                <a:lnTo>
                  <a:pt x="216623" y="71665"/>
                </a:lnTo>
                <a:lnTo>
                  <a:pt x="219557" y="69037"/>
                </a:lnTo>
                <a:lnTo>
                  <a:pt x="233411" y="69037"/>
                </a:lnTo>
                <a:lnTo>
                  <a:pt x="231635" y="62471"/>
                </a:lnTo>
                <a:lnTo>
                  <a:pt x="230149" y="59054"/>
                </a:lnTo>
                <a:lnTo>
                  <a:pt x="239559" y="59054"/>
                </a:lnTo>
                <a:lnTo>
                  <a:pt x="249910" y="54584"/>
                </a:lnTo>
                <a:lnTo>
                  <a:pt x="249402" y="43967"/>
                </a:lnTo>
                <a:lnTo>
                  <a:pt x="242989" y="29120"/>
                </a:lnTo>
                <a:lnTo>
                  <a:pt x="230733" y="28981"/>
                </a:lnTo>
                <a:close/>
              </a:path>
              <a:path extrusionOk="0" h="149859" w="353059">
                <a:moveTo>
                  <a:pt x="215985" y="78066"/>
                </a:moveTo>
                <a:lnTo>
                  <a:pt x="201764" y="78066"/>
                </a:lnTo>
                <a:lnTo>
                  <a:pt x="203898" y="79870"/>
                </a:lnTo>
                <a:lnTo>
                  <a:pt x="204393" y="81013"/>
                </a:lnTo>
                <a:lnTo>
                  <a:pt x="206032" y="81648"/>
                </a:lnTo>
                <a:lnTo>
                  <a:pt x="208813" y="81813"/>
                </a:lnTo>
                <a:lnTo>
                  <a:pt x="210438" y="82460"/>
                </a:lnTo>
                <a:lnTo>
                  <a:pt x="216153" y="79997"/>
                </a:lnTo>
                <a:lnTo>
                  <a:pt x="215985" y="78066"/>
                </a:lnTo>
                <a:close/>
              </a:path>
              <a:path extrusionOk="0" h="149859" w="353059">
                <a:moveTo>
                  <a:pt x="352151" y="26263"/>
                </a:moveTo>
                <a:lnTo>
                  <a:pt x="340690" y="26263"/>
                </a:lnTo>
                <a:lnTo>
                  <a:pt x="342097" y="29540"/>
                </a:lnTo>
                <a:lnTo>
                  <a:pt x="342069" y="30098"/>
                </a:lnTo>
                <a:lnTo>
                  <a:pt x="312123" y="62089"/>
                </a:lnTo>
                <a:lnTo>
                  <a:pt x="276396" y="77256"/>
                </a:lnTo>
                <a:lnTo>
                  <a:pt x="272021" y="77571"/>
                </a:lnTo>
                <a:lnTo>
                  <a:pt x="298285" y="77571"/>
                </a:lnTo>
                <a:lnTo>
                  <a:pt x="307314" y="74548"/>
                </a:lnTo>
                <a:lnTo>
                  <a:pt x="326530" y="64413"/>
                </a:lnTo>
                <a:lnTo>
                  <a:pt x="343301" y="50377"/>
                </a:lnTo>
                <a:lnTo>
                  <a:pt x="352864" y="32593"/>
                </a:lnTo>
                <a:lnTo>
                  <a:pt x="352151" y="26263"/>
                </a:lnTo>
                <a:close/>
              </a:path>
              <a:path extrusionOk="0" h="149859" w="353059">
                <a:moveTo>
                  <a:pt x="233411" y="69037"/>
                </a:moveTo>
                <a:lnTo>
                  <a:pt x="219557" y="69037"/>
                </a:lnTo>
                <a:lnTo>
                  <a:pt x="221691" y="70827"/>
                </a:lnTo>
                <a:lnTo>
                  <a:pt x="222669" y="73113"/>
                </a:lnTo>
                <a:lnTo>
                  <a:pt x="225945" y="74421"/>
                </a:lnTo>
                <a:lnTo>
                  <a:pt x="233933" y="70967"/>
                </a:lnTo>
                <a:lnTo>
                  <a:pt x="233411" y="69037"/>
                </a:lnTo>
                <a:close/>
              </a:path>
              <a:path extrusionOk="0" h="149859" w="353059">
                <a:moveTo>
                  <a:pt x="239559" y="59054"/>
                </a:moveTo>
                <a:lnTo>
                  <a:pt x="230149" y="59054"/>
                </a:lnTo>
                <a:lnTo>
                  <a:pt x="232930" y="59207"/>
                </a:lnTo>
                <a:lnTo>
                  <a:pt x="236207" y="60502"/>
                </a:lnTo>
                <a:lnTo>
                  <a:pt x="239559" y="59054"/>
                </a:lnTo>
                <a:close/>
              </a:path>
              <a:path extrusionOk="0" h="149859" w="353059">
                <a:moveTo>
                  <a:pt x="329607" y="0"/>
                </a:moveTo>
                <a:lnTo>
                  <a:pt x="320852" y="2298"/>
                </a:lnTo>
                <a:lnTo>
                  <a:pt x="312240" y="7896"/>
                </a:lnTo>
                <a:lnTo>
                  <a:pt x="308100" y="14741"/>
                </a:lnTo>
                <a:lnTo>
                  <a:pt x="307577" y="22315"/>
                </a:lnTo>
                <a:lnTo>
                  <a:pt x="309816" y="30098"/>
                </a:lnTo>
                <a:lnTo>
                  <a:pt x="314744" y="41516"/>
                </a:lnTo>
                <a:lnTo>
                  <a:pt x="323075" y="41998"/>
                </a:lnTo>
                <a:lnTo>
                  <a:pt x="337934" y="35585"/>
                </a:lnTo>
                <a:lnTo>
                  <a:pt x="339382" y="29540"/>
                </a:lnTo>
                <a:lnTo>
                  <a:pt x="340525" y="29044"/>
                </a:lnTo>
                <a:lnTo>
                  <a:pt x="340690" y="26263"/>
                </a:lnTo>
                <a:lnTo>
                  <a:pt x="352151" y="26263"/>
                </a:lnTo>
                <a:lnTo>
                  <a:pt x="350456" y="11213"/>
                </a:lnTo>
                <a:lnTo>
                  <a:pt x="345359" y="4304"/>
                </a:lnTo>
                <a:lnTo>
                  <a:pt x="338093" y="617"/>
                </a:lnTo>
                <a:lnTo>
                  <a:pt x="329607"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87" name="Google Shape;387;p29"/>
          <p:cNvSpPr/>
          <p:nvPr/>
        </p:nvSpPr>
        <p:spPr>
          <a:xfrm>
            <a:off x="501776" y="495235"/>
            <a:ext cx="533762" cy="436614"/>
          </a:xfrm>
          <a:custGeom>
            <a:rect b="b" l="l" r="r" t="t"/>
            <a:pathLst>
              <a:path extrusionOk="0" h="641985" w="624205">
                <a:moveTo>
                  <a:pt x="311962" y="0"/>
                </a:moveTo>
                <a:lnTo>
                  <a:pt x="215565" y="6125"/>
                </a:lnTo>
                <a:lnTo>
                  <a:pt x="115168" y="19602"/>
                </a:lnTo>
                <a:lnTo>
                  <a:pt x="36247" y="33079"/>
                </a:lnTo>
                <a:lnTo>
                  <a:pt x="0" y="46621"/>
                </a:lnTo>
                <a:lnTo>
                  <a:pt x="16084" y="222934"/>
                </a:lnTo>
                <a:lnTo>
                  <a:pt x="34518" y="327647"/>
                </a:lnTo>
                <a:lnTo>
                  <a:pt x="67069" y="402108"/>
                </a:lnTo>
                <a:lnTo>
                  <a:pt x="125501" y="487667"/>
                </a:lnTo>
                <a:lnTo>
                  <a:pt x="196994" y="570754"/>
                </a:lnTo>
                <a:lnTo>
                  <a:pt x="256384" y="617202"/>
                </a:lnTo>
                <a:lnTo>
                  <a:pt x="296947" y="637430"/>
                </a:lnTo>
                <a:lnTo>
                  <a:pt x="311962" y="641858"/>
                </a:lnTo>
                <a:lnTo>
                  <a:pt x="363282" y="631376"/>
                </a:lnTo>
                <a:lnTo>
                  <a:pt x="399811" y="611820"/>
                </a:lnTo>
                <a:lnTo>
                  <a:pt x="439032" y="568736"/>
                </a:lnTo>
                <a:lnTo>
                  <a:pt x="498424" y="487667"/>
                </a:lnTo>
                <a:lnTo>
                  <a:pt x="560392" y="359753"/>
                </a:lnTo>
                <a:lnTo>
                  <a:pt x="598827" y="214699"/>
                </a:lnTo>
                <a:lnTo>
                  <a:pt x="618435" y="95868"/>
                </a:lnTo>
                <a:lnTo>
                  <a:pt x="623925" y="46621"/>
                </a:lnTo>
                <a:lnTo>
                  <a:pt x="541062" y="19668"/>
                </a:lnTo>
                <a:lnTo>
                  <a:pt x="480945" y="5827"/>
                </a:lnTo>
                <a:lnTo>
                  <a:pt x="414327" y="728"/>
                </a:lnTo>
                <a:lnTo>
                  <a:pt x="311962" y="0"/>
                </a:lnTo>
                <a:close/>
              </a:path>
            </a:pathLst>
          </a:custGeom>
          <a:solidFill>
            <a:srgbClr val="7F6C0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88" name="Google Shape;388;p29"/>
          <p:cNvSpPr/>
          <p:nvPr/>
        </p:nvSpPr>
        <p:spPr>
          <a:xfrm>
            <a:off x="525768" y="506531"/>
            <a:ext cx="249234" cy="407680"/>
          </a:xfrm>
          <a:custGeom>
            <a:rect b="b" l="l" r="r" t="t"/>
            <a:pathLst>
              <a:path extrusionOk="0" h="599440" w="291465">
                <a:moveTo>
                  <a:pt x="291312" y="0"/>
                </a:moveTo>
                <a:lnTo>
                  <a:pt x="177520" y="6802"/>
                </a:lnTo>
                <a:lnTo>
                  <a:pt x="84967" y="21767"/>
                </a:lnTo>
                <a:lnTo>
                  <a:pt x="22759" y="36733"/>
                </a:lnTo>
                <a:lnTo>
                  <a:pt x="0" y="43535"/>
                </a:lnTo>
                <a:lnTo>
                  <a:pt x="15018" y="208176"/>
                </a:lnTo>
                <a:lnTo>
                  <a:pt x="32232" y="305957"/>
                </a:lnTo>
                <a:lnTo>
                  <a:pt x="62629" y="375489"/>
                </a:lnTo>
                <a:lnTo>
                  <a:pt x="117195" y="455383"/>
                </a:lnTo>
                <a:lnTo>
                  <a:pt x="183952" y="532969"/>
                </a:lnTo>
                <a:lnTo>
                  <a:pt x="239410" y="576341"/>
                </a:lnTo>
                <a:lnTo>
                  <a:pt x="277290" y="595229"/>
                </a:lnTo>
                <a:lnTo>
                  <a:pt x="291312" y="599363"/>
                </a:lnTo>
                <a:lnTo>
                  <a:pt x="291312"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89" name="Google Shape;389;p29"/>
          <p:cNvSpPr/>
          <p:nvPr/>
        </p:nvSpPr>
        <p:spPr>
          <a:xfrm>
            <a:off x="774872" y="506531"/>
            <a:ext cx="249234" cy="407680"/>
          </a:xfrm>
          <a:custGeom>
            <a:rect b="b" l="l" r="r" t="t"/>
            <a:pathLst>
              <a:path extrusionOk="0" h="599440" w="291465">
                <a:moveTo>
                  <a:pt x="0" y="0"/>
                </a:moveTo>
                <a:lnTo>
                  <a:pt x="0" y="599363"/>
                </a:lnTo>
                <a:lnTo>
                  <a:pt x="14021" y="595229"/>
                </a:lnTo>
                <a:lnTo>
                  <a:pt x="51901" y="576341"/>
                </a:lnTo>
                <a:lnTo>
                  <a:pt x="107359" y="532969"/>
                </a:lnTo>
                <a:lnTo>
                  <a:pt x="174117" y="455383"/>
                </a:lnTo>
                <a:lnTo>
                  <a:pt x="228683" y="375489"/>
                </a:lnTo>
                <a:lnTo>
                  <a:pt x="259079" y="305957"/>
                </a:lnTo>
                <a:lnTo>
                  <a:pt x="276294" y="208176"/>
                </a:lnTo>
                <a:lnTo>
                  <a:pt x="291312" y="43535"/>
                </a:lnTo>
                <a:lnTo>
                  <a:pt x="268553" y="36733"/>
                </a:lnTo>
                <a:lnTo>
                  <a:pt x="206344" y="21767"/>
                </a:lnTo>
                <a:lnTo>
                  <a:pt x="113792" y="6802"/>
                </a:lnTo>
                <a:lnTo>
                  <a:pt x="0" y="0"/>
                </a:lnTo>
                <a:close/>
              </a:path>
            </a:pathLst>
          </a:custGeom>
          <a:solidFill>
            <a:srgbClr val="E9436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90" name="Google Shape;390;p29"/>
          <p:cNvSpPr/>
          <p:nvPr/>
        </p:nvSpPr>
        <p:spPr>
          <a:xfrm>
            <a:off x="603612" y="570222"/>
            <a:ext cx="171586" cy="280280"/>
          </a:xfrm>
          <a:custGeom>
            <a:rect b="b" l="l" r="r" t="t"/>
            <a:pathLst>
              <a:path extrusionOk="0" h="412115" w="200659">
                <a:moveTo>
                  <a:pt x="200278" y="0"/>
                </a:moveTo>
                <a:lnTo>
                  <a:pt x="122045" y="4677"/>
                </a:lnTo>
                <a:lnTo>
                  <a:pt x="58415" y="14966"/>
                </a:lnTo>
                <a:lnTo>
                  <a:pt x="15646" y="25256"/>
                </a:lnTo>
                <a:lnTo>
                  <a:pt x="0" y="29933"/>
                </a:lnTo>
                <a:lnTo>
                  <a:pt x="10324" y="143121"/>
                </a:lnTo>
                <a:lnTo>
                  <a:pt x="22158" y="210345"/>
                </a:lnTo>
                <a:lnTo>
                  <a:pt x="43055" y="258149"/>
                </a:lnTo>
                <a:lnTo>
                  <a:pt x="80568" y="313080"/>
                </a:lnTo>
                <a:lnTo>
                  <a:pt x="126469" y="366420"/>
                </a:lnTo>
                <a:lnTo>
                  <a:pt x="164598" y="396238"/>
                </a:lnTo>
                <a:lnTo>
                  <a:pt x="200278" y="412064"/>
                </a:lnTo>
                <a:lnTo>
                  <a:pt x="200278" y="0"/>
                </a:lnTo>
                <a:close/>
              </a:path>
            </a:pathLst>
          </a:custGeom>
          <a:solidFill>
            <a:srgbClr val="87B5B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91" name="Google Shape;391;p29"/>
          <p:cNvSpPr/>
          <p:nvPr/>
        </p:nvSpPr>
        <p:spPr>
          <a:xfrm>
            <a:off x="774872" y="570222"/>
            <a:ext cx="171586" cy="280280"/>
          </a:xfrm>
          <a:custGeom>
            <a:rect b="b" l="l" r="r" t="t"/>
            <a:pathLst>
              <a:path extrusionOk="0" h="412115" w="200659">
                <a:moveTo>
                  <a:pt x="0" y="0"/>
                </a:moveTo>
                <a:lnTo>
                  <a:pt x="0" y="412064"/>
                </a:lnTo>
                <a:lnTo>
                  <a:pt x="9639" y="409222"/>
                </a:lnTo>
                <a:lnTo>
                  <a:pt x="73809" y="366420"/>
                </a:lnTo>
                <a:lnTo>
                  <a:pt x="119710" y="313080"/>
                </a:lnTo>
                <a:lnTo>
                  <a:pt x="157223" y="258149"/>
                </a:lnTo>
                <a:lnTo>
                  <a:pt x="178120" y="210345"/>
                </a:lnTo>
                <a:lnTo>
                  <a:pt x="189954" y="143121"/>
                </a:lnTo>
                <a:lnTo>
                  <a:pt x="200279" y="29933"/>
                </a:lnTo>
                <a:lnTo>
                  <a:pt x="184632" y="25256"/>
                </a:lnTo>
                <a:lnTo>
                  <a:pt x="141863" y="14966"/>
                </a:lnTo>
                <a:lnTo>
                  <a:pt x="78233" y="4677"/>
                </a:lnTo>
                <a:lnTo>
                  <a:pt x="0" y="0"/>
                </a:lnTo>
                <a:close/>
              </a:path>
            </a:pathLst>
          </a:custGeom>
          <a:solidFill>
            <a:srgbClr val="C63A5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92" name="Google Shape;392;p29"/>
          <p:cNvSpPr/>
          <p:nvPr/>
        </p:nvSpPr>
        <p:spPr>
          <a:xfrm>
            <a:off x="635355" y="600817"/>
            <a:ext cx="51041" cy="34549"/>
          </a:xfrm>
          <a:custGeom>
            <a:rect b="b" l="l" r="r" t="t"/>
            <a:pathLst>
              <a:path extrusionOk="0" h="50800" w="59690">
                <a:moveTo>
                  <a:pt x="59499" y="0"/>
                </a:moveTo>
                <a:lnTo>
                  <a:pt x="36336" y="1990"/>
                </a:lnTo>
                <a:lnTo>
                  <a:pt x="17424" y="7421"/>
                </a:lnTo>
                <a:lnTo>
                  <a:pt x="4674" y="15478"/>
                </a:lnTo>
                <a:lnTo>
                  <a:pt x="0" y="25349"/>
                </a:lnTo>
                <a:lnTo>
                  <a:pt x="4674" y="35219"/>
                </a:lnTo>
                <a:lnTo>
                  <a:pt x="17424" y="43276"/>
                </a:lnTo>
                <a:lnTo>
                  <a:pt x="36336" y="48707"/>
                </a:lnTo>
                <a:lnTo>
                  <a:pt x="59499" y="50698"/>
                </a:lnTo>
                <a:lnTo>
                  <a:pt x="59499" y="47015"/>
                </a:lnTo>
                <a:lnTo>
                  <a:pt x="43160" y="45107"/>
                </a:lnTo>
                <a:lnTo>
                  <a:pt x="31249" y="40120"/>
                </a:lnTo>
                <a:lnTo>
                  <a:pt x="23961" y="33165"/>
                </a:lnTo>
                <a:lnTo>
                  <a:pt x="21488" y="25349"/>
                </a:lnTo>
                <a:lnTo>
                  <a:pt x="23961" y="17534"/>
                </a:lnTo>
                <a:lnTo>
                  <a:pt x="31249" y="10583"/>
                </a:lnTo>
                <a:lnTo>
                  <a:pt x="43160" y="5602"/>
                </a:lnTo>
                <a:lnTo>
                  <a:pt x="59499" y="3695"/>
                </a:lnTo>
                <a:lnTo>
                  <a:pt x="59499"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93" name="Google Shape;393;p29"/>
          <p:cNvSpPr/>
          <p:nvPr/>
        </p:nvSpPr>
        <p:spPr>
          <a:xfrm>
            <a:off x="687142" y="595223"/>
            <a:ext cx="0" cy="98465"/>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94" name="Google Shape;394;p29"/>
          <p:cNvSpPr/>
          <p:nvPr/>
        </p:nvSpPr>
        <p:spPr>
          <a:xfrm>
            <a:off x="689644" y="595224"/>
            <a:ext cx="0" cy="101488"/>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95" name="Google Shape;395;p29"/>
          <p:cNvSpPr/>
          <p:nvPr/>
        </p:nvSpPr>
        <p:spPr>
          <a:xfrm>
            <a:off x="709496" y="609166"/>
            <a:ext cx="51041" cy="34549"/>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698"/>
                </a:lnTo>
                <a:lnTo>
                  <a:pt x="23162" y="48707"/>
                </a:lnTo>
                <a:lnTo>
                  <a:pt x="42075" y="43276"/>
                </a:lnTo>
                <a:lnTo>
                  <a:pt x="54824" y="35219"/>
                </a:lnTo>
                <a:lnTo>
                  <a:pt x="59499" y="25349"/>
                </a:lnTo>
                <a:lnTo>
                  <a:pt x="54824" y="15478"/>
                </a:lnTo>
                <a:lnTo>
                  <a:pt x="42075" y="7421"/>
                </a:lnTo>
                <a:lnTo>
                  <a:pt x="23162" y="1990"/>
                </a:lnTo>
                <a:lnTo>
                  <a:pt x="0" y="0"/>
                </a:lnTo>
                <a:close/>
              </a:path>
            </a:pathLst>
          </a:custGeom>
          <a:solidFill>
            <a:srgbClr val="9DD3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96" name="Google Shape;396;p29"/>
          <p:cNvSpPr/>
          <p:nvPr/>
        </p:nvSpPr>
        <p:spPr>
          <a:xfrm>
            <a:off x="708588" y="603574"/>
            <a:ext cx="0" cy="98465"/>
          </a:xfrm>
          <a:custGeom>
            <a:rect b="b" l="l" r="r" t="t"/>
            <a:pathLst>
              <a:path extrusionOk="0" h="144780" w="120000">
                <a:moveTo>
                  <a:pt x="0" y="0"/>
                </a:moveTo>
                <a:lnTo>
                  <a:pt x="0" y="144551"/>
                </a:lnTo>
              </a:path>
            </a:pathLst>
          </a:custGeom>
          <a:noFill/>
          <a:ln cap="flat" cmpd="sng" w="11400">
            <a:solidFill>
              <a:srgbClr val="87B5B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97" name="Google Shape;397;p29"/>
          <p:cNvSpPr/>
          <p:nvPr/>
        </p:nvSpPr>
        <p:spPr>
          <a:xfrm>
            <a:off x="706086" y="600644"/>
            <a:ext cx="0" cy="101488"/>
          </a:xfrm>
          <a:custGeom>
            <a:rect b="b" l="l" r="r" t="t"/>
            <a:pathLst>
              <a:path extrusionOk="0" h="149225" w="120000">
                <a:moveTo>
                  <a:pt x="0" y="0"/>
                </a:moveTo>
                <a:lnTo>
                  <a:pt x="0" y="148856"/>
                </a:lnTo>
              </a:path>
            </a:pathLst>
          </a:custGeom>
          <a:noFill/>
          <a:ln cap="flat" cmpd="sng" w="11400">
            <a:solidFill>
              <a:srgbClr val="9DD3C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98" name="Google Shape;398;p29"/>
          <p:cNvSpPr/>
          <p:nvPr/>
        </p:nvSpPr>
        <p:spPr>
          <a:xfrm>
            <a:off x="790468" y="638749"/>
            <a:ext cx="51041" cy="34549"/>
          </a:xfrm>
          <a:custGeom>
            <a:rect b="b" l="l" r="r" t="t"/>
            <a:pathLst>
              <a:path extrusionOk="0" h="50800" w="59690">
                <a:moveTo>
                  <a:pt x="59499" y="0"/>
                </a:moveTo>
                <a:lnTo>
                  <a:pt x="36342" y="1992"/>
                </a:lnTo>
                <a:lnTo>
                  <a:pt x="17429" y="7426"/>
                </a:lnTo>
                <a:lnTo>
                  <a:pt x="4676" y="15484"/>
                </a:lnTo>
                <a:lnTo>
                  <a:pt x="0" y="25349"/>
                </a:lnTo>
                <a:lnTo>
                  <a:pt x="4676" y="35221"/>
                </a:lnTo>
                <a:lnTo>
                  <a:pt x="17429" y="43283"/>
                </a:lnTo>
                <a:lnTo>
                  <a:pt x="36342" y="48718"/>
                </a:lnTo>
                <a:lnTo>
                  <a:pt x="59499" y="50711"/>
                </a:lnTo>
                <a:lnTo>
                  <a:pt x="59499" y="47015"/>
                </a:lnTo>
                <a:lnTo>
                  <a:pt x="43160" y="45107"/>
                </a:lnTo>
                <a:lnTo>
                  <a:pt x="31249" y="40120"/>
                </a:lnTo>
                <a:lnTo>
                  <a:pt x="23961" y="33165"/>
                </a:lnTo>
                <a:lnTo>
                  <a:pt x="21488" y="25349"/>
                </a:lnTo>
                <a:lnTo>
                  <a:pt x="23961" y="17540"/>
                </a:lnTo>
                <a:lnTo>
                  <a:pt x="31249" y="10588"/>
                </a:lnTo>
                <a:lnTo>
                  <a:pt x="43160" y="5603"/>
                </a:lnTo>
                <a:lnTo>
                  <a:pt x="59499" y="3695"/>
                </a:lnTo>
                <a:lnTo>
                  <a:pt x="59499"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99" name="Google Shape;399;p29"/>
          <p:cNvSpPr/>
          <p:nvPr/>
        </p:nvSpPr>
        <p:spPr>
          <a:xfrm>
            <a:off x="842255" y="633157"/>
            <a:ext cx="0" cy="98465"/>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00" name="Google Shape;400;p29"/>
          <p:cNvSpPr/>
          <p:nvPr/>
        </p:nvSpPr>
        <p:spPr>
          <a:xfrm>
            <a:off x="844754" y="633158"/>
            <a:ext cx="0" cy="101488"/>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01" name="Google Shape;401;p29"/>
          <p:cNvSpPr/>
          <p:nvPr/>
        </p:nvSpPr>
        <p:spPr>
          <a:xfrm>
            <a:off x="864608" y="647098"/>
            <a:ext cx="51041" cy="34549"/>
          </a:xfrm>
          <a:custGeom>
            <a:rect b="b" l="l" r="r" t="t"/>
            <a:pathLst>
              <a:path extrusionOk="0" h="50800" w="59690">
                <a:moveTo>
                  <a:pt x="0" y="0"/>
                </a:moveTo>
                <a:lnTo>
                  <a:pt x="0" y="3695"/>
                </a:lnTo>
                <a:lnTo>
                  <a:pt x="16338" y="5603"/>
                </a:lnTo>
                <a:lnTo>
                  <a:pt x="28249" y="10588"/>
                </a:lnTo>
                <a:lnTo>
                  <a:pt x="35538" y="17540"/>
                </a:lnTo>
                <a:lnTo>
                  <a:pt x="38011" y="25349"/>
                </a:lnTo>
                <a:lnTo>
                  <a:pt x="35538" y="33165"/>
                </a:lnTo>
                <a:lnTo>
                  <a:pt x="28249" y="40120"/>
                </a:lnTo>
                <a:lnTo>
                  <a:pt x="16338" y="45107"/>
                </a:lnTo>
                <a:lnTo>
                  <a:pt x="0" y="47015"/>
                </a:lnTo>
                <a:lnTo>
                  <a:pt x="0" y="50711"/>
                </a:lnTo>
                <a:lnTo>
                  <a:pt x="23157" y="48718"/>
                </a:lnTo>
                <a:lnTo>
                  <a:pt x="42070" y="43283"/>
                </a:lnTo>
                <a:lnTo>
                  <a:pt x="54822" y="35221"/>
                </a:lnTo>
                <a:lnTo>
                  <a:pt x="59499" y="25349"/>
                </a:lnTo>
                <a:lnTo>
                  <a:pt x="54822" y="15484"/>
                </a:lnTo>
                <a:lnTo>
                  <a:pt x="42070" y="7426"/>
                </a:lnTo>
                <a:lnTo>
                  <a:pt x="23157" y="1992"/>
                </a:lnTo>
                <a:lnTo>
                  <a:pt x="0" y="0"/>
                </a:lnTo>
                <a:close/>
              </a:path>
            </a:pathLst>
          </a:custGeom>
          <a:solidFill>
            <a:srgbClr val="F083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02" name="Google Shape;402;p29"/>
          <p:cNvSpPr/>
          <p:nvPr/>
        </p:nvSpPr>
        <p:spPr>
          <a:xfrm>
            <a:off x="863701" y="641506"/>
            <a:ext cx="0" cy="98465"/>
          </a:xfrm>
          <a:custGeom>
            <a:rect b="b" l="l" r="r" t="t"/>
            <a:pathLst>
              <a:path extrusionOk="0" h="144780" w="120000">
                <a:moveTo>
                  <a:pt x="0" y="0"/>
                </a:moveTo>
                <a:lnTo>
                  <a:pt x="0" y="144551"/>
                </a:lnTo>
              </a:path>
            </a:pathLst>
          </a:custGeom>
          <a:noFill/>
          <a:ln cap="flat" cmpd="sng" w="11400">
            <a:solidFill>
              <a:srgbClr val="C63A5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03" name="Google Shape;403;p29"/>
          <p:cNvSpPr/>
          <p:nvPr/>
        </p:nvSpPr>
        <p:spPr>
          <a:xfrm>
            <a:off x="861200" y="638577"/>
            <a:ext cx="0" cy="101488"/>
          </a:xfrm>
          <a:custGeom>
            <a:rect b="b" l="l" r="r" t="t"/>
            <a:pathLst>
              <a:path extrusionOk="0" h="149225" w="120000">
                <a:moveTo>
                  <a:pt x="0" y="0"/>
                </a:moveTo>
                <a:lnTo>
                  <a:pt x="0" y="148856"/>
                </a:lnTo>
              </a:path>
            </a:pathLst>
          </a:custGeom>
          <a:noFill/>
          <a:ln cap="flat" cmpd="sng" w="11400">
            <a:solidFill>
              <a:srgbClr val="F083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04" name="Google Shape;404;p29"/>
          <p:cNvSpPr/>
          <p:nvPr/>
        </p:nvSpPr>
        <p:spPr>
          <a:xfrm>
            <a:off x="773761" y="513411"/>
            <a:ext cx="247605" cy="29799"/>
          </a:xfrm>
          <a:custGeom>
            <a:rect b="b" l="l" r="r" t="t"/>
            <a:pathLst>
              <a:path extrusionOk="0" h="43815" w="289559">
                <a:moveTo>
                  <a:pt x="289433" y="43243"/>
                </a:moveTo>
                <a:lnTo>
                  <a:pt x="212551" y="18243"/>
                </a:lnTo>
                <a:lnTo>
                  <a:pt x="156775" y="5405"/>
                </a:lnTo>
                <a:lnTo>
                  <a:pt x="94969" y="675"/>
                </a:lnTo>
                <a:lnTo>
                  <a:pt x="0" y="0"/>
                </a:lnTo>
              </a:path>
            </a:pathLst>
          </a:custGeom>
          <a:noFill/>
          <a:ln cap="flat" cmpd="sng" w="18275">
            <a:solidFill>
              <a:srgbClr val="BC38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05" name="Google Shape;405;p29"/>
          <p:cNvSpPr/>
          <p:nvPr/>
        </p:nvSpPr>
        <p:spPr>
          <a:xfrm>
            <a:off x="526268" y="513410"/>
            <a:ext cx="247605" cy="29799"/>
          </a:xfrm>
          <a:custGeom>
            <a:rect b="b" l="l" r="r" t="t"/>
            <a:pathLst>
              <a:path extrusionOk="0" h="43815" w="289559">
                <a:moveTo>
                  <a:pt x="289433" y="0"/>
                </a:moveTo>
                <a:lnTo>
                  <a:pt x="176373" y="6756"/>
                </a:lnTo>
                <a:lnTo>
                  <a:pt x="84418" y="21621"/>
                </a:lnTo>
                <a:lnTo>
                  <a:pt x="22612" y="36486"/>
                </a:lnTo>
                <a:lnTo>
                  <a:pt x="0" y="43243"/>
                </a:lnTo>
              </a:path>
            </a:pathLst>
          </a:custGeom>
          <a:noFill/>
          <a:ln cap="flat" cmpd="sng" w="18275">
            <a:solidFill>
              <a:srgbClr val="81ADA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06" name="Google Shape;406;p29"/>
          <p:cNvSpPr/>
          <p:nvPr/>
        </p:nvSpPr>
        <p:spPr>
          <a:xfrm>
            <a:off x="527146" y="535070"/>
            <a:ext cx="248148" cy="377881"/>
          </a:xfrm>
          <a:custGeom>
            <a:rect b="b" l="l" r="r" t="t"/>
            <a:pathLst>
              <a:path extrusionOk="0" h="555625" w="290194">
                <a:moveTo>
                  <a:pt x="0" y="0"/>
                </a:moveTo>
                <a:lnTo>
                  <a:pt x="15016" y="165450"/>
                </a:lnTo>
                <a:lnTo>
                  <a:pt x="32172" y="263567"/>
                </a:lnTo>
                <a:lnTo>
                  <a:pt x="62400" y="333021"/>
                </a:lnTo>
                <a:lnTo>
                  <a:pt x="116636" y="412483"/>
                </a:lnTo>
                <a:lnTo>
                  <a:pt x="182993" y="489600"/>
                </a:lnTo>
                <a:lnTo>
                  <a:pt x="238115" y="532707"/>
                </a:lnTo>
                <a:lnTo>
                  <a:pt x="275763" y="551479"/>
                </a:lnTo>
                <a:lnTo>
                  <a:pt x="289699" y="555586"/>
                </a:lnTo>
              </a:path>
            </a:pathLst>
          </a:custGeom>
          <a:noFill/>
          <a:ln cap="flat" cmpd="sng" w="9525">
            <a:solidFill>
              <a:srgbClr val="FDEF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07" name="Google Shape;407;p29"/>
          <p:cNvSpPr/>
          <p:nvPr/>
        </p:nvSpPr>
        <p:spPr>
          <a:xfrm>
            <a:off x="774872" y="535066"/>
            <a:ext cx="247605" cy="377881"/>
          </a:xfrm>
          <a:custGeom>
            <a:rect b="b" l="l" r="r" t="t"/>
            <a:pathLst>
              <a:path extrusionOk="0" h="555625" w="289559">
                <a:moveTo>
                  <a:pt x="0" y="555586"/>
                </a:moveTo>
                <a:lnTo>
                  <a:pt x="47638" y="545864"/>
                </a:lnTo>
                <a:lnTo>
                  <a:pt x="81545" y="527716"/>
                </a:lnTo>
                <a:lnTo>
                  <a:pt x="117945" y="487728"/>
                </a:lnTo>
                <a:lnTo>
                  <a:pt x="173062" y="412483"/>
                </a:lnTo>
                <a:lnTo>
                  <a:pt x="230554" y="293275"/>
                </a:lnTo>
                <a:lnTo>
                  <a:pt x="266184" y="157568"/>
                </a:lnTo>
                <a:lnTo>
                  <a:pt x="284342" y="46198"/>
                </a:lnTo>
                <a:lnTo>
                  <a:pt x="289420" y="0"/>
                </a:lnTo>
              </a:path>
            </a:pathLst>
          </a:custGeom>
          <a:noFill/>
          <a:ln cap="flat" cmpd="sng" w="9525">
            <a:solidFill>
              <a:srgbClr val="C5B27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08" name="Google Shape;408;p29"/>
          <p:cNvSpPr/>
          <p:nvPr/>
        </p:nvSpPr>
        <p:spPr>
          <a:xfrm>
            <a:off x="523563" y="505426"/>
            <a:ext cx="502811" cy="35412"/>
          </a:xfrm>
          <a:custGeom>
            <a:rect b="b" l="l" r="r" t="t"/>
            <a:pathLst>
              <a:path extrusionOk="0" h="52070" w="588010">
                <a:moveTo>
                  <a:pt x="293890" y="0"/>
                </a:moveTo>
                <a:lnTo>
                  <a:pt x="179090" y="6861"/>
                </a:lnTo>
                <a:lnTo>
                  <a:pt x="85718" y="21958"/>
                </a:lnTo>
                <a:lnTo>
                  <a:pt x="22960" y="37054"/>
                </a:lnTo>
                <a:lnTo>
                  <a:pt x="0" y="43916"/>
                </a:lnTo>
                <a:lnTo>
                  <a:pt x="10147" y="51777"/>
                </a:lnTo>
                <a:lnTo>
                  <a:pt x="85511" y="27262"/>
                </a:lnTo>
                <a:lnTo>
                  <a:pt x="140188" y="14673"/>
                </a:lnTo>
                <a:lnTo>
                  <a:pt x="200781" y="10035"/>
                </a:lnTo>
                <a:lnTo>
                  <a:pt x="469948" y="9372"/>
                </a:lnTo>
                <a:lnTo>
                  <a:pt x="453080" y="5489"/>
                </a:lnTo>
                <a:lnTo>
                  <a:pt x="390322" y="686"/>
                </a:lnTo>
                <a:lnTo>
                  <a:pt x="293890" y="0"/>
                </a:lnTo>
                <a:close/>
              </a:path>
              <a:path extrusionOk="0" h="52070" w="588010">
                <a:moveTo>
                  <a:pt x="469948" y="9372"/>
                </a:moveTo>
                <a:lnTo>
                  <a:pt x="293890" y="9372"/>
                </a:lnTo>
                <a:lnTo>
                  <a:pt x="404734" y="15998"/>
                </a:lnTo>
                <a:lnTo>
                  <a:pt x="494885" y="30575"/>
                </a:lnTo>
                <a:lnTo>
                  <a:pt x="555478" y="45152"/>
                </a:lnTo>
                <a:lnTo>
                  <a:pt x="577646" y="51777"/>
                </a:lnTo>
                <a:lnTo>
                  <a:pt x="587781" y="43916"/>
                </a:lnTo>
                <a:lnTo>
                  <a:pt x="509715" y="18527"/>
                </a:lnTo>
                <a:lnTo>
                  <a:pt x="469948" y="9372"/>
                </a:lnTo>
                <a:close/>
              </a:path>
            </a:pathLst>
          </a:custGeom>
          <a:solidFill>
            <a:srgbClr val="6959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09" name="Google Shape;409;p29"/>
          <p:cNvSpPr/>
          <p:nvPr/>
        </p:nvSpPr>
        <p:spPr>
          <a:xfrm>
            <a:off x="486993" y="725640"/>
            <a:ext cx="572815" cy="74768"/>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10" name="Google Shape;410;p29"/>
          <p:cNvSpPr txBox="1"/>
          <p:nvPr/>
        </p:nvSpPr>
        <p:spPr>
          <a:xfrm>
            <a:off x="339800" y="953225"/>
            <a:ext cx="867300" cy="436500"/>
          </a:xfrm>
          <a:prstGeom prst="rect">
            <a:avLst/>
          </a:prstGeom>
          <a:noFill/>
          <a:ln>
            <a:noFill/>
          </a:ln>
        </p:spPr>
        <p:txBody>
          <a:bodyPr anchorCtr="0" anchor="t" bIns="0" lIns="0" spcFirstLastPara="1" rIns="0" wrap="square" tIns="1012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928989"/>
                </a:solidFill>
                <a:latin typeface="Lato"/>
                <a:ea typeface="Lato"/>
                <a:cs typeface="Lato"/>
                <a:sym typeface="Lato"/>
              </a:rPr>
              <a:t>Penny Price Academy</a:t>
            </a:r>
            <a:endParaRPr b="0" i="0" sz="600" u="none" cap="none" strike="noStrike">
              <a:solidFill>
                <a:schemeClr val="dk1"/>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t/>
            </a:r>
            <a:endParaRPr b="1" i="0" sz="600" u="none" cap="none" strike="noStrike">
              <a:solidFill>
                <a:srgbClr val="4F4B4D"/>
              </a:solidFill>
              <a:latin typeface="Lato"/>
              <a:ea typeface="Lato"/>
              <a:cs typeface="Lato"/>
              <a:sym typeface="Lato"/>
            </a:endParaRPr>
          </a:p>
          <a:p>
            <a:pPr indent="0" lvl="0" marL="0" marR="0" rtl="0" algn="ctr">
              <a:lnSpc>
                <a:spcPct val="100000"/>
              </a:lnSpc>
              <a:spcBef>
                <a:spcPts val="100"/>
              </a:spcBef>
              <a:spcAft>
                <a:spcPts val="0"/>
              </a:spcAft>
              <a:buClr>
                <a:srgbClr val="000000"/>
              </a:buClr>
              <a:buSzPts val="600"/>
              <a:buFont typeface="Arial"/>
              <a:buNone/>
            </a:pPr>
            <a:r>
              <a:rPr b="1" i="0" lang="en" sz="600" u="none" cap="none" strike="noStrike">
                <a:solidFill>
                  <a:srgbClr val="4F4B4D"/>
                </a:solidFill>
                <a:latin typeface="Lato"/>
                <a:ea typeface="Lato"/>
                <a:cs typeface="Lato"/>
                <a:sym typeface="Lato"/>
              </a:rPr>
              <a:t>Saturday Club</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100"/>
              </a:spcBef>
              <a:spcAft>
                <a:spcPts val="0"/>
              </a:spcAft>
              <a:buClr>
                <a:srgbClr val="000000"/>
              </a:buClr>
              <a:buSzPts val="600"/>
              <a:buFont typeface="Arial"/>
              <a:buNone/>
            </a:pPr>
            <a:r>
              <a:rPr b="1" lang="en" sz="600">
                <a:solidFill>
                  <a:srgbClr val="4F4B4D"/>
                </a:solidFill>
                <a:latin typeface="Lato"/>
                <a:ea typeface="Lato"/>
                <a:cs typeface="Lato"/>
                <a:sym typeface="Lato"/>
              </a:rPr>
              <a:t>January 2025</a:t>
            </a:r>
            <a:endParaRPr b="0" i="0" sz="600" u="none" cap="none" strike="noStrike">
              <a:solidFill>
                <a:schemeClr val="dk1"/>
              </a:solidFill>
              <a:latin typeface="Lato Black"/>
              <a:ea typeface="Lato Black"/>
              <a:cs typeface="Lato Black"/>
              <a:sym typeface="Lato Black"/>
            </a:endParaRPr>
          </a:p>
        </p:txBody>
      </p:sp>
      <p:pic>
        <p:nvPicPr>
          <p:cNvPr id="411" name="Google Shape;411;p29"/>
          <p:cNvPicPr preferRelativeResize="0"/>
          <p:nvPr/>
        </p:nvPicPr>
        <p:blipFill rotWithShape="1">
          <a:blip r:embed="rId5">
            <a:alphaModFix/>
          </a:blip>
          <a:srcRect b="0" l="661" r="669" t="0"/>
          <a:stretch/>
        </p:blipFill>
        <p:spPr>
          <a:xfrm>
            <a:off x="1537314" y="0"/>
            <a:ext cx="7606686" cy="5136262"/>
          </a:xfrm>
          <a:prstGeom prst="rect">
            <a:avLst/>
          </a:prstGeom>
          <a:noFill/>
          <a:ln>
            <a:noFill/>
          </a:ln>
        </p:spPr>
      </p:pic>
      <p:sp>
        <p:nvSpPr>
          <p:cNvPr id="412" name="Google Shape;412;p29"/>
          <p:cNvSpPr txBox="1"/>
          <p:nvPr>
            <p:ph type="title"/>
          </p:nvPr>
        </p:nvSpPr>
        <p:spPr>
          <a:xfrm>
            <a:off x="1537311" y="1324530"/>
            <a:ext cx="7550508" cy="484980"/>
          </a:xfrm>
          <a:prstGeom prst="rect">
            <a:avLst/>
          </a:prstGeom>
          <a:solidFill>
            <a:schemeClr val="lt1"/>
          </a:solidFill>
          <a:ln>
            <a:noFill/>
          </a:ln>
        </p:spPr>
        <p:txBody>
          <a:bodyPr anchorCtr="0" anchor="t" bIns="72850" lIns="72850" spcFirstLastPara="1" rIns="72850" wrap="square" tIns="72850">
            <a:normAutofit fontScale="90000"/>
          </a:bodyPr>
          <a:lstStyle/>
          <a:p>
            <a:pPr indent="0" lvl="0" marL="0" rtl="0" algn="ctr">
              <a:lnSpc>
                <a:spcPct val="100000"/>
              </a:lnSpc>
              <a:spcBef>
                <a:spcPts val="0"/>
              </a:spcBef>
              <a:spcAft>
                <a:spcPts val="0"/>
              </a:spcAft>
              <a:buSzPct val="41379"/>
              <a:buNone/>
            </a:pPr>
            <a:r>
              <a:rPr lang="en" sz="2900"/>
              <a:t>Essential oils to build immunity</a:t>
            </a:r>
            <a:endParaRPr sz="29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